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32"/>
  </p:notesMasterIdLst>
  <p:handoutMasterIdLst>
    <p:handoutMasterId r:id="rId33"/>
  </p:handoutMasterIdLst>
  <p:sldIdLst>
    <p:sldId id="257" r:id="rId2"/>
    <p:sldId id="308" r:id="rId3"/>
    <p:sldId id="323" r:id="rId4"/>
    <p:sldId id="303" r:id="rId5"/>
    <p:sldId id="304" r:id="rId6"/>
    <p:sldId id="385" r:id="rId7"/>
    <p:sldId id="390" r:id="rId8"/>
    <p:sldId id="391" r:id="rId9"/>
    <p:sldId id="392" r:id="rId10"/>
    <p:sldId id="393" r:id="rId11"/>
    <p:sldId id="395" r:id="rId12"/>
    <p:sldId id="394" r:id="rId13"/>
    <p:sldId id="383" r:id="rId14"/>
    <p:sldId id="384" r:id="rId15"/>
    <p:sldId id="386" r:id="rId16"/>
    <p:sldId id="398" r:id="rId17"/>
    <p:sldId id="403" r:id="rId18"/>
    <p:sldId id="404" r:id="rId19"/>
    <p:sldId id="400" r:id="rId20"/>
    <p:sldId id="396" r:id="rId21"/>
    <p:sldId id="397" r:id="rId22"/>
    <p:sldId id="405" r:id="rId23"/>
    <p:sldId id="406" r:id="rId24"/>
    <p:sldId id="399" r:id="rId25"/>
    <p:sldId id="401" r:id="rId26"/>
    <p:sldId id="402" r:id="rId27"/>
    <p:sldId id="407" r:id="rId28"/>
    <p:sldId id="408" r:id="rId29"/>
    <p:sldId id="410" r:id="rId30"/>
    <p:sldId id="322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3"/>
    <p:restoredTop sz="94741"/>
  </p:normalViewPr>
  <p:slideViewPr>
    <p:cSldViewPr snapToGrid="0" snapToObjects="1">
      <p:cViewPr varScale="1">
        <p:scale>
          <a:sx n="137" d="100"/>
          <a:sy n="137" d="100"/>
        </p:scale>
        <p:origin x="43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DA2A9ED-D667-DD4A-A238-423F37736DDC}" type="datetime1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D2A07FA-C7DD-5F44-BD0C-8A5B90EE7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58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2F55FC9E-EB53-4F4F-B215-A15765E0DF56}" type="datetime1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C9624DCD-F0BF-6F4C-B254-39FA50FB6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1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24DCD-F0BF-6F4C-B254-39FA50FB6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0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371603"/>
            <a:ext cx="8229600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14350"/>
            <a:ext cx="7721600" cy="8572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2914651"/>
            <a:ext cx="6400800" cy="1328738"/>
          </a:xfrm>
        </p:spPr>
        <p:txBody>
          <a:bodyPr/>
          <a:lstStyle>
            <a:lvl1pPr marL="0" indent="0">
              <a:buFont typeface="Wingdings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4672021"/>
            <a:ext cx="1930400" cy="385763"/>
          </a:xfrm>
        </p:spPr>
        <p:txBody>
          <a:bodyPr/>
          <a:lstStyle>
            <a:lvl1pPr algn="ctr"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04000" y="4672021"/>
            <a:ext cx="1828800" cy="385763"/>
          </a:xfrm>
        </p:spPr>
        <p:txBody>
          <a:bodyPr/>
          <a:lstStyle>
            <a:lvl1pPr>
              <a:defRPr sz="1400" b="0"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29D4E0D2-26A2-B044-A65F-60F0173C2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6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51CC85-3C7F-724F-989C-82F932E52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71459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71459"/>
            <a:ext cx="6019800" cy="4386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759225-E511-044A-A28D-C1BFA4011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28759"/>
            <a:ext cx="8178800" cy="3128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Page </a:t>
            </a:r>
            <a:fld id="{B9FCF57D-B859-4243-BCC1-E21E405AB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02F7C-E583-914D-8F09-919F79900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4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428759"/>
            <a:ext cx="8178800" cy="3128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Page </a:t>
            </a:r>
            <a:fld id="{61901ECE-2FA2-5849-9063-407051572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0B37B-45E8-8C46-8EC4-C80E6719B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171450"/>
            <a:ext cx="5477164" cy="85725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5" y="1273925"/>
            <a:ext cx="8178800" cy="312896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2020.09.17</a:t>
            </a:r>
            <a:endParaRPr lang="en-US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6309" y="4679950"/>
            <a:ext cx="3779982" cy="3429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43B9E-A9EE-5146-9D70-5410DCCCE4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3D496-63E8-744A-A8DC-DABDE9966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4AE80E-7E02-E449-B9A7-340DF5E25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9"/>
            <a:ext cx="4013200" cy="3128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428759"/>
            <a:ext cx="4013200" cy="3128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C42A4A-51A5-F245-A487-8AE70BB3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14BAC-E80B-CF4B-8AEA-1DBED65E0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11C5D5-17C5-A149-983D-7587739A1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1C7CB0-642C-F645-B0A9-D844E2D21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5698836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2020.09.17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E5E4DF-17C4-9B45-9557-F1B79CDF4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3CFD0-4731-F541-B0CE-8BFC3C56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9575" y="278922"/>
            <a:ext cx="2859697" cy="5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5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5B9FB1-73CC-1649-AB06-C035AC313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2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CF23F2-F3CA-2A43-AFE2-65F7C1D3F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FE0F41-2C52-5947-A49A-7565E3CB9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0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7145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9"/>
            <a:ext cx="81788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sz="1400" b="1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2020.09.17</a:t>
            </a:r>
            <a:endParaRPr lang="en-US" dirty="0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4672013"/>
            <a:ext cx="45100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1" smtClean="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r>
              <a:rPr lang="en-US" dirty="0"/>
              <a:t> Page </a:t>
            </a:r>
            <a:fld id="{4BA7FC13-0F9A-0547-A6F9-0FA219BD24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85847"/>
            <a:ext cx="8229600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  <p:sldLayoutId id="2147484663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000000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t"/>
        <a:defRPr kumimoji="1"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t"/>
        <a:defRPr kumimoji="1" sz="1800" b="1">
          <a:solidFill>
            <a:srgbClr val="000000"/>
          </a:solidFill>
          <a:latin typeface="+mn-lt"/>
          <a:ea typeface="+mn-ea"/>
          <a:cs typeface="+mn-cs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t"/>
        <a:defRPr kumimoji="1" sz="1600" b="1">
          <a:solidFill>
            <a:srgbClr val="000000"/>
          </a:solidFill>
          <a:latin typeface="+mn-lt"/>
          <a:ea typeface="+mn-ea"/>
          <a:cs typeface="+mn-cs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rgbClr val="000000"/>
          </a:solidFill>
          <a:latin typeface="+mn-lt"/>
          <a:ea typeface="+mn-ea"/>
          <a:cs typeface="+mn-cs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600" b="1">
          <a:solidFill>
            <a:srgbClr val="000000"/>
          </a:solidFill>
          <a:latin typeface="+mn-lt"/>
          <a:ea typeface="+mn-ea"/>
          <a:cs typeface="+mn-cs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b="1">
          <a:solidFill>
            <a:srgbClr val="000000"/>
          </a:solidFill>
          <a:latin typeface="+mn-lt"/>
          <a:ea typeface="+mn-ea"/>
          <a:cs typeface="+mn-cs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b="1">
          <a:solidFill>
            <a:srgbClr val="000000"/>
          </a:solidFill>
          <a:latin typeface="+mn-lt"/>
          <a:ea typeface="+mn-ea"/>
          <a:cs typeface="+mn-cs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b="1">
          <a:solidFill>
            <a:srgbClr val="000000"/>
          </a:solidFill>
          <a:latin typeface="+mn-lt"/>
          <a:ea typeface="+mn-ea"/>
          <a:cs typeface="+mn-cs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b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s.weforum.org/digital-transformation/identifying-value-at-stake-for-society-and-industry/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sandmarkets.com/Market-Reports/data-science-platform-market-21532997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gnizant.com/whitepapers/the-work-ahead-the-future-of-business-and-jobs-in-asia-pacifics-digital-economy-codex2255.pdf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nnovationiseverywhere.com/keys-to-success-asian-companies-digital-transformat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zoom.us/meeting/register/tJIldu6srDsjG9yX-9Mhl6v2VCtCcBUhSLY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://connectedfuture.economist.com/connecting-capabilities/wp-content/uploads/2016/11/Connecting-Capabilities_SOUTHKOREA_v6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.google/documents/47/SEA_Internet_Economy_Report_2019.pdf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usiness/news/digital-consumers-of-tomorrow-here-today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usiness/news/digital-consumers-of-tomorrow-here-today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~/media/mckinsey/business%20functions/mckinsey%20digital/our%20insights/digital%20india%20technology%20to%20transform%20a%20connected%20nation/digital-india-technology-to-transform-a-connected-nation-full-report.pdf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ckinsey.com/~/media/mckinsey/business%20functions/mckinsey%20digital/our%20insights/digital%20india%20technology%20to%20transform%20a%20connected%20nation/digital-india-technology-to-transform-a-connected-nation-full-report.pdf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willia1@stanford.edu" TargetMode="External"/><Relationship Id="rId2" Type="http://schemas.openxmlformats.org/officeDocument/2006/relationships/hyperlink" Target="mailto:rdasher@stanford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50349" y="145332"/>
            <a:ext cx="785035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EASTASN - , EE - , EALC – 402A</a:t>
            </a:r>
          </a:p>
          <a:p>
            <a:pPr eaLnBrk="1" hangingPunct="1"/>
            <a:r>
              <a:rPr lang="en-US" sz="1600" dirty="0"/>
              <a:t>Topics in International Technology Management</a:t>
            </a:r>
          </a:p>
          <a:p>
            <a:pPr eaLnBrk="1" hangingPunct="1"/>
            <a:r>
              <a:rPr lang="en-US" sz="1600" dirty="0"/>
              <a:t>Week 1:  September 17, 2020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63685" y="3906083"/>
            <a:ext cx="5212860" cy="984788"/>
          </a:xfrm>
          <a:solidFill>
            <a:schemeClr val="bg1"/>
          </a:solidFill>
        </p:spPr>
        <p:txBody>
          <a:bodyPr/>
          <a:lstStyle/>
          <a:p>
            <a:pPr algn="r" eaLnBrk="1" hangingPunct="1">
              <a:spcBef>
                <a:spcPts val="0"/>
              </a:spcBef>
              <a:buFont typeface="Wingdings" charset="0"/>
              <a:buNone/>
            </a:pPr>
            <a:r>
              <a:rPr kumimoji="0" lang="en-US" sz="1600" b="0" dirty="0">
                <a:latin typeface="Arial" charset="0"/>
                <a:ea typeface="Osaka" charset="0"/>
                <a:cs typeface="Osaka" charset="0"/>
              </a:rPr>
              <a:t>Richard B. Dasher, Ph.D.</a:t>
            </a:r>
          </a:p>
          <a:p>
            <a:pPr algn="r">
              <a:spcBef>
                <a:spcPts val="0"/>
              </a:spcBef>
            </a:pPr>
            <a:r>
              <a:rPr kumimoji="0" lang="en-US" sz="1600" b="0" dirty="0">
                <a:latin typeface="Arial" charset="0"/>
                <a:ea typeface="Osaka" charset="0"/>
                <a:cs typeface="Osaka" charset="0"/>
              </a:rPr>
              <a:t>Director, US-Asia Technology Management Center</a:t>
            </a:r>
          </a:p>
          <a:p>
            <a:pPr algn="r" eaLnBrk="1" hangingPunct="1">
              <a:spcBef>
                <a:spcPts val="0"/>
              </a:spcBef>
              <a:buFont typeface="Wingdings" charset="0"/>
              <a:buNone/>
            </a:pPr>
            <a:r>
              <a:rPr kumimoji="0" lang="en-US" sz="1600" b="0" dirty="0">
                <a:latin typeface="Arial" charset="0"/>
                <a:ea typeface="Osaka" charset="0"/>
                <a:cs typeface="Osaka" charset="0"/>
              </a:rPr>
              <a:t>Adjunct Professor, Stanford University</a:t>
            </a:r>
          </a:p>
          <a:p>
            <a:pPr algn="r" eaLnBrk="1" hangingPunct="1">
              <a:buFont typeface="Wingdings" charset="0"/>
              <a:buNone/>
            </a:pPr>
            <a:r>
              <a:rPr kumimoji="0" lang="en-US" sz="1800" b="0" dirty="0">
                <a:latin typeface="Arial" charset="0"/>
                <a:ea typeface="Osaka" charset="0"/>
                <a:cs typeface="Osaka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2A1F7-2F61-B14B-9942-618C5F640A6B}"/>
              </a:ext>
            </a:extLst>
          </p:cNvPr>
          <p:cNvSpPr txBox="1"/>
          <p:nvPr/>
        </p:nvSpPr>
        <p:spPr>
          <a:xfrm>
            <a:off x="363893" y="2048530"/>
            <a:ext cx="841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Understanding Digital Transformation in Asia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893831-F6BB-134F-A8CD-7A4FA7BE3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278" y="145332"/>
            <a:ext cx="2859697" cy="5688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5F954-8698-F340-89EC-D60F00DF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versus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47FED-6D0F-3041-B149-B8C8258D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5" y="961053"/>
            <a:ext cx="8178800" cy="3582955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Basic distinction:  an additive process versus a change of core</a:t>
            </a:r>
          </a:p>
          <a:p>
            <a:pPr lvl="1"/>
            <a:r>
              <a:rPr lang="en-US" sz="1600" dirty="0"/>
              <a:t>Change of core:  give up old way in order to shift focus to new way</a:t>
            </a:r>
          </a:p>
          <a:p>
            <a:r>
              <a:rPr lang="en-US" sz="1800" dirty="0"/>
              <a:t>Much value can be created by adoption</a:t>
            </a:r>
          </a:p>
          <a:p>
            <a:pPr lvl="1"/>
            <a:r>
              <a:rPr lang="en-US" sz="1600" dirty="0"/>
              <a:t>Consider Google’s revenues from online advertising</a:t>
            </a:r>
          </a:p>
          <a:p>
            <a:pPr lvl="1"/>
            <a:r>
              <a:rPr lang="en-US" sz="1600" dirty="0"/>
              <a:t>But, Google’s online advertising had transformative impact on industry</a:t>
            </a:r>
          </a:p>
          <a:p>
            <a:pPr lvl="2"/>
            <a:r>
              <a:rPr lang="en-US" dirty="0"/>
              <a:t>Took revenue from traditional print and broadcast advertising</a:t>
            </a:r>
          </a:p>
          <a:p>
            <a:pPr lvl="1"/>
            <a:r>
              <a:rPr lang="en-US" sz="1600" dirty="0"/>
              <a:t>Shift to online advertising was classic case of “</a:t>
            </a:r>
            <a:r>
              <a:rPr lang="en-US" sz="1600" b="1" dirty="0"/>
              <a:t>disruptive innovation</a:t>
            </a:r>
            <a:r>
              <a:rPr lang="en-US" sz="1600" dirty="0"/>
              <a:t>”</a:t>
            </a:r>
          </a:p>
          <a:p>
            <a:pPr lvl="2"/>
            <a:r>
              <a:rPr lang="en-US" dirty="0"/>
              <a:t>Google = new entrant, did not have to give up anything</a:t>
            </a:r>
          </a:p>
          <a:p>
            <a:r>
              <a:rPr lang="en-US" sz="1800" dirty="0"/>
              <a:t>(Additive) adoption is easy; transformation of existing firm is hard</a:t>
            </a:r>
          </a:p>
          <a:p>
            <a:pPr lvl="1"/>
            <a:r>
              <a:rPr lang="en-US" sz="1600" dirty="0"/>
              <a:t>Must recognize impending change in some core process or relationship</a:t>
            </a:r>
          </a:p>
          <a:p>
            <a:pPr lvl="1"/>
            <a:r>
              <a:rPr lang="en-US" sz="1600" dirty="0"/>
              <a:t>Must develop capabilities and incentives to give up the old and adopt the new</a:t>
            </a:r>
          </a:p>
          <a:p>
            <a:pPr lvl="1"/>
            <a:r>
              <a:rPr lang="en-US" sz="1600" dirty="0"/>
              <a:t>… or be disrupted by some outsider new entrant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8E2C2-5207-4E41-BAFA-3BAAE02A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57CB-B6F8-594C-AD81-93D1D771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855A0-8DD4-4F4E-8196-70AB2E34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2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43BB56-71A6-8249-B30F-F8A934AE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DX expected to </a:t>
            </a:r>
            <a:br>
              <a:rPr lang="en-US" dirty="0"/>
            </a:br>
            <a:r>
              <a:rPr lang="en-US" dirty="0"/>
              <a:t>create great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06FF6-AB19-DB45-9AB5-2CA7FA6A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F342-D25A-0744-B3CB-CE7D947A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C0A26-6161-DF4E-8DAC-B47399C0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93366-1E91-1748-BA59-ABE1B934C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86" y="86353"/>
            <a:ext cx="5698836" cy="4296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3BF1DF-642E-7742-A204-2334CE8FB08C}"/>
              </a:ext>
            </a:extLst>
          </p:cNvPr>
          <p:cNvSpPr txBox="1"/>
          <p:nvPr/>
        </p:nvSpPr>
        <p:spPr>
          <a:xfrm>
            <a:off x="406400" y="1251481"/>
            <a:ext cx="2911186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0188" indent="-230188">
              <a:spcBef>
                <a:spcPts val="600"/>
              </a:spcBef>
            </a:pPr>
            <a:r>
              <a:rPr lang="en-US" sz="1400" b="1" dirty="0"/>
              <a:t>Word Economic Forum </a:t>
            </a:r>
            <a:r>
              <a:rPr lang="en-US" sz="1400" dirty="0"/>
              <a:t>estimate: </a:t>
            </a:r>
          </a:p>
          <a:p>
            <a:pPr marL="230188" indent="-230188">
              <a:spcBef>
                <a:spcPts val="600"/>
              </a:spcBef>
            </a:pPr>
            <a:r>
              <a:rPr lang="en-US" sz="1400" dirty="0"/>
              <a:t>•	</a:t>
            </a:r>
            <a:r>
              <a:rPr lang="en-US" sz="1400" b="1" dirty="0"/>
              <a:t>Total $100 trillion to world economy</a:t>
            </a:r>
            <a:r>
              <a:rPr lang="en-US" sz="1400" dirty="0"/>
              <a:t> (2016-2025)</a:t>
            </a:r>
          </a:p>
          <a:p>
            <a:pPr marL="230188" indent="-230188">
              <a:spcBef>
                <a:spcPts val="600"/>
              </a:spcBef>
            </a:pPr>
            <a:r>
              <a:rPr lang="en-US" sz="1400" dirty="0"/>
              <a:t>•	Over $12 trillion to four industries shown at right</a:t>
            </a:r>
          </a:p>
          <a:p>
            <a:pPr marL="230188" indent="-230188">
              <a:spcBef>
                <a:spcPts val="600"/>
              </a:spcBef>
            </a:pPr>
            <a:r>
              <a:rPr lang="en-US" sz="1400" dirty="0"/>
              <a:t>•	Also estimated related value to society</a:t>
            </a:r>
          </a:p>
          <a:p>
            <a:pPr marL="230188" indent="-230188">
              <a:spcBef>
                <a:spcPts val="600"/>
              </a:spcBef>
            </a:pPr>
            <a:r>
              <a:rPr lang="en-US" sz="1400" dirty="0"/>
              <a:t>	</a:t>
            </a:r>
            <a:r>
              <a:rPr lang="en-US" sz="1200" dirty="0"/>
              <a:t>•	E.g. automotive:  </a:t>
            </a:r>
          </a:p>
          <a:p>
            <a:pPr marL="230188" indent="-230188">
              <a:spcBef>
                <a:spcPts val="600"/>
              </a:spcBef>
            </a:pPr>
            <a:r>
              <a:rPr lang="en-US" sz="1200" dirty="0"/>
              <a:t>		Value to industry (efficiency through new sales channels) = $0.7T</a:t>
            </a:r>
          </a:p>
          <a:p>
            <a:pPr marL="230188" indent="-230188">
              <a:spcBef>
                <a:spcPts val="600"/>
              </a:spcBef>
            </a:pPr>
            <a:r>
              <a:rPr lang="en-US" sz="1200" dirty="0"/>
              <a:t>		Value to society (cost savings, reduced crash costs, lower insurance premiums, fewer injuries, lower carbon emissions) = $3.1T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C2C87-7183-0443-929C-CE1581DF03CF}"/>
              </a:ext>
            </a:extLst>
          </p:cNvPr>
          <p:cNvSpPr txBox="1"/>
          <p:nvPr/>
        </p:nvSpPr>
        <p:spPr>
          <a:xfrm>
            <a:off x="3317586" y="4327550"/>
            <a:ext cx="557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World Economic Forum, Accenture &lt;</a:t>
            </a:r>
            <a:r>
              <a:rPr lang="en-US" sz="1000" dirty="0">
                <a:hlinkClick r:id="rId3"/>
              </a:rPr>
              <a:t>http://reports.weforum.org/digital-transformation/identifying-value-at-stake-for-society-and-industry/</a:t>
            </a:r>
            <a:r>
              <a:rPr lang="en-US" sz="1000" dirty="0"/>
              <a:t>&gt;, accessed 9/16/2020</a:t>
            </a:r>
          </a:p>
        </p:txBody>
      </p:sp>
    </p:spTree>
    <p:extLst>
      <p:ext uri="{BB962C8B-B14F-4D97-AF65-F5344CB8AC3E}">
        <p14:creationId xmlns:p14="http://schemas.microsoft.com/office/powerpoint/2010/main" val="229073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29275A-8903-594D-9DED-2D173444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92" y="1011780"/>
            <a:ext cx="5010891" cy="3261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8CC078-33D3-A841-B150-F862C6BF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to that: transformation-enablers: </a:t>
            </a:r>
            <a:br>
              <a:rPr lang="en-US" dirty="0"/>
            </a:br>
            <a:r>
              <a:rPr lang="en-US" dirty="0"/>
              <a:t>New job types and new industries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79583-8F75-7F44-B76C-086CE82F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4607-49F8-E445-BBF7-C5DBF921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864BA-317A-AE4F-8F0B-B96B50A5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C415DAC-7980-7F44-A82D-0B5B04203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421369"/>
              </p:ext>
            </p:extLst>
          </p:nvPr>
        </p:nvGraphicFramePr>
        <p:xfrm>
          <a:off x="457200" y="1011780"/>
          <a:ext cx="4170782" cy="34492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8037">
                  <a:extLst>
                    <a:ext uri="{9D8B030D-6E8A-4147-A177-3AD203B41FA5}">
                      <a16:colId xmlns:a16="http://schemas.microsoft.com/office/drawing/2014/main" val="3305785684"/>
                    </a:ext>
                  </a:extLst>
                </a:gridCol>
                <a:gridCol w="1011702">
                  <a:extLst>
                    <a:ext uri="{9D8B030D-6E8A-4147-A177-3AD203B41FA5}">
                      <a16:colId xmlns:a16="http://schemas.microsoft.com/office/drawing/2014/main" val="1010004579"/>
                    </a:ext>
                  </a:extLst>
                </a:gridCol>
                <a:gridCol w="981043">
                  <a:extLst>
                    <a:ext uri="{9D8B030D-6E8A-4147-A177-3AD203B41FA5}">
                      <a16:colId xmlns:a16="http://schemas.microsoft.com/office/drawing/2014/main" val="2250072509"/>
                    </a:ext>
                  </a:extLst>
                </a:gridCol>
              </a:tblGrid>
              <a:tr h="239193">
                <a:tc>
                  <a:txBody>
                    <a:bodyPr/>
                    <a:lstStyle/>
                    <a:p>
                      <a:r>
                        <a:rPr lang="en-US" sz="1400" b="1" dirty="0"/>
                        <a:t>Job title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Median salary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Job openings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385408"/>
                  </a:ext>
                </a:extLst>
              </a:tr>
              <a:tr h="518856">
                <a:tc>
                  <a:txBody>
                    <a:bodyPr/>
                    <a:lstStyle/>
                    <a:p>
                      <a:r>
                        <a:rPr lang="en-US" sz="1400" dirty="0"/>
                        <a:t>1. Front end engineer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$105,240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13,122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889416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2. Java developer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83,589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16,136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657912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3. Data scientist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107,801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6,542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26080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4. Product manager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117,713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12,173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229689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5. DevOps engineer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107,310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6,603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372472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6. Data engineer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102,472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6,941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87355"/>
                  </a:ext>
                </a:extLst>
              </a:tr>
              <a:tr h="402047">
                <a:tc>
                  <a:txBody>
                    <a:bodyPr/>
                    <a:lstStyle/>
                    <a:p>
                      <a:r>
                        <a:rPr lang="en-US" sz="1400" dirty="0"/>
                        <a:t>7. Software engineer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105,563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50,438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56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56EDB01-16B2-584F-A5AF-0219978055C7}"/>
              </a:ext>
            </a:extLst>
          </p:cNvPr>
          <p:cNvSpPr txBox="1"/>
          <p:nvPr/>
        </p:nvSpPr>
        <p:spPr>
          <a:xfrm>
            <a:off x="363118" y="4416555"/>
            <a:ext cx="4170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</a:t>
            </a:r>
            <a:r>
              <a:rPr lang="en-US" sz="1400" b="1" dirty="0" err="1">
                <a:solidFill>
                  <a:srgbClr val="FF0000"/>
                </a:solidFill>
              </a:rPr>
              <a:t>GlassDoor</a:t>
            </a:r>
            <a:r>
              <a:rPr lang="en-US" sz="1400" b="1" dirty="0">
                <a:solidFill>
                  <a:srgbClr val="FF0000"/>
                </a:solidFill>
              </a:rPr>
              <a:t>, 50 Best Jobs in U.S.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4C816-FD0F-6C43-910D-2383495C2FC3}"/>
              </a:ext>
            </a:extLst>
          </p:cNvPr>
          <p:cNvSpPr txBox="1"/>
          <p:nvPr/>
        </p:nvSpPr>
        <p:spPr>
          <a:xfrm>
            <a:off x="4954554" y="4279840"/>
            <a:ext cx="4030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&lt;https://www.marketsandmarkets.com/Market-Reports/data-science-platform-market-21532997.html</a:t>
            </a:r>
            <a:r>
              <a:rPr lang="en-US" sz="1000" dirty="0"/>
              <a:t>&gt;, accessed 9/16/2020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EA817-9F06-9348-87EB-454B0B46CCB4}"/>
              </a:ext>
            </a:extLst>
          </p:cNvPr>
          <p:cNvSpPr txBox="1"/>
          <p:nvPr/>
        </p:nvSpPr>
        <p:spPr>
          <a:xfrm>
            <a:off x="7122367" y="1436914"/>
            <a:ext cx="1343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30.0% CAGR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89430-0291-6F45-B69B-A53B10702A23}"/>
              </a:ext>
            </a:extLst>
          </p:cNvPr>
          <p:cNvSpPr txBox="1"/>
          <p:nvPr/>
        </p:nvSpPr>
        <p:spPr>
          <a:xfrm>
            <a:off x="4879910" y="1259181"/>
            <a:ext cx="2090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Includes: business lines of IBM, Microsoft (Azure), etc., data prep (e.g. </a:t>
            </a:r>
            <a:r>
              <a:rPr lang="en-US" sz="1200" dirty="0" err="1"/>
              <a:t>DataIku</a:t>
            </a:r>
            <a:r>
              <a:rPr lang="en-US" sz="1200" dirty="0"/>
              <a:t>), </a:t>
            </a:r>
            <a:r>
              <a:rPr lang="en-US" sz="1200" dirty="0" err="1"/>
              <a:t>MLOps</a:t>
            </a:r>
            <a:r>
              <a:rPr lang="en-US" sz="1200" dirty="0"/>
              <a:t> (Databrick) </a:t>
            </a:r>
            <a:r>
              <a:rPr lang="en-US" sz="1200" dirty="0" err="1"/>
              <a:t>autoML</a:t>
            </a:r>
            <a:r>
              <a:rPr lang="en-US" sz="1200" dirty="0"/>
              <a:t> (e.g. </a:t>
            </a:r>
            <a:r>
              <a:rPr lang="en-US" sz="1200" dirty="0" err="1"/>
              <a:t>DataRobot</a:t>
            </a:r>
            <a:r>
              <a:rPr lang="en-US" sz="1200" dirty="0"/>
              <a:t>) etc., </a:t>
            </a:r>
          </a:p>
        </p:txBody>
      </p:sp>
    </p:spTree>
    <p:extLst>
      <p:ext uri="{BB962C8B-B14F-4D97-AF65-F5344CB8AC3E}">
        <p14:creationId xmlns:p14="http://schemas.microsoft.com/office/powerpoint/2010/main" val="556780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7491-A055-1A47-BBD1-B57E4D56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857250"/>
          </a:xfrm>
        </p:spPr>
        <p:txBody>
          <a:bodyPr/>
          <a:lstStyle/>
          <a:p>
            <a:r>
              <a:rPr lang="en-US" dirty="0"/>
              <a:t>COVID-19 has mostly accelerated / </a:t>
            </a:r>
            <a:br>
              <a:rPr lang="en-US" dirty="0"/>
            </a:br>
            <a:r>
              <a:rPr lang="en-US" dirty="0"/>
              <a:t>amplified IR changes already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54F6-21FF-9242-A3EB-1835FE2EA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0" y="1259633"/>
            <a:ext cx="8630817" cy="3412380"/>
          </a:xfrm>
        </p:spPr>
        <p:txBody>
          <a:bodyPr/>
          <a:lstStyle/>
          <a:p>
            <a:r>
              <a:rPr lang="en-US" sz="1800" dirty="0"/>
              <a:t>Digital transformation:  enabled new patterns of work, business</a:t>
            </a:r>
          </a:p>
          <a:p>
            <a:pPr lvl="1"/>
            <a:r>
              <a:rPr lang="en-US" sz="1400" b="0" dirty="0"/>
              <a:t>Shift from </a:t>
            </a:r>
            <a:r>
              <a:rPr lang="en-US" sz="1400" dirty="0"/>
              <a:t>possible </a:t>
            </a:r>
            <a:r>
              <a:rPr lang="en-US" sz="1400" b="0" dirty="0"/>
              <a:t>new way of doing things to </a:t>
            </a:r>
            <a:r>
              <a:rPr lang="en-US" sz="1400" b="1" dirty="0"/>
              <a:t>must-have capability</a:t>
            </a:r>
          </a:p>
          <a:p>
            <a:pPr lvl="2"/>
            <a:r>
              <a:rPr lang="en-US" sz="1200" b="0" dirty="0"/>
              <a:t>Internet-based videoconferencing essential to work-from-home</a:t>
            </a:r>
          </a:p>
          <a:p>
            <a:pPr lvl="2"/>
            <a:r>
              <a:rPr lang="en-US" sz="1200" b="0" dirty="0"/>
              <a:t>Shopping-from-home moved to mainstream (even among older people)</a:t>
            </a:r>
          </a:p>
          <a:p>
            <a:pPr lvl="1"/>
            <a:r>
              <a:rPr lang="en-US" sz="1400" b="0" dirty="0"/>
              <a:t>Cloud-first IT architecture:  necessary for distributed teamwork, online document signing, etc.</a:t>
            </a:r>
          </a:p>
          <a:p>
            <a:r>
              <a:rPr lang="en-US" sz="1800" dirty="0"/>
              <a:t>Increased inequality:  also a feature of industrial revolutions</a:t>
            </a:r>
          </a:p>
          <a:p>
            <a:pPr lvl="1"/>
            <a:r>
              <a:rPr lang="en-US" sz="1400" b="0" dirty="0"/>
              <a:t>Winning industries (e.g. videoconferencing, cloud services) </a:t>
            </a:r>
            <a:br>
              <a:rPr lang="en-US" sz="1400" b="0" dirty="0"/>
            </a:br>
            <a:r>
              <a:rPr lang="en-US" sz="1400" b="0" dirty="0"/>
              <a:t>versus losing industries (e.g. travel &amp; hospitality, traditional retail)</a:t>
            </a:r>
          </a:p>
          <a:p>
            <a:pPr lvl="1"/>
            <a:r>
              <a:rPr lang="en-US" sz="1400" b="0" dirty="0"/>
              <a:t>Digital divide (correlates with wealth gap)</a:t>
            </a:r>
          </a:p>
          <a:p>
            <a:pPr lvl="1"/>
            <a:r>
              <a:rPr lang="en-US" sz="1400" b="0" dirty="0"/>
              <a:t>Secure jobs versus precarious jobs</a:t>
            </a:r>
          </a:p>
          <a:p>
            <a:r>
              <a:rPr lang="en-US" sz="1800" dirty="0"/>
              <a:t>COVID-19 revealed need for greater resilience</a:t>
            </a:r>
          </a:p>
          <a:p>
            <a:pPr lvl="1"/>
            <a:r>
              <a:rPr lang="en-US" sz="1400" b="0" dirty="0"/>
              <a:t>Global supply chain strategies were already threatened by U.S. – China tension</a:t>
            </a:r>
          </a:p>
          <a:p>
            <a:pPr lvl="1"/>
            <a:r>
              <a:rPr lang="en-US" sz="1400" b="0" dirty="0"/>
              <a:t>Awareness of human risks encourages automation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8313C-6F84-854F-A6FE-0A08D4B7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C0AE3-DBE3-9A44-AAC4-C2F0D38D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F83F5-51C9-144B-A53C-74485991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5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AC3E-4E3E-D545-9EE7-FF637A56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1450"/>
            <a:ext cx="8178800" cy="857250"/>
          </a:xfrm>
        </p:spPr>
        <p:txBody>
          <a:bodyPr/>
          <a:lstStyle/>
          <a:p>
            <a:r>
              <a:rPr lang="en-US" dirty="0"/>
              <a:t>COVID-19: also causing </a:t>
            </a:r>
            <a:br>
              <a:rPr lang="en-US" dirty="0"/>
            </a:br>
            <a:r>
              <a:rPr lang="en-US" dirty="0"/>
              <a:t>huge economic downturn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CC3AC-7A91-0144-8FEB-BD94E5755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318"/>
            <a:ext cx="8178800" cy="3477695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Downturn does not represent the end of the industrial revolution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</a:rPr>
              <a:t>On a macro-level, losses are being mitigated by digital transformation</a:t>
            </a:r>
          </a:p>
          <a:p>
            <a:pPr lvl="2"/>
            <a:r>
              <a:rPr lang="en-US" sz="1400" b="0" dirty="0"/>
              <a:t>Some other new winning industry segments: </a:t>
            </a:r>
            <a:r>
              <a:rPr lang="en-US" sz="1400" b="1" dirty="0"/>
              <a:t>software for digital business </a:t>
            </a:r>
            <a:r>
              <a:rPr lang="en-US" sz="1400" b="0" dirty="0"/>
              <a:t>(</a:t>
            </a:r>
            <a:r>
              <a:rPr lang="en-US" sz="1400" b="0" dirty="0" err="1"/>
              <a:t>Salesforce.com</a:t>
            </a:r>
            <a:r>
              <a:rPr lang="en-US" sz="1400" b="0" dirty="0"/>
              <a:t>, Square), </a:t>
            </a:r>
            <a:r>
              <a:rPr lang="en-US" sz="1400" b="1" dirty="0"/>
              <a:t>ecommerce</a:t>
            </a:r>
            <a:r>
              <a:rPr lang="en-US" sz="1400" b="0" dirty="0"/>
              <a:t> (Amazon / AWS) </a:t>
            </a:r>
          </a:p>
          <a:p>
            <a:pPr lvl="2"/>
            <a:r>
              <a:rPr lang="en-US" sz="1400" b="0" dirty="0"/>
              <a:t>Use of digital infrastructure helping some traditional businesses </a:t>
            </a:r>
            <a:r>
              <a:rPr lang="en-US" sz="1400" dirty="0"/>
              <a:t>survive (or better)</a:t>
            </a:r>
            <a:br>
              <a:rPr lang="en-US" sz="1400" b="0" dirty="0"/>
            </a:br>
            <a:r>
              <a:rPr lang="en-US" sz="1400" b="0" dirty="0"/>
              <a:t>(e.g. online sales, delivery services, marketing strategies by retailers like Target, Walmart)</a:t>
            </a:r>
          </a:p>
          <a:p>
            <a:r>
              <a:rPr lang="en-US" sz="1800" dirty="0"/>
              <a:t>Innovation in a downturn even more important than usual</a:t>
            </a:r>
          </a:p>
          <a:p>
            <a:pPr lvl="1"/>
            <a:r>
              <a:rPr lang="en-US" sz="1600" b="0" dirty="0"/>
              <a:t>New challenges = new opportunities </a:t>
            </a:r>
            <a:br>
              <a:rPr lang="en-US" sz="1600" b="0" dirty="0"/>
            </a:br>
            <a:r>
              <a:rPr lang="en-US" sz="1600" b="0" dirty="0"/>
              <a:t>(Many great companies started in previous downturns)</a:t>
            </a:r>
          </a:p>
          <a:p>
            <a:pPr lvl="1"/>
            <a:r>
              <a:rPr lang="en-US" sz="1600" dirty="0"/>
              <a:t>“New way” t</a:t>
            </a:r>
            <a:r>
              <a:rPr lang="en-US" sz="1600" b="0" dirty="0"/>
              <a:t>ypically has to satisfy severe fiscal constraints </a:t>
            </a:r>
            <a:br>
              <a:rPr lang="en-US" sz="1600" b="0" dirty="0"/>
            </a:br>
            <a:r>
              <a:rPr lang="en-US" sz="1600" b="0" dirty="0"/>
              <a:t>(e.g. low capital costs, early revenue)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AB60-6B53-5A48-9941-7558DC1B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1F2A-44F2-074C-AA2A-8C0CE732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A054-62BF-5746-BE49-92D0F31E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2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46DF6E-DCB0-D34C-AE8F-554FA943A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35" y="1505867"/>
            <a:ext cx="7721600" cy="1971669"/>
          </a:xfrm>
        </p:spPr>
        <p:txBody>
          <a:bodyPr/>
          <a:lstStyle/>
          <a:p>
            <a:r>
              <a:rPr lang="en-US" sz="2800" b="0" dirty="0"/>
              <a:t>The progress of digital transformation in Asia (with U.S. as point of reference)</a:t>
            </a:r>
          </a:p>
        </p:txBody>
      </p:sp>
    </p:spTree>
    <p:extLst>
      <p:ext uri="{BB962C8B-B14F-4D97-AF65-F5344CB8AC3E}">
        <p14:creationId xmlns:p14="http://schemas.microsoft.com/office/powerpoint/2010/main" val="148519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DB73CD-5FD2-764D-8F1A-AF25F62BF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driven by digital techs greater in Asia than anywhere else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6D2C2-9945-D048-9E39-283AB9C1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00A08-D5BD-594D-93DF-DE32CBDA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5B53-3744-7348-AB57-C15B3347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523D6-A634-7049-8F8F-0F475574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09" y="1028700"/>
            <a:ext cx="7691028" cy="3600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40E96-74FC-FE4F-8650-9C3555E08A1C}"/>
              </a:ext>
            </a:extLst>
          </p:cNvPr>
          <p:cNvSpPr txBox="1"/>
          <p:nvPr/>
        </p:nvSpPr>
        <p:spPr>
          <a:xfrm>
            <a:off x="3255818" y="1424285"/>
            <a:ext cx="49021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Revenues from “digital transformation” were projected to double by 2018 (survey in 2016 of 300 senior executives of A/PAC companies)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72CF0-D7F6-7E48-A5D4-EEB306139222}"/>
              </a:ext>
            </a:extLst>
          </p:cNvPr>
          <p:cNvSpPr txBox="1"/>
          <p:nvPr/>
        </p:nvSpPr>
        <p:spPr>
          <a:xfrm>
            <a:off x="406400" y="4351504"/>
            <a:ext cx="60835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Bahl</a:t>
            </a:r>
            <a:r>
              <a:rPr lang="en-US" sz="1000" dirty="0"/>
              <a:t>, Manish. 2016. The Work Ahead </a:t>
            </a:r>
            <a:r>
              <a:rPr lang="en-US" sz="1000" dirty="0">
                <a:hlinkClick r:id="rId3"/>
              </a:rPr>
              <a:t>https://www.cognizant.com/whitepapers/the-work-ahead-the-future-of-business-and-jobs-in-asia-pacifics-digital-economy-codex2255.pdf</a:t>
            </a:r>
            <a:r>
              <a:rPr lang="en-US" sz="1000" dirty="0"/>
              <a:t>  accessed 2020.09.09</a:t>
            </a:r>
          </a:p>
        </p:txBody>
      </p:sp>
    </p:spTree>
    <p:extLst>
      <p:ext uri="{BB962C8B-B14F-4D97-AF65-F5344CB8AC3E}">
        <p14:creationId xmlns:p14="http://schemas.microsoft.com/office/powerpoint/2010/main" val="9084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521B-9056-9B4D-BBEC-01B5695B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DX in Asia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E6CE-EA88-8848-918D-225445E7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5" y="923731"/>
            <a:ext cx="8178800" cy="3648269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Despite global influence of FAGA (Facebook, Apple, Google, Amazon) have developed own national champions for digital economy</a:t>
            </a:r>
          </a:p>
          <a:p>
            <a:pPr lvl="1"/>
            <a:r>
              <a:rPr lang="en-US" sz="1600" dirty="0"/>
              <a:t>Ecosystems surrounding Asian IT giants may be diverging from U.S.</a:t>
            </a:r>
          </a:p>
          <a:p>
            <a:pPr lvl="1"/>
            <a:r>
              <a:rPr lang="en-US" sz="1600" dirty="0"/>
              <a:t>New conglomerations of services, some leading innovations in business</a:t>
            </a:r>
          </a:p>
          <a:p>
            <a:r>
              <a:rPr lang="en-US" sz="1800" dirty="0"/>
              <a:t>People: IT use is mobile-first, access Internet by smartphones</a:t>
            </a:r>
          </a:p>
          <a:p>
            <a:r>
              <a:rPr lang="en-US" sz="1800" dirty="0"/>
              <a:t>Actively developing next-gen technologies (cross-sector commitment)</a:t>
            </a:r>
          </a:p>
          <a:p>
            <a:pPr lvl="1"/>
            <a:r>
              <a:rPr lang="en-US" sz="1600" dirty="0"/>
              <a:t>Artificial intelligence</a:t>
            </a:r>
          </a:p>
          <a:p>
            <a:pPr lvl="1"/>
            <a:r>
              <a:rPr lang="en-US" sz="1600" dirty="0"/>
              <a:t>Blockchain</a:t>
            </a:r>
          </a:p>
          <a:p>
            <a:pPr lvl="1"/>
            <a:r>
              <a:rPr lang="en-US" sz="1600" dirty="0"/>
              <a:t>Quantum computing</a:t>
            </a:r>
          </a:p>
          <a:p>
            <a:r>
              <a:rPr lang="en-US" sz="1800" dirty="0"/>
              <a:t>Wide variation between countries / industries</a:t>
            </a:r>
          </a:p>
          <a:p>
            <a:pPr lvl="1"/>
            <a:r>
              <a:rPr lang="en-US" sz="1600" dirty="0"/>
              <a:t>Gap between leaders versus laggards in regard to DX</a:t>
            </a:r>
          </a:p>
          <a:p>
            <a:pPr lvl="1"/>
            <a:r>
              <a:rPr lang="en-US" sz="1600" dirty="0"/>
              <a:t>Overall, probably DX is still at an earlier stage in Asia than in the U.S.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CC0C4-C0A6-CD4E-965E-CC2903D8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C4524-458D-194B-9D09-75911AAB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BED99-B7C9-A045-AF65-14CDB03A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9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1325-6567-9243-B782-0DB22CDD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5B6EC-5806-F645-9DAC-F399EA800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804766"/>
            <a:ext cx="8257984" cy="3875184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/>
              <a:t>DX really took off from around 2001 – 02</a:t>
            </a:r>
          </a:p>
          <a:p>
            <a:pPr lvl="1"/>
            <a:r>
              <a:rPr lang="en-US" sz="1400" dirty="0"/>
              <a:t>Similar time as post dot-com crash in U.S. </a:t>
            </a:r>
          </a:p>
          <a:p>
            <a:pPr lvl="1"/>
            <a:r>
              <a:rPr lang="en-US" sz="1400" dirty="0"/>
              <a:t>Private companies leading the way forward, </a:t>
            </a:r>
            <a:br>
              <a:rPr lang="en-US" sz="1400" dirty="0"/>
            </a:br>
            <a:r>
              <a:rPr lang="en-US" sz="1400" dirty="0"/>
              <a:t>but State policy is important driver</a:t>
            </a:r>
          </a:p>
          <a:p>
            <a:pPr lvl="1"/>
            <a:r>
              <a:rPr lang="en-US" sz="1400" dirty="0"/>
              <a:t>IT giants (BATX) are really China’s first multi-national </a:t>
            </a:r>
            <a:br>
              <a:rPr lang="en-US" sz="1400" dirty="0"/>
            </a:br>
            <a:r>
              <a:rPr lang="en-US" sz="1400" dirty="0"/>
              <a:t>corporations, but Huawei, Haier, and a few others </a:t>
            </a:r>
            <a:br>
              <a:rPr lang="en-US" sz="1400" dirty="0"/>
            </a:br>
            <a:r>
              <a:rPr lang="en-US" sz="1400" dirty="0"/>
              <a:t>are also internationalizing</a:t>
            </a:r>
          </a:p>
          <a:p>
            <a:r>
              <a:rPr lang="en-US" sz="1600" dirty="0"/>
              <a:t>DX driven by consumer-facing industries</a:t>
            </a:r>
          </a:p>
          <a:p>
            <a:r>
              <a:rPr lang="en-US" sz="1600" dirty="0"/>
              <a:t>State policies and investment promote innovation</a:t>
            </a:r>
          </a:p>
          <a:p>
            <a:pPr lvl="1"/>
            <a:r>
              <a:rPr lang="en-US" sz="1400" dirty="0"/>
              <a:t>“Indigenous innovation” (2006 – 2009)</a:t>
            </a:r>
          </a:p>
          <a:p>
            <a:pPr lvl="1"/>
            <a:r>
              <a:rPr lang="en-US" sz="1400" dirty="0"/>
              <a:t>Made in China 2025 (2015)</a:t>
            </a:r>
          </a:p>
          <a:p>
            <a:pPr lvl="1"/>
            <a:r>
              <a:rPr lang="en-US" sz="1400" dirty="0"/>
              <a:t>AI as a national priority topic (from 2017)</a:t>
            </a:r>
          </a:p>
          <a:p>
            <a:pPr lvl="1"/>
            <a:r>
              <a:rPr lang="en-US" sz="1400" dirty="0"/>
              <a:t>“Digital Transformation Partnership Action Plan 2020” – special help for SMEs</a:t>
            </a:r>
          </a:p>
          <a:p>
            <a:r>
              <a:rPr lang="en-US" sz="1600" dirty="0"/>
              <a:t>Recent friction with U.S. will probably accelerate growth of domestic IT industry</a:t>
            </a:r>
          </a:p>
          <a:p>
            <a:r>
              <a:rPr lang="en-US" sz="1600" dirty="0"/>
              <a:t>For now, watch:  retail, banking, automotive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89478-85E6-6E4A-8E0F-29062829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1DB3-58BD-F04D-A49C-805E8034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1F39D-EF67-6949-92C3-FD7353CC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2E8B64D-29FC-C44E-AA67-70277BF46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94557"/>
              </p:ext>
            </p:extLst>
          </p:nvPr>
        </p:nvGraphicFramePr>
        <p:xfrm>
          <a:off x="5829780" y="1035050"/>
          <a:ext cx="2780820" cy="24747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29983">
                  <a:extLst>
                    <a:ext uri="{9D8B030D-6E8A-4147-A177-3AD203B41FA5}">
                      <a16:colId xmlns:a16="http://schemas.microsoft.com/office/drawing/2014/main" val="1240741823"/>
                    </a:ext>
                  </a:extLst>
                </a:gridCol>
                <a:gridCol w="950837">
                  <a:extLst>
                    <a:ext uri="{9D8B030D-6E8A-4147-A177-3AD203B41FA5}">
                      <a16:colId xmlns:a16="http://schemas.microsoft.com/office/drawing/2014/main" val="974514814"/>
                    </a:ext>
                  </a:extLst>
                </a:gridCol>
              </a:tblGrid>
              <a:tr h="4499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Company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Year Founded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746700"/>
                  </a:ext>
                </a:extLst>
              </a:tr>
              <a:tr h="449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Huawei Technologies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1987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00738"/>
                  </a:ext>
                </a:extLst>
              </a:tr>
              <a:tr h="449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Tencent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Nov. 1998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918095"/>
                  </a:ext>
                </a:extLst>
              </a:tr>
              <a:tr h="224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</a:rPr>
                        <a:t>AliBaba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Apr. 1999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92703"/>
                  </a:ext>
                </a:extLst>
              </a:tr>
              <a:tr h="224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Baidu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Oct. 1999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342398"/>
                  </a:ext>
                </a:extLst>
              </a:tr>
              <a:tr h="224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Xiaomi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Apr. 2010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596630"/>
                  </a:ext>
                </a:extLst>
              </a:tr>
              <a:tr h="449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</a:rPr>
                        <a:t>ByteDance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</a:rPr>
                        <a:t>TikTok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)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Mar. 2012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72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27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E478-BF36-234B-BB5B-B97308DE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China “BATX” has status similar to, </a:t>
            </a:r>
            <a:br>
              <a:rPr lang="en-US" sz="2000" dirty="0"/>
            </a:br>
            <a:r>
              <a:rPr lang="en-US" sz="2000" dirty="0"/>
              <a:t>and competes with, GAFA in U.S.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48327-7B93-6E40-AE1C-EFE90B6D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07AEA-9CD1-7748-AE5C-54BB8FFA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AA466-2DB0-C542-9369-883D6D26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EB4B36-1482-9540-AE64-6F642BCF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" y="926307"/>
            <a:ext cx="6328063" cy="3543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A78D7-DA1A-524B-A18C-39A43B63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81" y="1017210"/>
            <a:ext cx="3077619" cy="2367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4A299-2288-3D42-A025-0F345F9C4CEC}"/>
              </a:ext>
            </a:extLst>
          </p:cNvPr>
          <p:cNvSpPr txBox="1"/>
          <p:nvPr/>
        </p:nvSpPr>
        <p:spPr>
          <a:xfrm>
            <a:off x="6375180" y="3373735"/>
            <a:ext cx="262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and quote from </a:t>
            </a:r>
            <a:r>
              <a:rPr lang="en-US" sz="1000" dirty="0" err="1"/>
              <a:t>Delacharlerie</a:t>
            </a:r>
            <a:r>
              <a:rPr lang="en-US" sz="1000" dirty="0"/>
              <a:t>, Celine. Mar. 2020.  ”The Key Success Factors of Asian Companies’ Digital Transformation:  BATX to Conquer All Industries.” Innovation is Everywhere &lt;</a:t>
            </a:r>
            <a:r>
              <a:rPr lang="en-US" sz="1000" dirty="0">
                <a:hlinkClick r:id="rId4"/>
              </a:rPr>
              <a:t>https://www.innovationiseverywhere.com/keys-to-success-asian-companies-digital-transformation/</a:t>
            </a:r>
            <a:r>
              <a:rPr lang="en-US" sz="1000" dirty="0"/>
              <a:t>&gt; accessed 2020.09.10 </a:t>
            </a:r>
          </a:p>
        </p:txBody>
      </p:sp>
    </p:spTree>
    <p:extLst>
      <p:ext uri="{BB962C8B-B14F-4D97-AF65-F5344CB8AC3E}">
        <p14:creationId xmlns:p14="http://schemas.microsoft.com/office/powerpoint/2010/main" val="214199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3A7137-F972-3646-ADB5-09EDF9D9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7" y="120650"/>
            <a:ext cx="5477164" cy="857250"/>
          </a:xfrm>
        </p:spPr>
        <p:txBody>
          <a:bodyPr/>
          <a:lstStyle/>
          <a:p>
            <a:r>
              <a:rPr lang="en-US" b="0" dirty="0"/>
              <a:t>Welcome to everyone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60BFDD-9D06-0F4C-902D-9720FC11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07" y="802434"/>
            <a:ext cx="8642926" cy="3883866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/>
              <a:t>Stanford students may take the series for University credit</a:t>
            </a:r>
          </a:p>
          <a:p>
            <a:pPr lvl="1"/>
            <a:r>
              <a:rPr lang="en-US" sz="1400" b="0" dirty="0"/>
              <a:t>Register for EASTASN-402A, EE-402A, or EALC-402A</a:t>
            </a:r>
          </a:p>
          <a:p>
            <a:pPr lvl="1"/>
            <a:r>
              <a:rPr lang="en-US" sz="1400" b="0" dirty="0"/>
              <a:t>One unit, S/NC</a:t>
            </a:r>
          </a:p>
          <a:p>
            <a:pPr lvl="1"/>
            <a:r>
              <a:rPr lang="en-US" sz="1400" b="0" dirty="0"/>
              <a:t>See Syllabus for requirement for credit (differs from other seminars)</a:t>
            </a:r>
          </a:p>
          <a:p>
            <a:pPr lvl="2"/>
            <a:r>
              <a:rPr lang="en-US" sz="1200" b="0" dirty="0"/>
              <a:t>Weekly comment by email to me that provides evidence you watched the session</a:t>
            </a:r>
          </a:p>
          <a:p>
            <a:pPr lvl="2"/>
            <a:r>
              <a:rPr lang="en-US" sz="1200" b="0" dirty="0"/>
              <a:t>Each comment is due within two weeks of the date of that session</a:t>
            </a:r>
          </a:p>
          <a:p>
            <a:pPr lvl="3"/>
            <a:r>
              <a:rPr lang="en-US" sz="1200" b="0" dirty="0"/>
              <a:t>Autumn 2020 University deadline for completion of all work: November 20, 2020</a:t>
            </a:r>
          </a:p>
          <a:p>
            <a:pPr lvl="3"/>
            <a:r>
              <a:rPr lang="en-US" sz="1200" b="0" dirty="0"/>
              <a:t>But I am granting extension for last comment (on 11/19 session) to December 1, 2020</a:t>
            </a:r>
          </a:p>
          <a:p>
            <a:r>
              <a:rPr lang="en-US" sz="1600" dirty="0"/>
              <a:t>Public is welcome</a:t>
            </a:r>
          </a:p>
          <a:p>
            <a:pPr lvl="1"/>
            <a:r>
              <a:rPr lang="en-US" sz="1400" b="0" dirty="0"/>
              <a:t>Continuing long history of US-ATMC mixed audiences: Silicon Valley and Stanford</a:t>
            </a:r>
          </a:p>
          <a:p>
            <a:r>
              <a:rPr lang="en-US" sz="1600" dirty="0"/>
              <a:t>Please register </a:t>
            </a:r>
            <a:r>
              <a:rPr lang="en-US" sz="1600" b="0" dirty="0"/>
              <a:t>for the entire series at </a:t>
            </a:r>
            <a:br>
              <a:rPr lang="en-US" sz="1600" b="0" dirty="0"/>
            </a:br>
            <a:r>
              <a:rPr lang="en-US" sz="1600" b="0" dirty="0">
                <a:hlinkClick r:id="rId3"/>
              </a:rPr>
              <a:t>https://stanford.zoom.us/meeting/register/tJIldu6srDsjG9yX-9Mhl6v2VCtCcBUhSLYo</a:t>
            </a:r>
            <a:endParaRPr lang="en-US" sz="1600" b="0" dirty="0"/>
          </a:p>
          <a:p>
            <a:r>
              <a:rPr lang="en-US" sz="1600" dirty="0"/>
              <a:t>Time of official class</a:t>
            </a:r>
            <a:r>
              <a:rPr lang="en-US" sz="1600" b="0" dirty="0"/>
              <a:t>: 4:30 pm – 5:50 pm</a:t>
            </a:r>
          </a:p>
          <a:p>
            <a:pPr lvl="1"/>
            <a:r>
              <a:rPr lang="en-US" sz="1400" dirty="0"/>
              <a:t>The session is being recorded and will be posted to the Internet</a:t>
            </a:r>
          </a:p>
          <a:p>
            <a:r>
              <a:rPr lang="en-US" sz="1600" dirty="0"/>
              <a:t>Optional networking session </a:t>
            </a:r>
            <a:r>
              <a:rPr lang="en-US" sz="1600" b="0" dirty="0"/>
              <a:t>(not recorded):  5:50 pm – 6:30 pm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B4765-113C-F94B-9D9C-E96CE48C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8D37-C36C-3743-8ED7-A699948C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5640" y="4679950"/>
            <a:ext cx="3779982" cy="342900"/>
          </a:xfrm>
        </p:spPr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0FE3C-2239-8942-9CAC-115B4D3B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8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A8E7-5690-3642-913C-408896B6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Digital-first, challenger banks in Asia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2E3A69-0903-844C-9623-3855ACB07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282584"/>
              </p:ext>
            </p:extLst>
          </p:nvPr>
        </p:nvGraphicFramePr>
        <p:xfrm>
          <a:off x="339852" y="811526"/>
          <a:ext cx="8692896" cy="39454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948">
                  <a:extLst>
                    <a:ext uri="{9D8B030D-6E8A-4147-A177-3AD203B41FA5}">
                      <a16:colId xmlns:a16="http://schemas.microsoft.com/office/drawing/2014/main" val="3877930839"/>
                    </a:ext>
                  </a:extLst>
                </a:gridCol>
                <a:gridCol w="1455575">
                  <a:extLst>
                    <a:ext uri="{9D8B030D-6E8A-4147-A177-3AD203B41FA5}">
                      <a16:colId xmlns:a16="http://schemas.microsoft.com/office/drawing/2014/main" val="269826913"/>
                    </a:ext>
                  </a:extLst>
                </a:gridCol>
                <a:gridCol w="2883315">
                  <a:extLst>
                    <a:ext uri="{9D8B030D-6E8A-4147-A177-3AD203B41FA5}">
                      <a16:colId xmlns:a16="http://schemas.microsoft.com/office/drawing/2014/main" val="3256234755"/>
                    </a:ext>
                  </a:extLst>
                </a:gridCol>
                <a:gridCol w="3397058">
                  <a:extLst>
                    <a:ext uri="{9D8B030D-6E8A-4147-A177-3AD203B41FA5}">
                      <a16:colId xmlns:a16="http://schemas.microsoft.com/office/drawing/2014/main" val="978611234"/>
                    </a:ext>
                  </a:extLst>
                </a:gridCol>
              </a:tblGrid>
              <a:tr h="362972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China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MyBank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 by </a:t>
                      </a: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</a:rPr>
                        <a:t>AliBaba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Focus: Consumers, SMEs. Uses data from </a:t>
                      </a:r>
                      <a:r>
                        <a:rPr lang="en-US" sz="1200" dirty="0" err="1">
                          <a:effectLst/>
                        </a:rPr>
                        <a:t>AliPay</a:t>
                      </a:r>
                      <a:r>
                        <a:rPr lang="en-US" sz="1200" dirty="0">
                          <a:effectLst/>
                        </a:rPr>
                        <a:t> for credit analysis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090341"/>
                  </a:ext>
                </a:extLst>
              </a:tr>
              <a:tr h="242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WeBank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 by 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Tencent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First private, digital-only bank to launch in China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7165"/>
                  </a:ext>
                </a:extLst>
              </a:tr>
              <a:tr h="362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XW 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2017 by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Xiaomi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24M customers. Provides open platform for other FinTech companies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731065"/>
                  </a:ext>
                </a:extLst>
              </a:tr>
              <a:tr h="483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AiBank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 JV between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</a:rPr>
                        <a:t>China CITIC Bank </a:t>
                      </a:r>
                      <a:r>
                        <a:rPr lang="en-US" sz="1200" dirty="0">
                          <a:effectLst/>
                        </a:rPr>
                        <a:t>&amp; 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Baidu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Personal loans, deposit services, wallet systems, etc. Uses AI for risk optimization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137805"/>
                  </a:ext>
                </a:extLst>
              </a:tr>
              <a:tr h="604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Hong Kong</a:t>
                      </a: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Neat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 a bank but works with </a:t>
                      </a:r>
                      <a:r>
                        <a:rPr lang="en-US" sz="1200" dirty="0" err="1">
                          <a:effectLst/>
                        </a:rPr>
                        <a:t>ePayLinks</a:t>
                      </a:r>
                      <a:r>
                        <a:rPr lang="en-US" sz="1200" dirty="0">
                          <a:effectLst/>
                        </a:rPr>
                        <a:t>, a licensed stored value facility (SVF)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For unbanked entrepreneur community &amp; SMEs. Provides multi-currency business accounts, personal accounts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108104"/>
                  </a:ext>
                </a:extLst>
              </a:tr>
              <a:tr h="24231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Japan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Japan Net Bank (NJB)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2000 by parent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</a:rPr>
                        <a:t>SMBC</a:t>
                      </a:r>
                      <a:r>
                        <a:rPr lang="en-US" sz="1200" dirty="0">
                          <a:effectLst/>
                        </a:rPr>
                        <a:t> and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NTT Docomo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Japan’s first Internet bank w/no branches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032784"/>
                  </a:ext>
                </a:extLst>
              </a:tr>
              <a:tr h="1211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Rakuten 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2001 by 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  <a:effectLst/>
                        </a:rPr>
                        <a:t>Rakuten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935620"/>
                  </a:ext>
                </a:extLst>
              </a:tr>
              <a:tr h="241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Jibun</a:t>
                      </a:r>
                      <a:r>
                        <a:rPr lang="en-US" sz="1200" b="1" dirty="0">
                          <a:effectLst/>
                        </a:rPr>
                        <a:t> 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2008 by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</a:rPr>
                        <a:t>MUFJ Bank </a:t>
                      </a:r>
                      <a:r>
                        <a:rPr lang="en-US" sz="1200" dirty="0">
                          <a:effectLst/>
                        </a:rPr>
                        <a:t>&amp; telecom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KDDI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042351"/>
                  </a:ext>
                </a:extLst>
              </a:tr>
              <a:tr h="242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Kyash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2015, startup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Still a payment app tied to a prepaid Visa card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0721"/>
                  </a:ext>
                </a:extLst>
              </a:tr>
              <a:tr h="36297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S. Korea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KakaoBank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2016, Korea Investment Holdings &amp; Internet platform </a:t>
                      </a:r>
                      <a:r>
                        <a:rPr lang="en-US" sz="1200" b="1" dirty="0" err="1">
                          <a:solidFill>
                            <a:srgbClr val="0432FF"/>
                          </a:solidFill>
                          <a:effectLst/>
                        </a:rPr>
                        <a:t>Kakao</a:t>
                      </a:r>
                      <a:endParaRPr lang="en-US" sz="12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10M customers (July 2019)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31318"/>
                  </a:ext>
                </a:extLst>
              </a:tr>
              <a:tr h="483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K 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Consortium of 20 companies led by telecom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KT Corp.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Korea’s first digital-only bank; uses big data from KT Corp. to offer loan terms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39112" marR="391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98314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68FAF-5557-4340-863F-73839054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953C8-3FA3-5A41-BEED-D6BDCF6A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8C622-A87B-3D48-94EB-C4DC6ADD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EC09D-558B-DC4D-8880-260E51DFC338}"/>
              </a:ext>
            </a:extLst>
          </p:cNvPr>
          <p:cNvSpPr txBox="1"/>
          <p:nvPr/>
        </p:nvSpPr>
        <p:spPr>
          <a:xfrm>
            <a:off x="5710335" y="4756927"/>
            <a:ext cx="2453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Info from FinTech News SG, 1/01/2020</a:t>
            </a:r>
          </a:p>
        </p:txBody>
      </p:sp>
    </p:spTree>
    <p:extLst>
      <p:ext uri="{BB962C8B-B14F-4D97-AF65-F5344CB8AC3E}">
        <p14:creationId xmlns:p14="http://schemas.microsoft.com/office/powerpoint/2010/main" val="192654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7540-39E5-1C43-8BC9-C633DF28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Asia challenger banks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373F099-AF72-E245-BA0D-59F75DD46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095381"/>
              </p:ext>
            </p:extLst>
          </p:nvPr>
        </p:nvGraphicFramePr>
        <p:xfrm>
          <a:off x="406401" y="902208"/>
          <a:ext cx="8204200" cy="29295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59926">
                  <a:extLst>
                    <a:ext uri="{9D8B030D-6E8A-4147-A177-3AD203B41FA5}">
                      <a16:colId xmlns:a16="http://schemas.microsoft.com/office/drawing/2014/main" val="3198170842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195481410"/>
                    </a:ext>
                  </a:extLst>
                </a:gridCol>
                <a:gridCol w="2006081">
                  <a:extLst>
                    <a:ext uri="{9D8B030D-6E8A-4147-A177-3AD203B41FA5}">
                      <a16:colId xmlns:a16="http://schemas.microsoft.com/office/drawing/2014/main" val="2182443725"/>
                    </a:ext>
                  </a:extLst>
                </a:gridCol>
                <a:gridCol w="4309189">
                  <a:extLst>
                    <a:ext uri="{9D8B030D-6E8A-4147-A177-3AD203B41FA5}">
                      <a16:colId xmlns:a16="http://schemas.microsoft.com/office/drawing/2014/main" val="1012968544"/>
                    </a:ext>
                  </a:extLst>
                </a:gridCol>
              </a:tblGrid>
              <a:tr h="2848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Vietnam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Timo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2015, startup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Mobile app.  Works with partner VP Bank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88319"/>
                  </a:ext>
                </a:extLst>
              </a:tr>
              <a:tr h="712175"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InstantPay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2013, startup, has raised INR 340M (US$5.3M)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For business and personal. Savings accounts, domestic money transfers,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insurance, investment platform, quick loans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2366"/>
                  </a:ext>
                </a:extLst>
              </a:tr>
              <a:tr h="427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NiYO</a:t>
                      </a:r>
                      <a:r>
                        <a:rPr lang="en-US" sz="1200" b="1" dirty="0">
                          <a:effectLst/>
                        </a:rPr>
                        <a:t> Solutions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2015, startup, has raised US$49.2M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Salary account for blue-collar workers, global card for international travelers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511568"/>
                  </a:ext>
                </a:extLst>
              </a:tr>
              <a:tr h="284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OPEN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2017, startup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(has raised $37.4M)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For startups and SMEs; partners with ICICI Bank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411680"/>
                  </a:ext>
                </a:extLst>
              </a:tr>
              <a:tr h="284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Payzello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2017, startup, seed stage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Comprehensive services; easy to set up account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084203"/>
                  </a:ext>
                </a:extLst>
              </a:tr>
              <a:tr h="854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YeloBank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2019, startup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Services to manage daily cash flow; all-in-one card (credit, debit, foreign remittance); partners with ICICI Bank and Federal Bank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58668" marR="5866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91381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D426-64F9-6741-A447-1F0DF128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D68CF-FF15-524C-904C-5FA7A0E8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F73B0-44E2-C043-80AA-C10F58B5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06CD9-CADE-C842-A4FB-54E85C8720C4}"/>
              </a:ext>
            </a:extLst>
          </p:cNvPr>
          <p:cNvSpPr txBox="1"/>
          <p:nvPr/>
        </p:nvSpPr>
        <p:spPr>
          <a:xfrm>
            <a:off x="317241" y="3831796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1200" dirty="0"/>
              <a:t>•	Hong Kong began issuing virtual banking licenses in 3/2019. Eight granted by 2020, all still in testing.</a:t>
            </a:r>
          </a:p>
          <a:p>
            <a:pPr marL="230188" indent="-230188"/>
            <a:r>
              <a:rPr lang="en-US" sz="1200" dirty="0"/>
              <a:t>•	Singapore announced in 6/2019 that it would soon begin accepting virtual bank applications and grant up to five.</a:t>
            </a:r>
          </a:p>
          <a:p>
            <a:pPr marL="230188" indent="-230188"/>
            <a:r>
              <a:rPr lang="en-US" sz="1200" dirty="0"/>
              <a:t>•	Taiwan issued its first virtual banking licenses in 2020 to three banking consortia.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606E1-2B03-2440-B18A-74FFD5810011}"/>
              </a:ext>
            </a:extLst>
          </p:cNvPr>
          <p:cNvSpPr txBox="1"/>
          <p:nvPr/>
        </p:nvSpPr>
        <p:spPr>
          <a:xfrm>
            <a:off x="3676260" y="4433729"/>
            <a:ext cx="4794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FF0000"/>
                </a:solidFill>
              </a:rPr>
              <a:t>FinTech News Singapore</a:t>
            </a:r>
            <a:r>
              <a:rPr lang="en-US" sz="1000" dirty="0">
                <a:solidFill>
                  <a:srgbClr val="FF0000"/>
                </a:solidFill>
              </a:rPr>
              <a:t>, January 1, 2020 &lt;https://</a:t>
            </a:r>
            <a:r>
              <a:rPr lang="en-US" sz="1000" dirty="0" err="1">
                <a:solidFill>
                  <a:srgbClr val="FF0000"/>
                </a:solidFill>
              </a:rPr>
              <a:t>fintechnews.sg</a:t>
            </a:r>
            <a:r>
              <a:rPr lang="en-US" sz="1000" dirty="0">
                <a:solidFill>
                  <a:srgbClr val="FF0000"/>
                </a:solidFill>
              </a:rPr>
              <a:t>/date/2020/01/&gt;</a:t>
            </a:r>
          </a:p>
        </p:txBody>
      </p:sp>
    </p:spTree>
    <p:extLst>
      <p:ext uri="{BB962C8B-B14F-4D97-AF65-F5344CB8AC3E}">
        <p14:creationId xmlns:p14="http://schemas.microsoft.com/office/powerpoint/2010/main" val="121919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E25C-6708-D845-9F73-C79C9A89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 Asia:  Japan &amp; South Korea have great potential, but are held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B7CF-9C07-4945-9C61-41767A44F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028701"/>
            <a:ext cx="5672550" cy="3563619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/>
              <a:t>To Right:  Economist Intelligence Unit ranking of selected Asian countries on “Asian Digital Transformation Index”</a:t>
            </a:r>
          </a:p>
          <a:p>
            <a:pPr lvl="1"/>
            <a:r>
              <a:rPr lang="en-US" sz="1400" dirty="0"/>
              <a:t>Combination of ratings for digital infrastructure, human capital, industry connectivity</a:t>
            </a:r>
          </a:p>
          <a:p>
            <a:pPr marL="457200" lvl="1" indent="0">
              <a:buNone/>
            </a:pPr>
            <a:r>
              <a:rPr lang="en-US" sz="1000" dirty="0">
                <a:hlinkClick r:id="rId2"/>
              </a:rPr>
              <a:t>http://connectedfuture.economist.com/connecting-capabilities/wp-content/uploads/2016/11/Connecting-Capabilities_SOUTHKOREA_v6.pdf</a:t>
            </a:r>
            <a:r>
              <a:rPr lang="en-US" sz="1000" dirty="0"/>
              <a:t> </a:t>
            </a:r>
          </a:p>
          <a:p>
            <a:r>
              <a:rPr lang="en-US" sz="1600" dirty="0"/>
              <a:t>But, Korea Industrial Technology Association 5/2020 survey of 49 major corps. &amp; 1,296 smaller </a:t>
            </a:r>
            <a:r>
              <a:rPr lang="en-US" sz="1600" dirty="0" err="1"/>
              <a:t>co’s</a:t>
            </a:r>
            <a:r>
              <a:rPr lang="en-US" sz="1600" dirty="0"/>
              <a:t>: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535B7-01FE-5344-8667-0B02342B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CD0E-6A21-D148-86F6-7B386870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D8C0-D557-DB44-B440-2FD56D2C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9BDE3-8197-0749-A8A8-BC7CDB25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17" y="751064"/>
            <a:ext cx="2827983" cy="3935236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98BA591-DD01-4041-884F-F464DC7A2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11270"/>
              </p:ext>
            </p:extLst>
          </p:nvPr>
        </p:nvGraphicFramePr>
        <p:xfrm>
          <a:off x="1044806" y="3218458"/>
          <a:ext cx="3008896" cy="1122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4185">
                  <a:extLst>
                    <a:ext uri="{9D8B030D-6E8A-4147-A177-3AD203B41FA5}">
                      <a16:colId xmlns:a16="http://schemas.microsoft.com/office/drawing/2014/main" val="4205514250"/>
                    </a:ext>
                  </a:extLst>
                </a:gridCol>
                <a:gridCol w="544711">
                  <a:extLst>
                    <a:ext uri="{9D8B030D-6E8A-4147-A177-3AD203B41FA5}">
                      <a16:colId xmlns:a16="http://schemas.microsoft.com/office/drawing/2014/main" val="1203251237"/>
                    </a:ext>
                  </a:extLst>
                </a:gridCol>
              </a:tblGrid>
              <a:tr h="280747">
                <a:tc>
                  <a:txBody>
                    <a:bodyPr/>
                    <a:lstStyle/>
                    <a:p>
                      <a:r>
                        <a:rPr lang="en-US" sz="1200" dirty="0"/>
                        <a:t>Actively pursuing DX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514955"/>
                  </a:ext>
                </a:extLst>
              </a:tr>
              <a:tr h="280747">
                <a:tc>
                  <a:txBody>
                    <a:bodyPr/>
                    <a:lstStyle/>
                    <a:p>
                      <a:r>
                        <a:rPr lang="en-US" sz="1200" dirty="0"/>
                        <a:t>Partially pursuing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306336"/>
                  </a:ext>
                </a:extLst>
              </a:tr>
              <a:tr h="280747">
                <a:tc>
                  <a:txBody>
                    <a:bodyPr/>
                    <a:lstStyle/>
                    <a:p>
                      <a:r>
                        <a:rPr lang="en-US" sz="1200" dirty="0"/>
                        <a:t>Will pursue in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47883"/>
                  </a:ext>
                </a:extLst>
              </a:tr>
              <a:tr h="280747">
                <a:tc>
                  <a:txBody>
                    <a:bodyPr/>
                    <a:lstStyle/>
                    <a:p>
                      <a:r>
                        <a:rPr lang="en-US" sz="1200" dirty="0"/>
                        <a:t>Will not pursue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7716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A64549C-72CC-D640-99F7-CB07FFCA5042}"/>
              </a:ext>
            </a:extLst>
          </p:cNvPr>
          <p:cNvSpPr txBox="1"/>
          <p:nvPr/>
        </p:nvSpPr>
        <p:spPr>
          <a:xfrm>
            <a:off x="955040" y="4346099"/>
            <a:ext cx="281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Business Korea</a:t>
            </a:r>
            <a:r>
              <a:rPr lang="en-US" sz="1000" dirty="0"/>
              <a:t>, June 16, 2020</a:t>
            </a:r>
          </a:p>
        </p:txBody>
      </p:sp>
    </p:spTree>
    <p:extLst>
      <p:ext uri="{BB962C8B-B14F-4D97-AF65-F5344CB8AC3E}">
        <p14:creationId xmlns:p14="http://schemas.microsoft.com/office/powerpoint/2010/main" val="25259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63844-4536-4D45-91D4-2C301C69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 Asia:  Japan &amp; Korea,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CF38-BD8A-C04A-B701-7DF0D290A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44880"/>
            <a:ext cx="8575040" cy="3576319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/>
              <a:t>Japan:  Government (METI) warned in mid-2018 that corporate sector is poised to fall off a “digital cliff” in 2025</a:t>
            </a:r>
          </a:p>
          <a:p>
            <a:pPr lvl="1"/>
            <a:r>
              <a:rPr lang="en-US" sz="1400" dirty="0"/>
              <a:t>Held back by legacy IT systems</a:t>
            </a:r>
          </a:p>
          <a:p>
            <a:pPr lvl="1"/>
            <a:r>
              <a:rPr lang="en-US" sz="1400" dirty="0"/>
              <a:t>When Microsoft stopped supporting Windows 7 (1/2020), 14M million computers were still using that operating system (government, companies, and households)</a:t>
            </a:r>
          </a:p>
          <a:p>
            <a:pPr lvl="1"/>
            <a:r>
              <a:rPr lang="en-US" sz="1400" dirty="0"/>
              <a:t>Reported in </a:t>
            </a:r>
            <a:r>
              <a:rPr lang="en-US" sz="1400" i="1" dirty="0"/>
              <a:t>Financial Times</a:t>
            </a:r>
            <a:r>
              <a:rPr lang="en-US" sz="1400" dirty="0"/>
              <a:t>, January 21, 2020</a:t>
            </a:r>
          </a:p>
          <a:p>
            <a:r>
              <a:rPr lang="en-US" sz="1600" dirty="0"/>
              <a:t>Why such problems?</a:t>
            </a:r>
          </a:p>
          <a:p>
            <a:pPr lvl="1"/>
            <a:r>
              <a:rPr lang="en-US" sz="1400" dirty="0"/>
              <a:t>Adoption of cloud-first architecture and conversion of legacy data records is required </a:t>
            </a:r>
            <a:br>
              <a:rPr lang="en-US" sz="1400" dirty="0"/>
            </a:br>
            <a:r>
              <a:rPr lang="en-US" sz="1400" dirty="0"/>
              <a:t>= extremely expensive</a:t>
            </a:r>
          </a:p>
          <a:p>
            <a:pPr lvl="1"/>
            <a:r>
              <a:rPr lang="en-US" sz="1400" dirty="0"/>
              <a:t>Legacy business processes go back to old-style quality standards (record keeping, </a:t>
            </a:r>
            <a:br>
              <a:rPr lang="en-US" sz="1400" dirty="0"/>
            </a:br>
            <a:r>
              <a:rPr lang="en-US" sz="1400" dirty="0"/>
              <a:t>use of official seals, etc.)</a:t>
            </a:r>
          </a:p>
          <a:p>
            <a:r>
              <a:rPr lang="en-US" sz="1600" dirty="0"/>
              <a:t>Both countries have active (new) entrants in consumer-facing digital industries</a:t>
            </a:r>
          </a:p>
          <a:p>
            <a:pPr lvl="1"/>
            <a:r>
              <a:rPr lang="en-US" sz="1400" dirty="0"/>
              <a:t>Rakuten, </a:t>
            </a:r>
            <a:r>
              <a:rPr lang="en-US" sz="1400" dirty="0" err="1"/>
              <a:t>Mercari</a:t>
            </a:r>
            <a:r>
              <a:rPr lang="en-US" sz="1400" dirty="0"/>
              <a:t> (</a:t>
            </a:r>
            <a:r>
              <a:rPr lang="en-US" sz="1400" dirty="0" err="1"/>
              <a:t>Jp</a:t>
            </a:r>
            <a:r>
              <a:rPr lang="en-US" sz="1400" dirty="0"/>
              <a:t>), </a:t>
            </a:r>
            <a:r>
              <a:rPr lang="en-US" sz="1400" dirty="0" err="1"/>
              <a:t>Kakao</a:t>
            </a:r>
            <a:r>
              <a:rPr lang="en-US" sz="1400" dirty="0"/>
              <a:t> (Kr)</a:t>
            </a:r>
          </a:p>
          <a:p>
            <a:r>
              <a:rPr lang="en-US" sz="1600" dirty="0"/>
              <a:t>Watch: very advanced technology development, smart factories, open innovation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1459D-2DD3-494D-B1B8-B101557F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AEE8F-B120-D748-9333-4315BA63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7F73-8A6B-BF42-9E1F-F0064C21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08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4F82-C69A-404E-B2F2-B2CDABF6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 Asia growth of digital economy is recent (since ~2015)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E6E22-A7B4-164C-B4A8-6D4EF110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C780E-2ECB-E148-95E2-05A32B81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E5D11-73C7-0344-962A-7028BF89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FFE82-F70B-D143-B4DD-755A548B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76" y="922031"/>
            <a:ext cx="6316824" cy="3428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A3795-E9AA-3542-A653-C58205E7C591}"/>
              </a:ext>
            </a:extLst>
          </p:cNvPr>
          <p:cNvSpPr txBox="1"/>
          <p:nvPr/>
        </p:nvSpPr>
        <p:spPr>
          <a:xfrm>
            <a:off x="503287" y="1012371"/>
            <a:ext cx="2893056" cy="3508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938" indent="-7938"/>
            <a:r>
              <a:rPr lang="en-US" sz="1600" dirty="0"/>
              <a:t>Consumer-driven (new middle class)</a:t>
            </a:r>
          </a:p>
          <a:p>
            <a:pPr marL="230188" indent="-230188"/>
            <a:r>
              <a:rPr lang="en-US" sz="1600" dirty="0"/>
              <a:t>•	</a:t>
            </a:r>
            <a:r>
              <a:rPr lang="en-US" sz="1400" dirty="0"/>
              <a:t>Young, 96% have at least one mobile phone</a:t>
            </a:r>
          </a:p>
          <a:p>
            <a:pPr marL="230188" indent="-230188"/>
            <a:endParaRPr lang="en-US" sz="1600" dirty="0"/>
          </a:p>
          <a:p>
            <a:pPr marL="230188" indent="-230188"/>
            <a:r>
              <a:rPr lang="en-US" sz="1600" dirty="0"/>
              <a:t>Sidebar: </a:t>
            </a:r>
            <a:r>
              <a:rPr lang="en-US" sz="1600" dirty="0" err="1"/>
              <a:t>Gojek</a:t>
            </a:r>
            <a:r>
              <a:rPr lang="en-US" sz="1600" dirty="0"/>
              <a:t> versus Grab</a:t>
            </a:r>
          </a:p>
          <a:p>
            <a:pPr marL="230188" indent="-230188"/>
            <a:r>
              <a:rPr lang="en-US" sz="1400" dirty="0"/>
              <a:t>•	Started as ride-hailing </a:t>
            </a:r>
          </a:p>
          <a:p>
            <a:pPr marL="230188" indent="-230188"/>
            <a:r>
              <a:rPr lang="en-US" sz="1400" dirty="0"/>
              <a:t>	-- </a:t>
            </a:r>
            <a:r>
              <a:rPr lang="en-US" sz="1400" dirty="0" err="1"/>
              <a:t>Gojek</a:t>
            </a:r>
            <a:r>
              <a:rPr lang="en-US" sz="1400" dirty="0"/>
              <a:t> 2010 (Indonesia)</a:t>
            </a:r>
          </a:p>
          <a:p>
            <a:pPr marL="230188" indent="-230188"/>
            <a:r>
              <a:rPr lang="en-US" sz="1400" dirty="0"/>
              <a:t>	-- Grab 2012 (Singapore)</a:t>
            </a:r>
          </a:p>
          <a:p>
            <a:pPr marL="230188" indent="-222250"/>
            <a:r>
              <a:rPr lang="en-US" sz="1600" dirty="0"/>
              <a:t>•	</a:t>
            </a:r>
            <a:r>
              <a:rPr lang="en-US" sz="1400" dirty="0"/>
              <a:t>Now provide multiple mobile services</a:t>
            </a:r>
          </a:p>
          <a:p>
            <a:pPr marL="230188" indent="-222250"/>
            <a:r>
              <a:rPr lang="en-US" sz="1400" dirty="0"/>
              <a:t>•	Reminiscent of competition between Alibaba &amp; Tencent</a:t>
            </a:r>
          </a:p>
          <a:p>
            <a:pPr marL="230188" indent="-222250"/>
            <a:r>
              <a:rPr lang="en-US" sz="1400" dirty="0"/>
              <a:t>•	Lots of foreign investment as their success became obvious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C1150-05E7-DF4A-A118-708625DF3351}"/>
              </a:ext>
            </a:extLst>
          </p:cNvPr>
          <p:cNvSpPr txBox="1"/>
          <p:nvPr/>
        </p:nvSpPr>
        <p:spPr>
          <a:xfrm>
            <a:off x="287852" y="1042987"/>
            <a:ext cx="3233393" cy="3508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938" indent="-7938"/>
            <a:r>
              <a:rPr lang="en-US" sz="1600" b="1" dirty="0"/>
              <a:t>Consumer-driven (new middle class)</a:t>
            </a:r>
          </a:p>
          <a:p>
            <a:pPr marL="230188" indent="-230188"/>
            <a:r>
              <a:rPr lang="en-US" sz="1600" dirty="0"/>
              <a:t>•	</a:t>
            </a:r>
            <a:r>
              <a:rPr lang="en-US" sz="1400" dirty="0"/>
              <a:t>Young, mobile-first:  96% access the Internet via smartphone</a:t>
            </a:r>
          </a:p>
          <a:p>
            <a:pPr marL="230188" indent="-230188"/>
            <a:endParaRPr lang="en-US" sz="1600" dirty="0"/>
          </a:p>
          <a:p>
            <a:pPr marL="230188" indent="-230188"/>
            <a:r>
              <a:rPr lang="en-US" sz="1600" dirty="0"/>
              <a:t>Sidebar: </a:t>
            </a:r>
            <a:r>
              <a:rPr lang="en-US" sz="1600" dirty="0" err="1"/>
              <a:t>Gojek</a:t>
            </a:r>
            <a:r>
              <a:rPr lang="en-US" sz="1600" dirty="0"/>
              <a:t> versus Grab</a:t>
            </a:r>
          </a:p>
          <a:p>
            <a:pPr marL="230188" indent="-230188"/>
            <a:r>
              <a:rPr lang="en-US" sz="1400" dirty="0"/>
              <a:t>•	Started as ride-hailing </a:t>
            </a:r>
          </a:p>
          <a:p>
            <a:pPr marL="230188" indent="-230188"/>
            <a:r>
              <a:rPr lang="en-US" sz="1400" dirty="0"/>
              <a:t>	-- </a:t>
            </a:r>
            <a:r>
              <a:rPr lang="en-US" sz="1400" dirty="0" err="1"/>
              <a:t>Gojek</a:t>
            </a:r>
            <a:r>
              <a:rPr lang="en-US" sz="1400" dirty="0"/>
              <a:t> 2010 (Indonesia)</a:t>
            </a:r>
          </a:p>
          <a:p>
            <a:pPr marL="230188" indent="-230188"/>
            <a:r>
              <a:rPr lang="en-US" sz="1400" dirty="0"/>
              <a:t>	-- Grab 2012 (Singapore)</a:t>
            </a:r>
          </a:p>
          <a:p>
            <a:pPr marL="230188" indent="-222250"/>
            <a:r>
              <a:rPr lang="en-US" sz="1600" dirty="0"/>
              <a:t>•	</a:t>
            </a:r>
            <a:r>
              <a:rPr lang="en-US" sz="1400" dirty="0"/>
              <a:t>Now provide multiple mobile services</a:t>
            </a:r>
          </a:p>
          <a:p>
            <a:pPr marL="230188" indent="-222250"/>
            <a:r>
              <a:rPr lang="en-US" sz="1400" dirty="0"/>
              <a:t>•	Reminiscent of competition between Alibaba &amp; Tencent</a:t>
            </a:r>
          </a:p>
          <a:p>
            <a:pPr marL="230188" indent="-222250"/>
            <a:r>
              <a:rPr lang="en-US" sz="1400" dirty="0"/>
              <a:t>•	Similar situation with ecommerce Lazada vs Tokopedia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D837C-9969-E84A-A03F-0CB85672B8BE}"/>
              </a:ext>
            </a:extLst>
          </p:cNvPr>
          <p:cNvSpPr txBox="1"/>
          <p:nvPr/>
        </p:nvSpPr>
        <p:spPr>
          <a:xfrm>
            <a:off x="3646148" y="4350681"/>
            <a:ext cx="496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“e-</a:t>
            </a:r>
            <a:r>
              <a:rPr lang="en-US" sz="1000" dirty="0" err="1"/>
              <a:t>Conomy</a:t>
            </a:r>
            <a:r>
              <a:rPr lang="en-US" sz="1000" dirty="0"/>
              <a:t> SEA 2019 Report, Google / Temasek / Bain &amp; Co </a:t>
            </a:r>
            <a:r>
              <a:rPr lang="en-US" sz="1000" dirty="0">
                <a:hlinkClick r:id="rId3"/>
              </a:rPr>
              <a:t>https://www.blog.google/documents/47/SEA_Internet_Economy_Report_2019.pdf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911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92F7-7BED-574A-8FBF-BCCB4812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consumers are rapidly adopting online patterns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2AEEB-8EFA-5346-93F2-548F5794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E46D2-D0D6-B14B-BFF9-3048C814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B08EC-69CD-8E49-A54E-CD9EF411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2D3A0-3C09-6F4C-B2F5-C054E7CD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71" y="870207"/>
            <a:ext cx="5230829" cy="3828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2AD624-12ED-3543-9925-DBFEB18E75A2}"/>
              </a:ext>
            </a:extLst>
          </p:cNvPr>
          <p:cNvSpPr txBox="1"/>
          <p:nvPr/>
        </p:nvSpPr>
        <p:spPr>
          <a:xfrm>
            <a:off x="556181" y="1028700"/>
            <a:ext cx="2950590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Right:</a:t>
            </a:r>
          </a:p>
          <a:p>
            <a:r>
              <a:rPr lang="en-US" dirty="0"/>
              <a:t>% of survey respondents citing online as most frequently used shopping channel</a:t>
            </a:r>
          </a:p>
          <a:p>
            <a:endParaRPr lang="en-US" dirty="0"/>
          </a:p>
          <a:p>
            <a:pPr marL="233363" indent="-233363"/>
            <a:r>
              <a:rPr lang="en-US" sz="1400" dirty="0"/>
              <a:t>•	Survey by Facebook and Bain:  16,491 respondents in May 2020</a:t>
            </a:r>
          </a:p>
          <a:p>
            <a:endParaRPr lang="en-US" dirty="0"/>
          </a:p>
          <a:p>
            <a:r>
              <a:rPr lang="en-US" sz="1000" dirty="0"/>
              <a:t>“Digital Consumers of Tomorrow, Here Today.” Facebook and Bain &amp; Company 2020 </a:t>
            </a:r>
            <a:r>
              <a:rPr lang="en-US" sz="1000" dirty="0">
                <a:hlinkClick r:id="rId3"/>
              </a:rPr>
              <a:t>https://www.facebook.com/business/news/digital-consumers-of-tomorrow-here-today</a:t>
            </a:r>
            <a:r>
              <a:rPr lang="en-US" sz="1000" dirty="0"/>
              <a:t> accessed 9/10/2020</a:t>
            </a:r>
          </a:p>
        </p:txBody>
      </p:sp>
    </p:spTree>
    <p:extLst>
      <p:ext uri="{BB962C8B-B14F-4D97-AF65-F5344CB8AC3E}">
        <p14:creationId xmlns:p14="http://schemas.microsoft.com/office/powerpoint/2010/main" val="3893095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45A2-845A-634A-A951-86CB42C0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spending translated into GMV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83980-28C9-7F49-B50A-F7C755D9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59393-1A8C-3447-961A-9285E4F2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7CA57-9272-2E40-849C-060F502C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BD805-E07F-3B41-8E80-DB1A1E9B7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39" y="830205"/>
            <a:ext cx="7683193" cy="3739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5C846-3777-C44E-AE78-222645126AC6}"/>
              </a:ext>
            </a:extLst>
          </p:cNvPr>
          <p:cNvSpPr txBox="1"/>
          <p:nvPr/>
        </p:nvSpPr>
        <p:spPr>
          <a:xfrm>
            <a:off x="3987538" y="1310326"/>
            <a:ext cx="428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Retail Gross Market Value ($US)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C4DBA-3BE7-C649-8DE8-5F4A88FB86B3}"/>
              </a:ext>
            </a:extLst>
          </p:cNvPr>
          <p:cNvSpPr txBox="1"/>
          <p:nvPr/>
        </p:nvSpPr>
        <p:spPr>
          <a:xfrm>
            <a:off x="132368" y="3824526"/>
            <a:ext cx="27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“Digital Consumers of Tomorrow, Here Today.” Facebook and Bain &amp; Company 2020 </a:t>
            </a:r>
            <a:r>
              <a:rPr lang="en-US" sz="1000" dirty="0">
                <a:hlinkClick r:id="rId3"/>
              </a:rPr>
              <a:t>https://www.facebook.com/business/news/digital-consumers-of-tomorrow-here-today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7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804EFD-FB9F-9B40-9E7E-6F86EC39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80" y="2180491"/>
            <a:ext cx="6756114" cy="2499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E291D-993E-A945-812C-55D62753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India</a:t>
            </a:r>
            <a:r>
              <a:rPr lang="en-US" dirty="0"/>
              <a:t>:  rapid digitalization but uneven business adoption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E7210-9559-0741-A829-79B20595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016353"/>
            <a:ext cx="8178800" cy="112383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Government initiatives:  Digital India (2017)</a:t>
            </a:r>
          </a:p>
          <a:p>
            <a:pPr lvl="1"/>
            <a:r>
              <a:rPr lang="en-US" dirty="0"/>
              <a:t>Aadhaar biometric national ID program:  largest in world</a:t>
            </a:r>
          </a:p>
          <a:p>
            <a:r>
              <a:rPr lang="en-US" dirty="0"/>
              <a:t>Most connected country after China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90D3C-F633-2143-894B-9012CEAC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EFF3B-F909-F942-8EBC-82DD3E76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45D28-89D6-C541-92AB-3C5AB064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C86F9-67BE-634F-9C96-955A3ED70216}"/>
              </a:ext>
            </a:extLst>
          </p:cNvPr>
          <p:cNvSpPr txBox="1"/>
          <p:nvPr/>
        </p:nvSpPr>
        <p:spPr>
          <a:xfrm>
            <a:off x="0" y="3549551"/>
            <a:ext cx="3067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McKinsey Global Institute. Mar. 2019.  </a:t>
            </a:r>
            <a:r>
              <a:rPr lang="en-US" sz="1000" i="1" dirty="0"/>
              <a:t>Digital India </a:t>
            </a:r>
            <a:r>
              <a:rPr lang="en-US" sz="1000" dirty="0">
                <a:hlinkClick r:id="rId3"/>
              </a:rPr>
              <a:t>https://www.mckinsey.com/~/media/mckinsey/business%20functions/mckinsey%20digital/our%20insights/digital%20india%20technology%20to%20transform%20a%20connected%20nation/digital-india-technology-to-transform-a-connected-nation-full-report.pdf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6630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4DE3-E93E-EA40-AFE3-806B6E4A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India: uneven approach to digital adoption by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F6889-D289-024A-9333-042733E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FDAE7-1FB5-BF41-A47C-A8C6F80C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F4F31-7A01-414F-8BB4-798034D6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96BB9D-C559-CD49-950F-70B74B773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19695"/>
              </p:ext>
            </p:extLst>
          </p:nvPr>
        </p:nvGraphicFramePr>
        <p:xfrm>
          <a:off x="457200" y="1580991"/>
          <a:ext cx="8178800" cy="2560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21876">
                  <a:extLst>
                    <a:ext uri="{9D8B030D-6E8A-4147-A177-3AD203B41FA5}">
                      <a16:colId xmlns:a16="http://schemas.microsoft.com/office/drawing/2014/main" val="2074126965"/>
                    </a:ext>
                  </a:extLst>
                </a:gridCol>
                <a:gridCol w="1021876">
                  <a:extLst>
                    <a:ext uri="{9D8B030D-6E8A-4147-A177-3AD203B41FA5}">
                      <a16:colId xmlns:a16="http://schemas.microsoft.com/office/drawing/2014/main" val="4109799873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271957977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3317946994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4259373595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2938142274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3582696701"/>
                    </a:ext>
                  </a:extLst>
                </a:gridCol>
                <a:gridCol w="1022508">
                  <a:extLst>
                    <a:ext uri="{9D8B030D-6E8A-4147-A177-3AD203B41FA5}">
                      <a16:colId xmlns:a16="http://schemas.microsoft.com/office/drawing/2014/main" val="1729801757"/>
                    </a:ext>
                  </a:extLst>
                </a:gridCol>
              </a:tblGrid>
              <a:tr h="363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ICT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Financial Services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Real Estate &amp; Con-</a:t>
                      </a:r>
                      <a:r>
                        <a:rPr lang="en-US" sz="1400" dirty="0" err="1">
                          <a:effectLst/>
                        </a:rPr>
                        <a:t>struction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Profes-sional</a:t>
                      </a:r>
                      <a:r>
                        <a:rPr lang="en-US" sz="1400" dirty="0">
                          <a:effectLst/>
                        </a:rPr>
                        <a:t> Services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Education and Health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Manufac-turing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Transport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1588410818"/>
                  </a:ext>
                </a:extLst>
              </a:tr>
              <a:tr h="1818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</a:rPr>
                        <a:t>High Score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71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57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66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74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63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73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</a:rPr>
                        <a:t>53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3226600641"/>
                  </a:ext>
                </a:extLst>
              </a:tr>
              <a:tr h="5456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Leaders</a:t>
                      </a:r>
                      <a:r>
                        <a:rPr lang="en-US" sz="1400" dirty="0">
                          <a:effectLst/>
                        </a:rPr>
                        <a:t> (scored in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top 25%)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41%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28%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40%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36%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24%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21%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10%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1667821409"/>
                  </a:ext>
                </a:extLst>
              </a:tr>
              <a:tr h="1818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Median Score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3994478111"/>
                  </a:ext>
                </a:extLst>
              </a:tr>
              <a:tr h="1818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Laggards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26%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17%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15%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20%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29%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27%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</a:rPr>
                        <a:t>19%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1028112431"/>
                  </a:ext>
                </a:extLst>
              </a:tr>
              <a:tr h="1818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Low Score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209" marR="68209" marT="0" marB="0"/>
                </a:tc>
                <a:extLst>
                  <a:ext uri="{0D108BD9-81ED-4DB2-BD59-A6C34878D82A}">
                    <a16:rowId xmlns:a16="http://schemas.microsoft.com/office/drawing/2014/main" val="19971624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07A73A3-FE93-E544-8D45-E6221237870A}"/>
              </a:ext>
            </a:extLst>
          </p:cNvPr>
          <p:cNvSpPr txBox="1"/>
          <p:nvPr/>
        </p:nvSpPr>
        <p:spPr>
          <a:xfrm>
            <a:off x="406400" y="4155598"/>
            <a:ext cx="8042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McKinsey Global Institute. Mar. 2019.  </a:t>
            </a:r>
            <a:r>
              <a:rPr lang="en-US" sz="1000" i="1" dirty="0"/>
              <a:t>Digital India </a:t>
            </a:r>
            <a:r>
              <a:rPr lang="en-US" sz="1000" dirty="0">
                <a:hlinkClick r:id="rId2"/>
              </a:rPr>
              <a:t>https://www.mckinsey.com/~/media/mckinsey/business%20functions/mckinsey%20digital/our%20insights/digital%20india%20technology%20to%20transform%20a%20connected%20nation/digital-india-technology-to-transform-a-connected-nation-full-report.pdf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03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522A-574E-1F4A-ABA4-D878A51B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for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6B6C8-75C1-654D-BF48-3D2FD0F6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5" y="923731"/>
            <a:ext cx="8178800" cy="3629608"/>
          </a:xfrm>
          <a:solidFill>
            <a:schemeClr val="bg1"/>
          </a:solidFill>
        </p:spPr>
        <p:txBody>
          <a:bodyPr/>
          <a:lstStyle/>
          <a:p>
            <a:r>
              <a:rPr lang="en-US" b="0" dirty="0"/>
              <a:t>Digital transformation</a:t>
            </a:r>
          </a:p>
          <a:p>
            <a:pPr lvl="1"/>
            <a:r>
              <a:rPr lang="en-US" dirty="0"/>
              <a:t>Beyond adoption, “digital transformation” refers to change in a company’s core</a:t>
            </a:r>
          </a:p>
          <a:p>
            <a:pPr lvl="1"/>
            <a:r>
              <a:rPr lang="en-US" dirty="0"/>
              <a:t>Company’s response to macro-conditions of two simultaneous industrial revolutions </a:t>
            </a:r>
          </a:p>
          <a:p>
            <a:pPr lvl="2"/>
            <a:r>
              <a:rPr lang="en-US" dirty="0"/>
              <a:t>Accelerated by COVID-19</a:t>
            </a:r>
          </a:p>
          <a:p>
            <a:r>
              <a:rPr lang="en-US" b="0" dirty="0"/>
              <a:t>Asia</a:t>
            </a:r>
          </a:p>
          <a:p>
            <a:pPr lvl="1"/>
            <a:r>
              <a:rPr lang="en-US" dirty="0"/>
              <a:t>Driven by consumers</a:t>
            </a:r>
          </a:p>
          <a:p>
            <a:pPr lvl="1"/>
            <a:r>
              <a:rPr lang="en-US" dirty="0"/>
              <a:t>Gap between leaders and laggards</a:t>
            </a:r>
          </a:p>
          <a:p>
            <a:pPr lvl="1"/>
            <a:r>
              <a:rPr lang="en-US" b="0" dirty="0"/>
              <a:t>May </a:t>
            </a:r>
            <a:r>
              <a:rPr lang="en-US" dirty="0"/>
              <a:t>see</a:t>
            </a:r>
            <a:r>
              <a:rPr lang="en-US" b="0" dirty="0"/>
              <a:t> fastest growth in digitalization in entire world for next 10 years</a:t>
            </a:r>
          </a:p>
          <a:p>
            <a:r>
              <a:rPr lang="en-US" b="0" dirty="0"/>
              <a:t>Orally:  introduction to some future sessions.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02098-1C56-854F-9980-F9E6136D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8CB27-82BB-9D46-8767-75BC4A7D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0ED3-914D-0E48-8221-1350A33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3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D9E2-A21B-944D-B949-EF3CE064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153"/>
            <a:ext cx="5477164" cy="85725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89C8-4266-DC4C-B065-8BAAF633C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2417"/>
            <a:ext cx="8178800" cy="3215305"/>
          </a:xfrm>
        </p:spPr>
        <p:txBody>
          <a:bodyPr/>
          <a:lstStyle/>
          <a:p>
            <a:pPr>
              <a:spcBef>
                <a:spcPts val="2280"/>
              </a:spcBef>
            </a:pPr>
            <a:r>
              <a:rPr lang="en-US" dirty="0"/>
              <a:t>Digital transformation:  response to an industrial revolution</a:t>
            </a:r>
          </a:p>
          <a:p>
            <a:pPr lvl="1">
              <a:spcBef>
                <a:spcPts val="2280"/>
              </a:spcBef>
            </a:pPr>
            <a:r>
              <a:rPr lang="en-US" dirty="0"/>
              <a:t>Defining digital transformation (DX)</a:t>
            </a:r>
          </a:p>
          <a:p>
            <a:pPr lvl="1">
              <a:spcBef>
                <a:spcPts val="2280"/>
              </a:spcBef>
            </a:pPr>
            <a:r>
              <a:rPr lang="en-US" dirty="0"/>
              <a:t>The impact of COVID-19</a:t>
            </a:r>
          </a:p>
          <a:p>
            <a:pPr>
              <a:spcBef>
                <a:spcPts val="2280"/>
              </a:spcBef>
            </a:pPr>
            <a:r>
              <a:rPr lang="en-US" dirty="0"/>
              <a:t>The progress of DX in Asia and the US</a:t>
            </a:r>
          </a:p>
          <a:p>
            <a:pPr>
              <a:spcBef>
                <a:spcPts val="2280"/>
              </a:spcBef>
            </a:pPr>
            <a:r>
              <a:rPr lang="en-US" dirty="0"/>
              <a:t>Teaser: subsequent sessions of this series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A1F0-AA0A-1B4F-AC9B-E5F43A15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DFE39-FD38-0240-AE71-BAE3B886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9A78A-CE54-0347-BA7D-EA8CE43A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84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7294-5660-1E4A-83AA-31B8F3EE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r>
              <a:rPr lang="en-US"/>
              <a:t>for participating!!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52FD-28F5-8949-944A-AD2D2C20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Contact:  Richard Dasher, Ph.D. </a:t>
            </a:r>
            <a:br>
              <a:rPr lang="en-US" dirty="0"/>
            </a:br>
            <a:r>
              <a:rPr lang="en-US" dirty="0"/>
              <a:t>		Director</a:t>
            </a:r>
          </a:p>
          <a:p>
            <a:pPr lvl="4"/>
            <a:r>
              <a:rPr lang="en-US" dirty="0"/>
              <a:t> </a:t>
            </a:r>
            <a:r>
              <a:rPr lang="en-US" dirty="0">
                <a:hlinkClick r:id="rId2"/>
              </a:rPr>
              <a:t>rdasher@stanford.edu</a:t>
            </a:r>
            <a:endParaRPr lang="en-US" dirty="0"/>
          </a:p>
          <a:p>
            <a:pPr lvl="4"/>
            <a:endParaRPr lang="en-US" dirty="0"/>
          </a:p>
          <a:p>
            <a:pPr lvl="3"/>
            <a:r>
              <a:rPr lang="en-US" sz="2000" dirty="0"/>
              <a:t>Kimberley Williams</a:t>
            </a:r>
          </a:p>
          <a:p>
            <a:pPr lvl="4"/>
            <a:r>
              <a:rPr lang="en-US" sz="2000" dirty="0"/>
              <a:t>Assistant Director (interim)</a:t>
            </a:r>
          </a:p>
          <a:p>
            <a:pPr lvl="4"/>
            <a:r>
              <a:rPr lang="en-US" dirty="0">
                <a:hlinkClick r:id="rId3"/>
              </a:rPr>
              <a:t>kwillia1@stanford.edu</a:t>
            </a:r>
            <a:endParaRPr lang="en-US" dirty="0"/>
          </a:p>
          <a:p>
            <a:pPr lvl="4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4937-A568-F34F-A08A-5D80AE27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FF114-FD4A-464C-9B4B-0EC4567B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6620-941E-2641-B546-BA44C272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45" y="37848"/>
            <a:ext cx="8078755" cy="8572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are in the midst of two overlapping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Industrial Revolutions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63230"/>
              </p:ext>
            </p:extLst>
          </p:nvPr>
        </p:nvGraphicFramePr>
        <p:xfrm>
          <a:off x="457200" y="862013"/>
          <a:ext cx="8229600" cy="3872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8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7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603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First Industrial Revolution (IR):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br>
                        <a:rPr lang="en-US" sz="1400" b="1" baseline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Advent of machines (mechanization)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mid-late</a:t>
                      </a:r>
                      <a:r>
                        <a:rPr lang="en-US" sz="1400" baseline="0" dirty="0"/>
                        <a:t> 1700’s </a:t>
                      </a:r>
                      <a:r>
                        <a:rPr lang="mr-IN" sz="1400" baseline="0" dirty="0"/>
                        <a:t>–</a:t>
                      </a:r>
                      <a:r>
                        <a:rPr lang="en-US" sz="1400" baseline="0" dirty="0"/>
                        <a:t> mid-late 1800’s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New tools, equipment, m</a:t>
                      </a:r>
                      <a:r>
                        <a:rPr lang="en-US" sz="1400" dirty="0"/>
                        <a:t>anufacturing</a:t>
                      </a:r>
                      <a:r>
                        <a:rPr lang="en-US" sz="1400" baseline="0" dirty="0"/>
                        <a:t> processes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(&amp; lifestyles)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3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432FF"/>
                          </a:solidFill>
                        </a:rPr>
                        <a:t>Second IR:</a:t>
                      </a:r>
                    </a:p>
                    <a:p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New ways of using machines:  mass manufacturing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1800’s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1900’s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Assembly lines, standardized</a:t>
                      </a:r>
                      <a:r>
                        <a:rPr lang="en-US" sz="1400" baseline="0" dirty="0"/>
                        <a:t> parts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&gt; specialized salaried jobs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&gt; urbanization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122">
                <a:tc rowSpan="3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Third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 IR:  digital </a:t>
                      </a:r>
                      <a:br>
                        <a:rPr lang="en-US" sz="1400" b="1" baseline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ICT becomes ubiquitous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Mainframe-terminal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1940’s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c. 1980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Structured text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&gt; unstructured text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&gt; image/audio &gt; IOT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7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Client-server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1980</a:t>
                      </a:r>
                      <a:r>
                        <a:rPr lang="en-US" sz="1400" baseline="0" dirty="0"/>
                        <a:t> </a:t>
                      </a:r>
                      <a:r>
                        <a:rPr lang="mr-IN" sz="1400" baseline="0" dirty="0"/>
                        <a:t>–</a:t>
                      </a:r>
                      <a:r>
                        <a:rPr lang="en-US" sz="1400" baseline="0" dirty="0"/>
                        <a:t> c. 2005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7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Cloud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c. 2005 - </a:t>
                      </a:r>
                      <a:r>
                        <a:rPr lang="en-US" sz="1400" b="1" dirty="0"/>
                        <a:t>present</a:t>
                      </a: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827">
                <a:tc row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432FF"/>
                          </a:solidFill>
                        </a:rPr>
                        <a:t>Fourth IR: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New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</a:rPr>
                        <a:t> ways of c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apturing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</a:rPr>
                        <a:t> value from data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432FF"/>
                          </a:solidFill>
                        </a:rPr>
                        <a:t>Industry</a:t>
                      </a:r>
                      <a:r>
                        <a:rPr lang="en-US" sz="1400" b="1" baseline="0" dirty="0">
                          <a:solidFill>
                            <a:srgbClr val="0432FF"/>
                          </a:solidFill>
                        </a:rPr>
                        <a:t> 4.0 (transitional from 3-IR)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c. 2010</a:t>
                      </a:r>
                      <a:r>
                        <a:rPr lang="en-US" sz="1400" baseline="0" dirty="0"/>
                        <a:t> - </a:t>
                      </a:r>
                      <a:r>
                        <a:rPr lang="en-US" sz="1400" b="1" baseline="0" dirty="0"/>
                        <a:t>present</a:t>
                      </a:r>
                      <a:endParaRPr lang="en-US" sz="1400" b="1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Artificial</a:t>
                      </a:r>
                      <a:r>
                        <a:rPr lang="en-US" sz="1400" baseline="0" dirty="0"/>
                        <a:t> intelligence, blockchain, edge computing, quantum computing, ... </a:t>
                      </a:r>
                      <a:endParaRPr lang="en-US" sz="1400" dirty="0"/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432FF"/>
                          </a:solidFill>
                        </a:rPr>
                        <a:t>More</a:t>
                      </a:r>
                      <a:r>
                        <a:rPr lang="en-US" sz="1400" b="1" baseline="0" dirty="0">
                          <a:solidFill>
                            <a:srgbClr val="0432FF"/>
                          </a:solidFill>
                        </a:rPr>
                        <a:t> a</a:t>
                      </a:r>
                      <a:r>
                        <a:rPr lang="en-US" sz="1400" b="1" dirty="0">
                          <a:solidFill>
                            <a:srgbClr val="0432FF"/>
                          </a:solidFill>
                        </a:rPr>
                        <a:t>nalytics</a:t>
                      </a:r>
                      <a:r>
                        <a:rPr lang="en-US" sz="1400" b="1" baseline="0" dirty="0">
                          <a:solidFill>
                            <a:srgbClr val="0432FF"/>
                          </a:solidFill>
                        </a:rPr>
                        <a:t> and automation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2A4A-51A5-F245-A487-8AE70BB3B24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 descr="3-Cloud-Computing-Trends-Cloud-Adoption-Percent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9" y="675413"/>
            <a:ext cx="7993543" cy="3996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2142" y="1458233"/>
            <a:ext cx="152001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(January 2018 survey of 997 IT professionals, of whom 53% represented organizations of 1,000 or more employees</a:t>
            </a:r>
            <a:r>
              <a:rPr lang="en-US" sz="12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18" y="1191117"/>
            <a:ext cx="10726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Up from 72% in 2016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 flipV="1">
            <a:off x="1941266" y="1270073"/>
            <a:ext cx="338001" cy="1881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21636" y="311405"/>
            <a:ext cx="82889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810816" indent="-810816"/>
            <a:r>
              <a:rPr lang="en-US" sz="2400" dirty="0">
                <a:solidFill>
                  <a:srgbClr val="FF0000"/>
                </a:solidFill>
              </a:rPr>
              <a:t>3-IR:  By 2018, Cloud Computing is already ubiquitous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58512-8F81-2249-ABB3-3C6152136E46}"/>
              </a:ext>
            </a:extLst>
          </p:cNvPr>
          <p:cNvSpPr txBox="1"/>
          <p:nvPr/>
        </p:nvSpPr>
        <p:spPr>
          <a:xfrm>
            <a:off x="8378890" y="311405"/>
            <a:ext cx="587828" cy="593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CF38-52D7-3D40-9AD6-4723FF7A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22" y="154752"/>
            <a:ext cx="2178896" cy="1817267"/>
          </a:xfrm>
          <a:solidFill>
            <a:schemeClr val="bg1"/>
          </a:solidFill>
        </p:spPr>
        <p:txBody>
          <a:bodyPr/>
          <a:lstStyle/>
          <a:p>
            <a:r>
              <a:rPr lang="en-US" b="0" dirty="0">
                <a:solidFill>
                  <a:srgbClr val="0432FF"/>
                </a:solidFill>
              </a:rPr>
              <a:t>4-IR: AI adoption in selected industries (2019)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73C9C-58E2-7247-A97F-E52C56AF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8CB3C-6F61-3A48-ADF0-E6161781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3F484-5AF8-494A-BAB9-186D587C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DA279-CBDE-A64C-8B8B-86436E6B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18" y="1110451"/>
            <a:ext cx="6689682" cy="3576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F93E2-51E9-604A-86A1-5E17C1AA2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61" y="154752"/>
            <a:ext cx="6685339" cy="981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1B411-0FE1-A946-8DF5-D893C672A206}"/>
              </a:ext>
            </a:extLst>
          </p:cNvPr>
          <p:cNvSpPr txBox="1"/>
          <p:nvPr/>
        </p:nvSpPr>
        <p:spPr>
          <a:xfrm>
            <a:off x="240938" y="2179023"/>
            <a:ext cx="216732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Percentage of respondents, by selected industry, who reported 1-or-more AI programs in at least one product or business process for 1-or-more functions or business units</a:t>
            </a:r>
          </a:p>
          <a:p>
            <a:pPr marL="174625" indent="-174625"/>
            <a:r>
              <a:rPr lang="en-US" sz="1200" dirty="0"/>
              <a:t>•	Of 2,360 respondents in all industries, 1,872 work at companies that fit this category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McKinsey, Nov. 2019, </a:t>
            </a:r>
            <a:r>
              <a:rPr lang="en-US" sz="1200" i="1" dirty="0">
                <a:solidFill>
                  <a:srgbClr val="FF0000"/>
                </a:solidFill>
              </a:rPr>
              <a:t>Global AI Survey</a:t>
            </a:r>
          </a:p>
        </p:txBody>
      </p:sp>
    </p:spTree>
    <p:extLst>
      <p:ext uri="{BB962C8B-B14F-4D97-AF65-F5344CB8AC3E}">
        <p14:creationId xmlns:p14="http://schemas.microsoft.com/office/powerpoint/2010/main" val="95164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33BA09-3367-1848-A297-271F34F6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revolutions and </a:t>
            </a:r>
            <a:br>
              <a:rPr lang="en-US" dirty="0"/>
            </a:br>
            <a:r>
              <a:rPr lang="en-US" dirty="0"/>
              <a:t>digital transformation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E83EFD-1717-1A44-B4BC-1CC3EEA5B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5" y="1028701"/>
            <a:ext cx="8403128" cy="345932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What happens in an industrial revolution? Macro-scale change</a:t>
            </a:r>
          </a:p>
          <a:p>
            <a:pPr lvl="1"/>
            <a:r>
              <a:rPr lang="en-US" dirty="0"/>
              <a:t>New ways of doing things in industry become mainstream</a:t>
            </a:r>
          </a:p>
          <a:p>
            <a:pPr lvl="1"/>
            <a:r>
              <a:rPr lang="en-US" dirty="0"/>
              <a:t>New lifestyles become the norm</a:t>
            </a:r>
          </a:p>
          <a:p>
            <a:pPr lvl="1"/>
            <a:r>
              <a:rPr lang="en-US" dirty="0"/>
              <a:t>Polarization of winners and losers</a:t>
            </a:r>
          </a:p>
          <a:p>
            <a:pPr lvl="2"/>
            <a:r>
              <a:rPr lang="en-US" dirty="0"/>
              <a:t>Companies and people “on the side of innovation” tend to increase in wealth</a:t>
            </a:r>
          </a:p>
          <a:p>
            <a:pPr lvl="2"/>
            <a:r>
              <a:rPr lang="en-US" dirty="0"/>
              <a:t>Economic gap widens to those left behind</a:t>
            </a:r>
          </a:p>
          <a:p>
            <a:pPr lvl="3"/>
            <a:r>
              <a:rPr lang="en-US" sz="1400" dirty="0"/>
              <a:t>Results in 19</a:t>
            </a:r>
            <a:r>
              <a:rPr lang="en-US" sz="1400" baseline="30000" dirty="0"/>
              <a:t>th</a:t>
            </a:r>
            <a:r>
              <a:rPr lang="en-US" sz="1400" dirty="0"/>
              <a:t>-century: migrations to the New World, social unrest, reactionary politics</a:t>
            </a:r>
          </a:p>
          <a:p>
            <a:pPr lvl="3"/>
            <a:r>
              <a:rPr lang="en-US" sz="1400" dirty="0"/>
              <a:t>Results in 21</a:t>
            </a:r>
            <a:r>
              <a:rPr lang="en-US" sz="1400" baseline="30000" dirty="0"/>
              <a:t>st</a:t>
            </a:r>
            <a:r>
              <a:rPr lang="en-US" sz="1400" dirty="0"/>
              <a:t>-century: national populism, anti-immigration sentiment, etc.</a:t>
            </a:r>
          </a:p>
          <a:p>
            <a:r>
              <a:rPr lang="en-US" dirty="0"/>
              <a:t>Digital transformation:  Micro-economic response</a:t>
            </a:r>
          </a:p>
          <a:p>
            <a:pPr lvl="1"/>
            <a:r>
              <a:rPr lang="en-US" dirty="0"/>
              <a:t>Individual companies undergo change at their core</a:t>
            </a:r>
          </a:p>
          <a:p>
            <a:pPr lvl="2"/>
            <a:r>
              <a:rPr lang="en-US" dirty="0"/>
              <a:t>Adopting the new standards is essential to stay ”alive” (competitive)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D74B-74E2-9C46-89DA-36D1CA90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99E58-241D-FA46-AF29-AB7376F9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846F2-A234-B347-8B50-30CB58ED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6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836EDD-B411-6E4A-A284-CE500EA2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</a:t>
            </a:r>
            <a:r>
              <a:rPr lang="en-US" u="sng" dirty="0"/>
              <a:t>ization</a:t>
            </a:r>
            <a:r>
              <a:rPr lang="en-US" dirty="0"/>
              <a:t> = adoption of digital</a:t>
            </a:r>
            <a:br>
              <a:rPr lang="en-US" dirty="0"/>
            </a:br>
            <a:r>
              <a:rPr lang="en-US" dirty="0"/>
              <a:t>		     techs and tools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AB43C-9FF3-F544-9357-C67C4099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1F70D-34F4-464E-A40B-0A34AAEA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5345C-F244-B840-ACB2-AA2B0387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43B9E-A9EE-5146-9D70-5410DCCCE4A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2C5B5-F167-3948-B575-7416CB5BF6A3}"/>
              </a:ext>
            </a:extLst>
          </p:cNvPr>
          <p:cNvSpPr txBox="1"/>
          <p:nvPr/>
        </p:nvSpPr>
        <p:spPr>
          <a:xfrm>
            <a:off x="427654" y="1446245"/>
            <a:ext cx="1309396" cy="135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Digital encoding of data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66DFB-E858-674F-8FAA-402EAB50FF18}"/>
              </a:ext>
            </a:extLst>
          </p:cNvPr>
          <p:cNvSpPr txBox="1"/>
          <p:nvPr/>
        </p:nvSpPr>
        <p:spPr>
          <a:xfrm>
            <a:off x="2366171" y="1446245"/>
            <a:ext cx="1945572" cy="19312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3-IR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Data transfer (communications)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Storage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Processing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3C27EE-49D4-684B-AD88-2A2C4D88598F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1737050" y="2122901"/>
            <a:ext cx="625150" cy="72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85AA19-716D-734D-B256-D26BCC48AEF6}"/>
              </a:ext>
            </a:extLst>
          </p:cNvPr>
          <p:cNvSpPr txBox="1"/>
          <p:nvPr/>
        </p:nvSpPr>
        <p:spPr>
          <a:xfrm>
            <a:off x="4940864" y="1446245"/>
            <a:ext cx="1764736" cy="3300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b="1" dirty="0">
                <a:solidFill>
                  <a:srgbClr val="0432FF"/>
                </a:solidFill>
              </a:rPr>
              <a:t>4-IR New tools</a:t>
            </a:r>
          </a:p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•	Artificial intelligence</a:t>
            </a:r>
          </a:p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•	Edge computing</a:t>
            </a:r>
          </a:p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•	Blockchain</a:t>
            </a:r>
          </a:p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•	Quantum computing</a:t>
            </a:r>
          </a:p>
          <a:p>
            <a:pPr marL="238125" indent="-238125">
              <a:spcBef>
                <a:spcPts val="900"/>
              </a:spcBef>
              <a:spcAft>
                <a:spcPts val="600"/>
              </a:spcAft>
            </a:pPr>
            <a:r>
              <a:rPr lang="en-US" sz="1600" dirty="0"/>
              <a:t>•	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37D299-A2A8-7947-AA2E-5067D1906ACE}"/>
              </a:ext>
            </a:extLst>
          </p:cNvPr>
          <p:cNvCxnSpPr>
            <a:cxnSpLocks/>
          </p:cNvCxnSpPr>
          <p:nvPr/>
        </p:nvCxnSpPr>
        <p:spPr bwMode="auto">
          <a:xfrm>
            <a:off x="4311743" y="2122901"/>
            <a:ext cx="62912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77D42D6-B3A9-6547-BF1F-930B2DD03800}"/>
              </a:ext>
            </a:extLst>
          </p:cNvPr>
          <p:cNvSpPr txBox="1"/>
          <p:nvPr/>
        </p:nvSpPr>
        <p:spPr>
          <a:xfrm>
            <a:off x="7334721" y="1446245"/>
            <a:ext cx="1696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Adoption</a:t>
            </a:r>
          </a:p>
          <a:p>
            <a:r>
              <a:rPr lang="en-US" dirty="0"/>
              <a:t>= (only) the beginning of transformation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3585AB-EAF0-BE47-85BB-97B2CB32E06D}"/>
              </a:ext>
            </a:extLst>
          </p:cNvPr>
          <p:cNvCxnSpPr>
            <a:cxnSpLocks/>
          </p:cNvCxnSpPr>
          <p:nvPr/>
        </p:nvCxnSpPr>
        <p:spPr bwMode="auto">
          <a:xfrm>
            <a:off x="6705600" y="2063270"/>
            <a:ext cx="62912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6334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0F54-6D4E-B84B-BDCB-AF475B8E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1450"/>
            <a:ext cx="5621175" cy="857250"/>
          </a:xfrm>
        </p:spPr>
        <p:txBody>
          <a:bodyPr/>
          <a:lstStyle/>
          <a:p>
            <a:r>
              <a:rPr lang="en-US" dirty="0"/>
              <a:t>Digital transformation: using digital data to change core aspects of business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D1D9681-8E15-B34D-8533-5AD6B0DF9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928809"/>
              </p:ext>
            </p:extLst>
          </p:nvPr>
        </p:nvGraphicFramePr>
        <p:xfrm>
          <a:off x="406401" y="1028700"/>
          <a:ext cx="8178798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2416">
                  <a:extLst>
                    <a:ext uri="{9D8B030D-6E8A-4147-A177-3AD203B41FA5}">
                      <a16:colId xmlns:a16="http://schemas.microsoft.com/office/drawing/2014/main" val="300697819"/>
                    </a:ext>
                  </a:extLst>
                </a:gridCol>
                <a:gridCol w="5126382">
                  <a:extLst>
                    <a:ext uri="{9D8B030D-6E8A-4147-A177-3AD203B41FA5}">
                      <a16:colId xmlns:a16="http://schemas.microsoft.com/office/drawing/2014/main" val="3320634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Digital adoption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432FF"/>
                          </a:solidFill>
                        </a:rPr>
                        <a:t>Digital transformation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20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Cloud computing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Cloud-first IT architecture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89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(Big) data analytics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Data-driven business</a:t>
                      </a:r>
                    </a:p>
                    <a:p>
                      <a:r>
                        <a:rPr lang="en-US" sz="1600" dirty="0"/>
                        <a:t>•  New customer experiences</a:t>
                      </a:r>
                    </a:p>
                    <a:p>
                      <a:r>
                        <a:rPr lang="en-US" sz="1600" dirty="0"/>
                        <a:t>•  Internal performance evaluation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9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Online advertising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Real-time bidding, influencer marketing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29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IT in cars &amp; factories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Autonomous vehicles, ridesharing, intelligent robots, smart factories, predictive maintenance scheduling 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675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E-commerce (online sales)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Crowdsourcing, price optimization, value-driven pricing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597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Chatbots for communications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Alexa (controls things), robot process automation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79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Online payment, financial </a:t>
                      </a:r>
                      <a:r>
                        <a:rPr lang="en-US" sz="1600" dirty="0" err="1"/>
                        <a:t>svcs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Data-driven banking &amp; insurance, risk optimization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893289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0DB07-710D-564D-B58E-D4EB7E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2020.09.17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E3F1C-DBA2-8342-90D0-9792F04F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B. Dasher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40F2E-CE96-E44C-A37D-D6431735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E5E4DF-17C4-9B45-9557-F1B79CDF4FB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69405"/>
      </p:ext>
    </p:extLst>
  </p:cSld>
  <p:clrMapOvr>
    <a:masterClrMapping/>
  </p:clrMapOvr>
</p:sld>
</file>

<file path=ppt/theme/theme1.xml><?xml version="1.0" encoding="utf-8"?>
<a:theme xmlns:a="http://schemas.openxmlformats.org/drawingml/2006/main" name="Richard-Template-2">
  <a:themeElements>
    <a:clrScheme name="080414-SU-UI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080414-SU-UI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080414-SU-UI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414-SU-UI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414-SU-UI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414-SU-UI 4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80414-SU-UI 5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414-SU-UI 6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80414-SU-UI 7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ECB65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0903-VLabHCI-US-Chi-rbd" id="{66060348-B273-3043-8292-379DE18A4512}" vid="{6986E9DC-CBFE-204C-8E01-7267D31508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Richard-Template-2</Template>
  <TotalTime>1243</TotalTime>
  <Words>3301</Words>
  <Application>Microsoft Macintosh PowerPoint</Application>
  <PresentationFormat>On-screen Show (16:9)</PresentationFormat>
  <Paragraphs>501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Richard-Template-2</vt:lpstr>
      <vt:lpstr>PowerPoint Presentation</vt:lpstr>
      <vt:lpstr>Welcome to everyone</vt:lpstr>
      <vt:lpstr>Outline</vt:lpstr>
      <vt:lpstr>We are in the midst of two overlapping  Industrial Revolutions</vt:lpstr>
      <vt:lpstr>PowerPoint Presentation</vt:lpstr>
      <vt:lpstr>4-IR: AI adoption in selected industries (2019)</vt:lpstr>
      <vt:lpstr>Industrial revolutions and  digital transformation</vt:lpstr>
      <vt:lpstr>Digitalization = adoption of digital        techs and tools</vt:lpstr>
      <vt:lpstr>Digital transformation: using digital data to change core aspects of business</vt:lpstr>
      <vt:lpstr>Adoption versus transformation</vt:lpstr>
      <vt:lpstr>DX expected to  create great value</vt:lpstr>
      <vt:lpstr>Add to that: transformation-enablers:  New job types and new industries</vt:lpstr>
      <vt:lpstr>COVID-19 has mostly accelerated /  amplified IR changes already in progress</vt:lpstr>
      <vt:lpstr>COVID-19: also causing  huge economic downturn</vt:lpstr>
      <vt:lpstr>The progress of digital transformation in Asia (with U.S. as point of reference)</vt:lpstr>
      <vt:lpstr>Revenue driven by digital techs greater in Asia than anywhere else</vt:lpstr>
      <vt:lpstr>Overview of DX in Asia</vt:lpstr>
      <vt:lpstr>China</vt:lpstr>
      <vt:lpstr>China “BATX” has status similar to,  and competes with, GAFA in U.S. </vt:lpstr>
      <vt:lpstr>Digital-first, challenger banks in Asia</vt:lpstr>
      <vt:lpstr>More Asia challenger banks</vt:lpstr>
      <vt:lpstr>NE Asia:  Japan &amp; South Korea have great potential, but are held back</vt:lpstr>
      <vt:lpstr>NE Asia:  Japan &amp; Korea, continued</vt:lpstr>
      <vt:lpstr>SE Asia growth of digital economy is recent (since ~2015)</vt:lpstr>
      <vt:lpstr>SEA consumers are rapidly adopting online patterns</vt:lpstr>
      <vt:lpstr>Online spending translated into GMV</vt:lpstr>
      <vt:lpstr>India:  rapid digitalization but uneven business adoption</vt:lpstr>
      <vt:lpstr>India: uneven approach to digital adoption by industry</vt:lpstr>
      <vt:lpstr>Summary for today</vt:lpstr>
      <vt:lpstr>Thank you for participating!!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Dasher</dc:creator>
  <cp:lastModifiedBy>Richard Dasher</cp:lastModifiedBy>
  <cp:revision>160</cp:revision>
  <cp:lastPrinted>2012-12-11T23:56:28Z</cp:lastPrinted>
  <dcterms:created xsi:type="dcterms:W3CDTF">2020-09-03T21:53:43Z</dcterms:created>
  <dcterms:modified xsi:type="dcterms:W3CDTF">2020-09-18T16:30:28Z</dcterms:modified>
</cp:coreProperties>
</file>