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8" r:id="rId1"/>
  </p:sldMasterIdLst>
  <p:notesMasterIdLst>
    <p:notesMasterId r:id="rId22"/>
  </p:notesMasterIdLst>
  <p:handoutMasterIdLst>
    <p:handoutMasterId r:id="rId23"/>
  </p:handoutMasterIdLst>
  <p:sldIdLst>
    <p:sldId id="813" r:id="rId2"/>
    <p:sldId id="731" r:id="rId3"/>
    <p:sldId id="907" r:id="rId4"/>
    <p:sldId id="910" r:id="rId5"/>
    <p:sldId id="909" r:id="rId6"/>
    <p:sldId id="578" r:id="rId7"/>
    <p:sldId id="591" r:id="rId8"/>
    <p:sldId id="857" r:id="rId9"/>
    <p:sldId id="670" r:id="rId10"/>
    <p:sldId id="733" r:id="rId11"/>
    <p:sldId id="736" r:id="rId12"/>
    <p:sldId id="677" r:id="rId13"/>
    <p:sldId id="817" r:id="rId14"/>
    <p:sldId id="583" r:id="rId15"/>
    <p:sldId id="876" r:id="rId16"/>
    <p:sldId id="637" r:id="rId17"/>
    <p:sldId id="592" r:id="rId18"/>
    <p:sldId id="505" r:id="rId19"/>
    <p:sldId id="893" r:id="rId20"/>
    <p:sldId id="906" r:id="rId21"/>
  </p:sldIdLst>
  <p:sldSz cx="15544800" cy="10058400"/>
  <p:notesSz cx="6881813" cy="9296400"/>
  <p:defaultTextStyle>
    <a:defPPr>
      <a:defRPr lang="en-US"/>
    </a:defPPr>
    <a:lvl1pPr algn="l" rtl="0" eaLnBrk="0" fontAlgn="base" hangingPunct="0">
      <a:spcBef>
        <a:spcPct val="0"/>
      </a:spcBef>
      <a:spcAft>
        <a:spcPct val="0"/>
      </a:spcAft>
      <a:defRPr sz="3400" kern="1200">
        <a:solidFill>
          <a:schemeClr val="tx1"/>
        </a:solidFill>
        <a:latin typeface="Times New Roman" pitchFamily="18" charset="0"/>
        <a:ea typeface="+mn-ea"/>
        <a:cs typeface="+mn-cs"/>
      </a:defRPr>
    </a:lvl1pPr>
    <a:lvl2pPr marL="656376" algn="l" rtl="0" eaLnBrk="0" fontAlgn="base" hangingPunct="0">
      <a:spcBef>
        <a:spcPct val="0"/>
      </a:spcBef>
      <a:spcAft>
        <a:spcPct val="0"/>
      </a:spcAft>
      <a:defRPr sz="3400" kern="1200">
        <a:solidFill>
          <a:schemeClr val="tx1"/>
        </a:solidFill>
        <a:latin typeface="Times New Roman" pitchFamily="18" charset="0"/>
        <a:ea typeface="+mn-ea"/>
        <a:cs typeface="+mn-cs"/>
      </a:defRPr>
    </a:lvl2pPr>
    <a:lvl3pPr marL="1312753" algn="l" rtl="0" eaLnBrk="0" fontAlgn="base" hangingPunct="0">
      <a:spcBef>
        <a:spcPct val="0"/>
      </a:spcBef>
      <a:spcAft>
        <a:spcPct val="0"/>
      </a:spcAft>
      <a:defRPr sz="3400" kern="1200">
        <a:solidFill>
          <a:schemeClr val="tx1"/>
        </a:solidFill>
        <a:latin typeface="Times New Roman" pitchFamily="18" charset="0"/>
        <a:ea typeface="+mn-ea"/>
        <a:cs typeface="+mn-cs"/>
      </a:defRPr>
    </a:lvl3pPr>
    <a:lvl4pPr marL="1969128" algn="l" rtl="0" eaLnBrk="0" fontAlgn="base" hangingPunct="0">
      <a:spcBef>
        <a:spcPct val="0"/>
      </a:spcBef>
      <a:spcAft>
        <a:spcPct val="0"/>
      </a:spcAft>
      <a:defRPr sz="3400" kern="1200">
        <a:solidFill>
          <a:schemeClr val="tx1"/>
        </a:solidFill>
        <a:latin typeface="Times New Roman" pitchFamily="18" charset="0"/>
        <a:ea typeface="+mn-ea"/>
        <a:cs typeface="+mn-cs"/>
      </a:defRPr>
    </a:lvl4pPr>
    <a:lvl5pPr marL="2625505" algn="l" rtl="0" eaLnBrk="0" fontAlgn="base" hangingPunct="0">
      <a:spcBef>
        <a:spcPct val="0"/>
      </a:spcBef>
      <a:spcAft>
        <a:spcPct val="0"/>
      </a:spcAft>
      <a:defRPr sz="3400" kern="1200">
        <a:solidFill>
          <a:schemeClr val="tx1"/>
        </a:solidFill>
        <a:latin typeface="Times New Roman" pitchFamily="18" charset="0"/>
        <a:ea typeface="+mn-ea"/>
        <a:cs typeface="+mn-cs"/>
      </a:defRPr>
    </a:lvl5pPr>
    <a:lvl6pPr marL="3281881" algn="l" defTabSz="1312753" rtl="0" eaLnBrk="1" latinLnBrk="0" hangingPunct="1">
      <a:defRPr sz="3400" kern="1200">
        <a:solidFill>
          <a:schemeClr val="tx1"/>
        </a:solidFill>
        <a:latin typeface="Times New Roman" pitchFamily="18" charset="0"/>
        <a:ea typeface="+mn-ea"/>
        <a:cs typeface="+mn-cs"/>
      </a:defRPr>
    </a:lvl6pPr>
    <a:lvl7pPr marL="3938259" algn="l" defTabSz="1312753" rtl="0" eaLnBrk="1" latinLnBrk="0" hangingPunct="1">
      <a:defRPr sz="3400" kern="1200">
        <a:solidFill>
          <a:schemeClr val="tx1"/>
        </a:solidFill>
        <a:latin typeface="Times New Roman" pitchFamily="18" charset="0"/>
        <a:ea typeface="+mn-ea"/>
        <a:cs typeface="+mn-cs"/>
      </a:defRPr>
    </a:lvl7pPr>
    <a:lvl8pPr marL="4594633" algn="l" defTabSz="1312753" rtl="0" eaLnBrk="1" latinLnBrk="0" hangingPunct="1">
      <a:defRPr sz="3400" kern="1200">
        <a:solidFill>
          <a:schemeClr val="tx1"/>
        </a:solidFill>
        <a:latin typeface="Times New Roman" pitchFamily="18" charset="0"/>
        <a:ea typeface="+mn-ea"/>
        <a:cs typeface="+mn-cs"/>
      </a:defRPr>
    </a:lvl8pPr>
    <a:lvl9pPr marL="5251011" algn="l" defTabSz="1312753" rtl="0" eaLnBrk="1" latinLnBrk="0" hangingPunct="1">
      <a:defRPr sz="3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77EFBC94-9630-476B-8964-CC0F6369EBD4}">
          <p14:sldIdLst>
            <p14:sldId id="813"/>
            <p14:sldId id="731"/>
            <p14:sldId id="907"/>
            <p14:sldId id="910"/>
            <p14:sldId id="909"/>
            <p14:sldId id="578"/>
            <p14:sldId id="591"/>
            <p14:sldId id="857"/>
            <p14:sldId id="670"/>
            <p14:sldId id="733"/>
            <p14:sldId id="736"/>
            <p14:sldId id="677"/>
            <p14:sldId id="817"/>
            <p14:sldId id="583"/>
            <p14:sldId id="876"/>
            <p14:sldId id="637"/>
            <p14:sldId id="592"/>
            <p14:sldId id="505"/>
            <p14:sldId id="893"/>
            <p14:sldId id="906"/>
          </p14:sldIdLst>
        </p14:section>
        <p14:section name="Untitled Section" id="{678EADA6-0217-4A6E-B6D3-50271488A7C8}">
          <p14:sldIdLst/>
        </p14:section>
        <p14:section name="Untitled Section" id="{ED8C3A93-A066-4D5E-8621-AE4817C8CDC9}">
          <p14:sldIdLst/>
        </p14:section>
        <p14:section name="Untitled Section" id="{47CF2E2E-DF8B-4020-BD00-7CAEA5158AE8}">
          <p14:sldIdLst/>
        </p14:section>
      </p14:sectionLst>
    </p:ext>
    <p:ext uri="{EFAFB233-063F-42B5-8137-9DF3F51BA10A}">
      <p15:sldGuideLst xmlns:p15="http://schemas.microsoft.com/office/powerpoint/2012/main">
        <p15:guide id="1" orient="horz" pos="2609">
          <p15:clr>
            <a:srgbClr val="A4A3A4"/>
          </p15:clr>
        </p15:guide>
        <p15:guide id="2" orient="horz" pos="3098">
          <p15:clr>
            <a:srgbClr val="A4A3A4"/>
          </p15:clr>
        </p15:guide>
        <p15:guide id="3" orient="horz" pos="1982">
          <p15:clr>
            <a:srgbClr val="A4A3A4"/>
          </p15:clr>
        </p15:guide>
        <p15:guide id="4" orient="horz" pos="3602">
          <p15:clr>
            <a:srgbClr val="A4A3A4"/>
          </p15:clr>
        </p15:guide>
        <p15:guide id="5" orient="horz" pos="815">
          <p15:clr>
            <a:srgbClr val="A4A3A4"/>
          </p15:clr>
        </p15:guide>
        <p15:guide id="6" orient="horz" pos="824">
          <p15:clr>
            <a:srgbClr val="A4A3A4"/>
          </p15:clr>
        </p15:guide>
        <p15:guide id="7" orient="horz" pos="2398">
          <p15:clr>
            <a:srgbClr val="A4A3A4"/>
          </p15:clr>
        </p15:guide>
        <p15:guide id="8" orient="horz" pos="214">
          <p15:clr>
            <a:srgbClr val="A4A3A4"/>
          </p15:clr>
        </p15:guide>
        <p15:guide id="9" orient="horz" pos="3018">
          <p15:clr>
            <a:srgbClr val="A4A3A4"/>
          </p15:clr>
        </p15:guide>
        <p15:guide id="10" orient="horz" pos="2356">
          <p15:clr>
            <a:srgbClr val="A4A3A4"/>
          </p15:clr>
        </p15:guide>
        <p15:guide id="11" orient="horz" pos="5499">
          <p15:clr>
            <a:srgbClr val="A4A3A4"/>
          </p15:clr>
        </p15:guide>
        <p15:guide id="12" orient="horz" pos="2467">
          <p15:clr>
            <a:srgbClr val="A4A3A4"/>
          </p15:clr>
        </p15:guide>
        <p15:guide id="13" orient="horz" pos="217">
          <p15:clr>
            <a:srgbClr val="A4A3A4"/>
          </p15:clr>
        </p15:guide>
        <p15:guide id="14" orient="horz" pos="4554">
          <p15:clr>
            <a:srgbClr val="A4A3A4"/>
          </p15:clr>
        </p15:guide>
        <p15:guide id="15" orient="horz" pos="800">
          <p15:clr>
            <a:srgbClr val="A4A3A4"/>
          </p15:clr>
        </p15:guide>
        <p15:guide id="16" pos="6081">
          <p15:clr>
            <a:srgbClr val="A4A3A4"/>
          </p15:clr>
        </p15:guide>
        <p15:guide id="17" pos="8370">
          <p15:clr>
            <a:srgbClr val="A4A3A4"/>
          </p15:clr>
        </p15:guide>
        <p15:guide id="18" pos="291">
          <p15:clr>
            <a:srgbClr val="A4A3A4"/>
          </p15:clr>
        </p15:guide>
        <p15:guide id="19" pos="9502">
          <p15:clr>
            <a:srgbClr val="A4A3A4"/>
          </p15:clr>
        </p15:guide>
        <p15:guide id="20" pos="7043">
          <p15:clr>
            <a:srgbClr val="A4A3A4"/>
          </p15:clr>
        </p15:guide>
        <p15:guide id="21" pos="3854">
          <p15:clr>
            <a:srgbClr val="A4A3A4"/>
          </p15:clr>
        </p15:guide>
        <p15:guide id="22" pos="4220">
          <p15:clr>
            <a:srgbClr val="A4A3A4"/>
          </p15:clr>
        </p15:guide>
        <p15:guide id="23" pos="7360">
          <p15:clr>
            <a:srgbClr val="A4A3A4"/>
          </p15:clr>
        </p15:guide>
        <p15:guide id="24" pos="8183">
          <p15:clr>
            <a:srgbClr val="A4A3A4"/>
          </p15:clr>
        </p15:guide>
        <p15:guide id="25" pos="5233">
          <p15:clr>
            <a:srgbClr val="A4A3A4"/>
          </p15:clr>
        </p15:guide>
        <p15:guide id="26" pos="2292">
          <p15:clr>
            <a:srgbClr val="A4A3A4"/>
          </p15:clr>
        </p15:guide>
        <p15:guide id="27" pos="7775">
          <p15:clr>
            <a:srgbClr val="A4A3A4"/>
          </p15:clr>
        </p15:guide>
        <p15:guide id="28" pos="512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DF9F1"/>
    <a:srgbClr val="0000FF"/>
    <a:srgbClr val="FCEAEA"/>
    <a:srgbClr val="FAEFD6"/>
    <a:srgbClr val="F4DBA2"/>
    <a:srgbClr val="ECBF5A"/>
    <a:srgbClr val="5CF260"/>
    <a:srgbClr val="DB7391"/>
    <a:srgbClr val="E2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93469" autoAdjust="0"/>
  </p:normalViewPr>
  <p:slideViewPr>
    <p:cSldViewPr snapToGrid="0">
      <p:cViewPr varScale="1">
        <p:scale>
          <a:sx n="81" d="100"/>
          <a:sy n="81" d="100"/>
        </p:scale>
        <p:origin x="1552" y="192"/>
      </p:cViewPr>
      <p:guideLst>
        <p:guide orient="horz" pos="2609"/>
        <p:guide orient="horz" pos="3098"/>
        <p:guide orient="horz" pos="1982"/>
        <p:guide orient="horz" pos="3602"/>
        <p:guide orient="horz" pos="815"/>
        <p:guide orient="horz" pos="824"/>
        <p:guide orient="horz" pos="2398"/>
        <p:guide orient="horz" pos="214"/>
        <p:guide orient="horz" pos="3018"/>
        <p:guide orient="horz" pos="2356"/>
        <p:guide orient="horz" pos="5499"/>
        <p:guide orient="horz" pos="2467"/>
        <p:guide orient="horz" pos="217"/>
        <p:guide orient="horz" pos="4554"/>
        <p:guide orient="horz" pos="800"/>
        <p:guide pos="6081"/>
        <p:guide pos="8370"/>
        <p:guide pos="291"/>
        <p:guide pos="9502"/>
        <p:guide pos="7043"/>
        <p:guide pos="3854"/>
        <p:guide pos="4220"/>
        <p:guide pos="7360"/>
        <p:guide pos="8183"/>
        <p:guide pos="5233"/>
        <p:guide pos="2292"/>
        <p:guide pos="7775"/>
        <p:guide pos="5121"/>
      </p:guideLst>
    </p:cSldViewPr>
  </p:slideViewPr>
  <p:outlineViewPr>
    <p:cViewPr>
      <p:scale>
        <a:sx n="33" d="100"/>
        <a:sy n="33" d="100"/>
      </p:scale>
      <p:origin x="0" y="6312"/>
    </p:cViewPr>
  </p:outlineViewPr>
  <p:notesTextViewPr>
    <p:cViewPr>
      <p:scale>
        <a:sx n="150" d="100"/>
        <a:sy n="150" d="100"/>
      </p:scale>
      <p:origin x="0" y="0"/>
    </p:cViewPr>
  </p:notesTextViewPr>
  <p:sorterViewPr>
    <p:cViewPr>
      <p:scale>
        <a:sx n="100" d="100"/>
        <a:sy n="100" d="100"/>
      </p:scale>
      <p:origin x="0" y="19518"/>
    </p:cViewPr>
  </p:sorterViewPr>
  <p:notesViewPr>
    <p:cSldViewPr snapToGrid="0">
      <p:cViewPr varScale="1">
        <p:scale>
          <a:sx n="85" d="100"/>
          <a:sy n="85" d="100"/>
        </p:scale>
        <p:origin x="-3786"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56246258691E-2"/>
          <c:y val="1.4975829594508301E-3"/>
          <c:w val="0.975436725836902"/>
          <c:h val="0.75195551238221503"/>
        </c:manualLayout>
      </c:layout>
      <c:barChart>
        <c:barDir val="col"/>
        <c:grouping val="clustered"/>
        <c:varyColors val="0"/>
        <c:ser>
          <c:idx val="0"/>
          <c:order val="0"/>
          <c:tx>
            <c:strRef>
              <c:f>zzz_Worksheet!$B$55</c:f>
              <c:strCache>
                <c:ptCount val="1"/>
              </c:strCache>
            </c:strRef>
          </c:tx>
          <c:spPr>
            <a:solidFill>
              <a:srgbClr val="CC0000"/>
            </a:solidFill>
            <a:ln w="6350">
              <a:noFill/>
            </a:ln>
          </c:spPr>
          <c:invertIfNegative val="0"/>
          <c:dPt>
            <c:idx val="0"/>
            <c:invertIfNegative val="0"/>
            <c:bubble3D val="0"/>
            <c:spPr>
              <a:solidFill>
                <a:schemeClr val="accent1"/>
              </a:solidFill>
              <a:ln w="6350">
                <a:noFill/>
              </a:ln>
            </c:spPr>
            <c:extLst>
              <c:ext xmlns:c16="http://schemas.microsoft.com/office/drawing/2014/chart" uri="{C3380CC4-5D6E-409C-BE32-E72D297353CC}">
                <c16:uniqueId val="{00000001-40D7-4EA6-AD6E-A9DEC8D64999}"/>
              </c:ext>
            </c:extLst>
          </c:dPt>
          <c:dPt>
            <c:idx val="1"/>
            <c:invertIfNegative val="0"/>
            <c:bubble3D val="0"/>
            <c:spPr>
              <a:solidFill>
                <a:srgbClr val="57585A"/>
              </a:solidFill>
              <a:ln w="6350">
                <a:noFill/>
              </a:ln>
            </c:spPr>
            <c:extLst>
              <c:ext xmlns:c16="http://schemas.microsoft.com/office/drawing/2014/chart" uri="{C3380CC4-5D6E-409C-BE32-E72D297353CC}">
                <c16:uniqueId val="{00000003-40D7-4EA6-AD6E-A9DEC8D64999}"/>
              </c:ext>
            </c:extLst>
          </c:dPt>
          <c:dPt>
            <c:idx val="3"/>
            <c:invertIfNegative val="0"/>
            <c:bubble3D val="0"/>
            <c:extLst>
              <c:ext xmlns:c16="http://schemas.microsoft.com/office/drawing/2014/chart" uri="{C3380CC4-5D6E-409C-BE32-E72D297353CC}">
                <c16:uniqueId val="{00000004-40D7-4EA6-AD6E-A9DEC8D64999}"/>
              </c:ext>
            </c:extLst>
          </c:dPt>
          <c:dPt>
            <c:idx val="4"/>
            <c:invertIfNegative val="0"/>
            <c:bubble3D val="0"/>
            <c:extLst>
              <c:ext xmlns:c16="http://schemas.microsoft.com/office/drawing/2014/chart" uri="{C3380CC4-5D6E-409C-BE32-E72D297353CC}">
                <c16:uniqueId val="{00000005-40D7-4EA6-AD6E-A9DEC8D64999}"/>
              </c:ext>
            </c:extLst>
          </c:dPt>
          <c:dPt>
            <c:idx val="5"/>
            <c:invertIfNegative val="0"/>
            <c:bubble3D val="0"/>
            <c:extLst>
              <c:ext xmlns:c16="http://schemas.microsoft.com/office/drawing/2014/chart" uri="{C3380CC4-5D6E-409C-BE32-E72D297353CC}">
                <c16:uniqueId val="{00000006-40D7-4EA6-AD6E-A9DEC8D64999}"/>
              </c:ext>
            </c:extLst>
          </c:dPt>
          <c:dPt>
            <c:idx val="6"/>
            <c:invertIfNegative val="0"/>
            <c:bubble3D val="0"/>
            <c:extLst>
              <c:ext xmlns:c16="http://schemas.microsoft.com/office/drawing/2014/chart" uri="{C3380CC4-5D6E-409C-BE32-E72D297353CC}">
                <c16:uniqueId val="{00000007-40D7-4EA6-AD6E-A9DEC8D64999}"/>
              </c:ext>
            </c:extLst>
          </c:dPt>
          <c:dPt>
            <c:idx val="7"/>
            <c:invertIfNegative val="0"/>
            <c:bubble3D val="0"/>
            <c:extLst>
              <c:ext xmlns:c16="http://schemas.microsoft.com/office/drawing/2014/chart" uri="{C3380CC4-5D6E-409C-BE32-E72D297353CC}">
                <c16:uniqueId val="{00000008-40D7-4EA6-AD6E-A9DEC8D64999}"/>
              </c:ext>
            </c:extLst>
          </c:dPt>
          <c:dLbls>
            <c:dLbl>
              <c:idx val="1"/>
              <c:tx>
                <c:rich>
                  <a:bodyPr/>
                  <a:lstStyle/>
                  <a:p>
                    <a:r>
                      <a:rPr lang="en-US" b="1" dirty="0"/>
                      <a:t>771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0D7-4EA6-AD6E-A9DEC8D64999}"/>
                </c:ext>
              </c:extLst>
            </c:dLbl>
            <c:numFmt formatCode="#,##0_);\(#,##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zzz_Worksheet!$B$56:$B$57</c:f>
              <c:numCache>
                <c:formatCode>_(* #,##0_);_(* \(#,##0\);_(* "-"??_);_(@_)</c:formatCode>
                <c:ptCount val="2"/>
                <c:pt idx="0">
                  <c:v>349.98578495999948</c:v>
                </c:pt>
                <c:pt idx="1">
                  <c:v>771</c:v>
                </c:pt>
              </c:numCache>
            </c:numRef>
          </c:val>
          <c:extLst>
            <c:ext xmlns:c16="http://schemas.microsoft.com/office/drawing/2014/chart" uri="{C3380CC4-5D6E-409C-BE32-E72D297353CC}">
              <c16:uniqueId val="{00000009-40D7-4EA6-AD6E-A9DEC8D64999}"/>
            </c:ext>
          </c:extLst>
        </c:ser>
        <c:dLbls>
          <c:dLblPos val="outEnd"/>
          <c:showLegendKey val="0"/>
          <c:showVal val="1"/>
          <c:showCatName val="0"/>
          <c:showSerName val="0"/>
          <c:showPercent val="0"/>
          <c:showBubbleSize val="0"/>
        </c:dLbls>
        <c:gapWidth val="150"/>
        <c:axId val="2122990736"/>
        <c:axId val="2123052672"/>
      </c:barChart>
      <c:catAx>
        <c:axId val="2122990736"/>
        <c:scaling>
          <c:orientation val="minMax"/>
        </c:scaling>
        <c:delete val="0"/>
        <c:axPos val="b"/>
        <c:numFmt formatCode="General" sourceLinked="1"/>
        <c:majorTickMark val="none"/>
        <c:minorTickMark val="none"/>
        <c:tickLblPos val="low"/>
        <c:spPr>
          <a:ln w="3175">
            <a:solidFill>
              <a:srgbClr val="969696"/>
            </a:solidFill>
            <a:prstDash val="solid"/>
          </a:ln>
        </c:spPr>
        <c:txPr>
          <a:bodyPr rot="0" vert="horz"/>
          <a:lstStyle/>
          <a:p>
            <a:pPr>
              <a:defRPr/>
            </a:pPr>
            <a:endParaRPr lang="en-US"/>
          </a:p>
        </c:txPr>
        <c:crossAx val="2123052672"/>
        <c:crosses val="autoZero"/>
        <c:auto val="0"/>
        <c:lblAlgn val="ctr"/>
        <c:lblOffset val="100"/>
        <c:noMultiLvlLbl val="0"/>
      </c:catAx>
      <c:valAx>
        <c:axId val="2123052672"/>
        <c:scaling>
          <c:orientation val="minMax"/>
          <c:max val="850"/>
          <c:min val="0"/>
        </c:scaling>
        <c:delete val="0"/>
        <c:axPos val="l"/>
        <c:numFmt formatCode="#,##0_);\(#,##0\)" sourceLinked="0"/>
        <c:majorTickMark val="none"/>
        <c:minorTickMark val="none"/>
        <c:tickLblPos val="none"/>
        <c:spPr>
          <a:ln>
            <a:noFill/>
          </a:ln>
        </c:spPr>
        <c:crossAx val="2122990736"/>
        <c:crosses val="autoZero"/>
        <c:crossBetween val="between"/>
        <c:majorUnit val="100"/>
      </c:valAx>
      <c:spPr>
        <a:noFill/>
        <a:ln w="25400">
          <a:noFill/>
        </a:ln>
      </c:spPr>
    </c:plotArea>
    <c:plotVisOnly val="1"/>
    <c:dispBlanksAs val="gap"/>
    <c:showDLblsOverMax val="0"/>
  </c:chart>
  <c:spPr>
    <a:noFill/>
    <a:ln w="9525">
      <a:noFill/>
    </a:ln>
  </c:spPr>
  <c:txPr>
    <a:bodyPr/>
    <a:lstStyle/>
    <a:p>
      <a:pPr>
        <a:defRPr sz="1400" b="0" i="0" u="none" strike="noStrike" baseline="0">
          <a:solidFill>
            <a:srgbClr val="000005"/>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5556246258691E-2"/>
          <c:y val="3.5942135984135298E-3"/>
          <c:w val="0.975436725836902"/>
          <c:h val="0.74985884651019097"/>
        </c:manualLayout>
      </c:layout>
      <c:barChart>
        <c:barDir val="col"/>
        <c:grouping val="stacked"/>
        <c:varyColors val="0"/>
        <c:ser>
          <c:idx val="2"/>
          <c:order val="0"/>
          <c:tx>
            <c:strRef>
              <c:f>zzz_Worksheet!$B$55</c:f>
              <c:strCache>
                <c:ptCount val="1"/>
                <c:pt idx="0">
                  <c:v>Diesel Spend</c:v>
                </c:pt>
              </c:strCache>
            </c:strRef>
          </c:tx>
          <c:spPr>
            <a:solidFill>
              <a:srgbClr val="E22727"/>
            </a:solidFill>
          </c:spPr>
          <c:invertIfNegative val="0"/>
          <c:dLbls>
            <c:dLbl>
              <c:idx val="0"/>
              <c:tx>
                <c:rich>
                  <a:bodyPr/>
                  <a:lstStyle/>
                  <a:p>
                    <a:r>
                      <a:rPr lang="en-US" dirty="0">
                        <a:solidFill>
                          <a:srgbClr val="FAFAFA"/>
                        </a:solidFill>
                      </a:rPr>
                      <a:t> 99 </a:t>
                    </a:r>
                    <a:endParaRPr lang="en-US" dirty="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71D-40A1-94B8-3D1C5891A1B1}"/>
                </c:ext>
              </c:extLst>
            </c:dLbl>
            <c:spPr>
              <a:noFill/>
              <a:ln>
                <a:noFill/>
              </a:ln>
              <a:effectLst/>
            </c:spPr>
            <c:txPr>
              <a:bodyPr/>
              <a:lstStyle/>
              <a:p>
                <a:pPr>
                  <a:defRPr>
                    <a:solidFill>
                      <a:srgbClr val="FAFAFA"/>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zzz_Worksheet!$B$56:$B$57</c:f>
              <c:numCache>
                <c:formatCode>General</c:formatCode>
                <c:ptCount val="2"/>
                <c:pt idx="0" formatCode="_(* #,##0_);_(* \(#,##0\);_(* &quot;-&quot;??_);_(@_)">
                  <c:v>99.009093921675301</c:v>
                </c:pt>
                <c:pt idx="1">
                  <c:v>195</c:v>
                </c:pt>
              </c:numCache>
            </c:numRef>
          </c:val>
          <c:extLst>
            <c:ext xmlns:c16="http://schemas.microsoft.com/office/drawing/2014/chart" uri="{C3380CC4-5D6E-409C-BE32-E72D297353CC}">
              <c16:uniqueId val="{00000001-B71D-40A1-94B8-3D1C5891A1B1}"/>
            </c:ext>
          </c:extLst>
        </c:ser>
        <c:ser>
          <c:idx val="3"/>
          <c:order val="1"/>
          <c:tx>
            <c:strRef>
              <c:f>zzz_Worksheet!$C$55</c:f>
              <c:strCache>
                <c:ptCount val="1"/>
                <c:pt idx="0">
                  <c:v>Truck Sales, New and Resales</c:v>
                </c:pt>
              </c:strCache>
            </c:strRef>
          </c:tx>
          <c:spPr>
            <a:solidFill>
              <a:srgbClr val="57585A"/>
            </a:solidFill>
          </c:spPr>
          <c:invertIfNegative val="0"/>
          <c:dLbls>
            <c:spPr>
              <a:noFill/>
              <a:ln>
                <a:noFill/>
              </a:ln>
              <a:effectLst/>
            </c:spPr>
            <c:txPr>
              <a:bodyPr/>
              <a:lstStyle/>
              <a:p>
                <a:pPr>
                  <a:defRPr>
                    <a:solidFill>
                      <a:srgbClr val="FAFAFA"/>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zzz_Worksheet!$C$56:$C$57</c:f>
              <c:numCache>
                <c:formatCode>General</c:formatCode>
                <c:ptCount val="2"/>
                <c:pt idx="0" formatCode="_(* #,##0_);_(* \(#,##0\);_(* &quot;-&quot;??_);_(@_)">
                  <c:v>81.446132324362594</c:v>
                </c:pt>
                <c:pt idx="1">
                  <c:v>187</c:v>
                </c:pt>
              </c:numCache>
            </c:numRef>
          </c:val>
          <c:extLst>
            <c:ext xmlns:c16="http://schemas.microsoft.com/office/drawing/2014/chart" uri="{C3380CC4-5D6E-409C-BE32-E72D297353CC}">
              <c16:uniqueId val="{00000002-B71D-40A1-94B8-3D1C5891A1B1}"/>
            </c:ext>
          </c:extLst>
        </c:ser>
        <c:ser>
          <c:idx val="4"/>
          <c:order val="2"/>
          <c:tx>
            <c:strRef>
              <c:f>zzz_Worksheet!$D$55</c:f>
              <c:strCache>
                <c:ptCount val="1"/>
                <c:pt idx="0">
                  <c:v>CV Financing</c:v>
                </c:pt>
              </c:strCache>
            </c:strRef>
          </c:tx>
          <c:spPr>
            <a:solidFill>
              <a:srgbClr val="FE5F55"/>
            </a:solidFill>
          </c:spPr>
          <c:invertIfNegative val="0"/>
          <c:dLbls>
            <c:spPr>
              <a:noFill/>
              <a:ln>
                <a:noFill/>
              </a:ln>
              <a:effectLst/>
            </c:spPr>
            <c:txPr>
              <a:bodyPr/>
              <a:lstStyle/>
              <a:p>
                <a:pPr>
                  <a:defRPr>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zzz_Worksheet!$D$56:$D$57</c:f>
              <c:numCache>
                <c:formatCode>General</c:formatCode>
                <c:ptCount val="2"/>
                <c:pt idx="0" formatCode="_(* #,##0_);_(* \(#,##0\);_(* &quot;-&quot;??_);_(@_)">
                  <c:v>40.003674311787996</c:v>
                </c:pt>
                <c:pt idx="1">
                  <c:v>132</c:v>
                </c:pt>
              </c:numCache>
            </c:numRef>
          </c:val>
          <c:extLst>
            <c:ext xmlns:c16="http://schemas.microsoft.com/office/drawing/2014/chart" uri="{C3380CC4-5D6E-409C-BE32-E72D297353CC}">
              <c16:uniqueId val="{00000003-B71D-40A1-94B8-3D1C5891A1B1}"/>
            </c:ext>
          </c:extLst>
        </c:ser>
        <c:ser>
          <c:idx val="5"/>
          <c:order val="3"/>
          <c:tx>
            <c:strRef>
              <c:f>zzz_Worksheet!$E$55</c:f>
              <c:strCache>
                <c:ptCount val="1"/>
                <c:pt idx="0">
                  <c:v>CV Digital Toll Payments</c:v>
                </c:pt>
              </c:strCache>
            </c:strRef>
          </c:tx>
          <c:spPr>
            <a:solidFill>
              <a:srgbClr val="7C203A"/>
            </a:solidFill>
          </c:spPr>
          <c:invertIfNegative val="0"/>
          <c:dLbls>
            <c:dLbl>
              <c:idx val="0"/>
              <c:layout>
                <c:manualLayout>
                  <c:x val="-0.109499758253902"/>
                  <c:y val="-1.0483329360124E-2"/>
                </c:manualLayout>
              </c:layout>
              <c:tx>
                <c:rich>
                  <a:bodyPr/>
                  <a:lstStyle/>
                  <a:p>
                    <a:pPr>
                      <a:defRPr/>
                    </a:pPr>
                    <a:r>
                      <a:rPr lang="en-US" dirty="0"/>
                      <a:t> 8 </a:t>
                    </a:r>
                  </a:p>
                </c:rich>
              </c:tx>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71D-40A1-94B8-3D1C5891A1B1}"/>
                </c:ext>
              </c:extLst>
            </c:dLbl>
            <c:dLbl>
              <c:idx val="1"/>
              <c:spPr/>
              <c:txPr>
                <a:bodyPr/>
                <a:lstStyle/>
                <a:p>
                  <a:pPr>
                    <a:defRPr>
                      <a:solidFill>
                        <a:srgbClr val="FAFAFA"/>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28D-FF42-A392-77111ED0801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zzz_Worksheet!$E$56:$E$57</c:f>
              <c:numCache>
                <c:formatCode>General</c:formatCode>
                <c:ptCount val="2"/>
                <c:pt idx="0" formatCode="_(* #,##0_);_(* \(#,##0\);_(* &quot;-&quot;??_);_(@_)">
                  <c:v>8.3340988149558335</c:v>
                </c:pt>
                <c:pt idx="1">
                  <c:v>90</c:v>
                </c:pt>
              </c:numCache>
            </c:numRef>
          </c:val>
          <c:extLst>
            <c:ext xmlns:c16="http://schemas.microsoft.com/office/drawing/2014/chart" uri="{C3380CC4-5D6E-409C-BE32-E72D297353CC}">
              <c16:uniqueId val="{00000006-B71D-40A1-94B8-3D1C5891A1B1}"/>
            </c:ext>
          </c:extLst>
        </c:ser>
        <c:ser>
          <c:idx val="8"/>
          <c:order val="4"/>
          <c:tx>
            <c:strRef>
              <c:f>zzz_Worksheet!$F$55</c:f>
              <c:strCache>
                <c:ptCount val="1"/>
                <c:pt idx="0">
                  <c:v>Organised CV Maintenance and Spares Spend</c:v>
                </c:pt>
              </c:strCache>
            </c:strRef>
          </c:tx>
          <c:spPr>
            <a:solidFill>
              <a:srgbClr val="E22727">
                <a:lumMod val="60000"/>
                <a:lumOff val="40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71D-40A1-94B8-3D1C5891A1B1}"/>
                </c:ext>
              </c:extLst>
            </c:dLbl>
            <c:dLbl>
              <c:idx val="1"/>
              <c:layout>
                <c:manualLayout>
                  <c:x val="0.115959939119787"/>
                  <c:y val="2.09666587202480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1D-40A1-94B8-3D1C5891A1B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zzz_Worksheet!$F$56:$F$57</c:f>
              <c:numCache>
                <c:formatCode>General</c:formatCode>
                <c:ptCount val="2"/>
                <c:pt idx="0" formatCode="_(* #,##0_);_(* \(#,##0\);_(* &quot;-&quot;??_);_(@_)">
                  <c:v>13</c:v>
                </c:pt>
                <c:pt idx="1">
                  <c:v>33</c:v>
                </c:pt>
              </c:numCache>
            </c:numRef>
          </c:val>
          <c:extLst>
            <c:ext xmlns:c16="http://schemas.microsoft.com/office/drawing/2014/chart" uri="{C3380CC4-5D6E-409C-BE32-E72D297353CC}">
              <c16:uniqueId val="{00000009-B71D-40A1-94B8-3D1C5891A1B1}"/>
            </c:ext>
          </c:extLst>
        </c:ser>
        <c:ser>
          <c:idx val="6"/>
          <c:order val="5"/>
          <c:tx>
            <c:strRef>
              <c:f>zzz_Worksheet!$G$55</c:f>
              <c:strCache>
                <c:ptCount val="1"/>
                <c:pt idx="0">
                  <c:v>Supplier Credit</c:v>
                </c:pt>
              </c:strCache>
            </c:strRef>
          </c:tx>
          <c:spPr>
            <a:solidFill>
              <a:srgbClr val="F1D18A"/>
            </a:solidFill>
          </c:spPr>
          <c:invertIfNegative val="0"/>
          <c:dLbls>
            <c:dLbl>
              <c:idx val="0"/>
              <c:layout>
                <c:manualLayout>
                  <c:x val="0.10753341276419399"/>
                  <c:y val="2.09666587202479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1D-40A1-94B8-3D1C5891A1B1}"/>
                </c:ext>
              </c:extLst>
            </c:dLbl>
            <c:dLbl>
              <c:idx val="1"/>
              <c:layout>
                <c:manualLayout>
                  <c:x val="1.6853156513330599E-3"/>
                  <c:y val="2.09666587202481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1D-40A1-94B8-3D1C5891A1B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zzz_Worksheet!$G$56:$G$57</c:f>
              <c:numCache>
                <c:formatCode>General</c:formatCode>
                <c:ptCount val="2"/>
                <c:pt idx="0" formatCode="_(* #,##0_);_(* \(#,##0\);_(* &quot;-&quot;??_);_(@_)">
                  <c:v>7.2</c:v>
                </c:pt>
                <c:pt idx="1">
                  <c:v>25</c:v>
                </c:pt>
              </c:numCache>
            </c:numRef>
          </c:val>
          <c:extLst>
            <c:ext xmlns:c16="http://schemas.microsoft.com/office/drawing/2014/chart" uri="{C3380CC4-5D6E-409C-BE32-E72D297353CC}">
              <c16:uniqueId val="{0000000C-B71D-40A1-94B8-3D1C5891A1B1}"/>
            </c:ext>
          </c:extLst>
        </c:ser>
        <c:ser>
          <c:idx val="7"/>
          <c:order val="6"/>
          <c:tx>
            <c:strRef>
              <c:f>zzz_Worksheet!$H$55</c:f>
              <c:strCache>
                <c:ptCount val="1"/>
                <c:pt idx="0">
                  <c:v>Annual CV Insurance Premium </c:v>
                </c:pt>
              </c:strCache>
            </c:strRef>
          </c:tx>
          <c:spPr>
            <a:solidFill>
              <a:srgbClr val="DDD3D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B71D-40A1-94B8-3D1C5891A1B1}"/>
                </c:ext>
              </c:extLst>
            </c:dLbl>
            <c:dLbl>
              <c:idx val="1"/>
              <c:layout>
                <c:manualLayout>
                  <c:x val="1.12354376755537E-3"/>
                  <c:y val="-1.6509180094683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1D-40A1-94B8-3D1C5891A1B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zzz_Worksheet!$A$56:$A$57</c:f>
              <c:strCache>
                <c:ptCount val="2"/>
                <c:pt idx="0">
                  <c:v>2018</c:v>
                </c:pt>
                <c:pt idx="1">
                  <c:v>2025E</c:v>
                </c:pt>
              </c:strCache>
            </c:strRef>
          </c:cat>
          <c:val>
            <c:numRef>
              <c:f>zzz_Worksheet!$H$56:$H$57</c:f>
              <c:numCache>
                <c:formatCode>General</c:formatCode>
                <c:ptCount val="2"/>
                <c:pt idx="0" formatCode="_(* #,##0_);_(* \(#,##0\);_(* &quot;-&quot;??_);_(@_)">
                  <c:v>0.33256884636943002</c:v>
                </c:pt>
                <c:pt idx="1">
                  <c:v>19</c:v>
                </c:pt>
              </c:numCache>
            </c:numRef>
          </c:val>
          <c:extLst>
            <c:ext xmlns:c16="http://schemas.microsoft.com/office/drawing/2014/chart" uri="{C3380CC4-5D6E-409C-BE32-E72D297353CC}">
              <c16:uniqueId val="{0000000F-B71D-40A1-94B8-3D1C5891A1B1}"/>
            </c:ext>
          </c:extLst>
        </c:ser>
        <c:dLbls>
          <c:dLblPos val="ctr"/>
          <c:showLegendKey val="0"/>
          <c:showVal val="1"/>
          <c:showCatName val="0"/>
          <c:showSerName val="0"/>
          <c:showPercent val="0"/>
          <c:showBubbleSize val="0"/>
        </c:dLbls>
        <c:gapWidth val="150"/>
        <c:overlap val="100"/>
        <c:axId val="2125537200"/>
        <c:axId val="2125540176"/>
      </c:barChart>
      <c:catAx>
        <c:axId val="2125537200"/>
        <c:scaling>
          <c:orientation val="minMax"/>
        </c:scaling>
        <c:delete val="0"/>
        <c:axPos val="b"/>
        <c:numFmt formatCode="General" sourceLinked="1"/>
        <c:majorTickMark val="none"/>
        <c:minorTickMark val="none"/>
        <c:tickLblPos val="low"/>
        <c:spPr>
          <a:ln w="3175">
            <a:solidFill>
              <a:srgbClr val="969696"/>
            </a:solidFill>
            <a:prstDash val="solid"/>
          </a:ln>
        </c:spPr>
        <c:txPr>
          <a:bodyPr rot="0" vert="horz"/>
          <a:lstStyle/>
          <a:p>
            <a:pPr>
              <a:defRPr/>
            </a:pPr>
            <a:endParaRPr lang="en-US"/>
          </a:p>
        </c:txPr>
        <c:crossAx val="2125540176"/>
        <c:crosses val="autoZero"/>
        <c:auto val="0"/>
        <c:lblAlgn val="ctr"/>
        <c:lblOffset val="100"/>
        <c:noMultiLvlLbl val="0"/>
      </c:catAx>
      <c:valAx>
        <c:axId val="2125540176"/>
        <c:scaling>
          <c:orientation val="minMax"/>
        </c:scaling>
        <c:delete val="0"/>
        <c:axPos val="l"/>
        <c:numFmt formatCode="#,##0_);\(#,##0\)" sourceLinked="0"/>
        <c:majorTickMark val="none"/>
        <c:minorTickMark val="none"/>
        <c:tickLblPos val="none"/>
        <c:spPr>
          <a:ln>
            <a:noFill/>
          </a:ln>
        </c:spPr>
        <c:crossAx val="2125537200"/>
        <c:crosses val="autoZero"/>
        <c:crossBetween val="between"/>
      </c:valAx>
      <c:spPr>
        <a:noFill/>
        <a:ln w="25400">
          <a:noFill/>
        </a:ln>
      </c:spPr>
    </c:plotArea>
    <c:legend>
      <c:legendPos val="b"/>
      <c:layout>
        <c:manualLayout>
          <c:xMode val="edge"/>
          <c:yMode val="edge"/>
          <c:x val="0"/>
          <c:y val="0.80937510111872801"/>
          <c:w val="1"/>
          <c:h val="0.17804490364912301"/>
        </c:manualLayout>
      </c:layout>
      <c:overlay val="0"/>
      <c:txPr>
        <a:bodyPr/>
        <a:lstStyle/>
        <a:p>
          <a:pPr>
            <a:defRPr sz="1100"/>
          </a:pPr>
          <a:endParaRPr lang="en-US"/>
        </a:p>
      </c:txPr>
    </c:legend>
    <c:plotVisOnly val="1"/>
    <c:dispBlanksAs val="gap"/>
    <c:showDLblsOverMax val="0"/>
  </c:chart>
  <c:spPr>
    <a:noFill/>
    <a:ln w="9525">
      <a:noFill/>
    </a:ln>
  </c:spPr>
  <c:txPr>
    <a:bodyPr/>
    <a:lstStyle/>
    <a:p>
      <a:pPr>
        <a:defRPr sz="1400" b="0" i="0" u="none" strike="noStrike" baseline="0">
          <a:solidFill>
            <a:srgbClr val="000005"/>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18748" cy="451485"/>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defTabSz="896938">
              <a:defRPr sz="1200"/>
            </a:lvl1pPr>
          </a:lstStyle>
          <a:p>
            <a:endParaRPr lang="en-US" dirty="0"/>
          </a:p>
        </p:txBody>
      </p:sp>
      <p:sp>
        <p:nvSpPr>
          <p:cNvPr id="56323" name="Rectangle 3"/>
          <p:cNvSpPr>
            <a:spLocks noGrp="1" noChangeArrowheads="1"/>
          </p:cNvSpPr>
          <p:nvPr>
            <p:ph type="dt" sz="quarter" idx="1"/>
          </p:nvPr>
        </p:nvSpPr>
        <p:spPr bwMode="auto">
          <a:xfrm>
            <a:off x="3901867" y="0"/>
            <a:ext cx="2944249" cy="451485"/>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r" defTabSz="896938">
              <a:defRPr sz="1200"/>
            </a:lvl1pPr>
          </a:lstStyle>
          <a:p>
            <a:endParaRPr lang="en-US" dirty="0"/>
          </a:p>
        </p:txBody>
      </p:sp>
      <p:sp>
        <p:nvSpPr>
          <p:cNvPr id="56324" name="Rectangle 4"/>
          <p:cNvSpPr>
            <a:spLocks noGrp="1" noChangeArrowheads="1"/>
          </p:cNvSpPr>
          <p:nvPr>
            <p:ph type="ftr" sz="quarter" idx="2"/>
          </p:nvPr>
        </p:nvSpPr>
        <p:spPr bwMode="auto">
          <a:xfrm>
            <a:off x="0" y="8807962"/>
            <a:ext cx="3018748" cy="453091"/>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defTabSz="896938">
              <a:defRPr sz="1200"/>
            </a:lvl1pPr>
          </a:lstStyle>
          <a:p>
            <a:endParaRPr lang="en-US" dirty="0"/>
          </a:p>
        </p:txBody>
      </p:sp>
      <p:sp>
        <p:nvSpPr>
          <p:cNvPr id="56325" name="Rectangle 5"/>
          <p:cNvSpPr>
            <a:spLocks noGrp="1" noChangeArrowheads="1"/>
          </p:cNvSpPr>
          <p:nvPr>
            <p:ph type="sldNum" sz="quarter" idx="3"/>
          </p:nvPr>
        </p:nvSpPr>
        <p:spPr bwMode="auto">
          <a:xfrm>
            <a:off x="3901867" y="8807962"/>
            <a:ext cx="2944249" cy="453091"/>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r" defTabSz="896938">
              <a:defRPr sz="1200"/>
            </a:lvl1pPr>
          </a:lstStyle>
          <a:p>
            <a:fld id="{083C9CDE-8521-4B5C-B33B-B37913AC74FD}" type="slidenum">
              <a:rPr lang="en-US"/>
              <a:pPr/>
              <a:t>‹#›</a:t>
            </a:fld>
            <a:endParaRPr lang="en-US" dirty="0"/>
          </a:p>
        </p:txBody>
      </p:sp>
    </p:spTree>
    <p:extLst>
      <p:ext uri="{BB962C8B-B14F-4D97-AF65-F5344CB8AC3E}">
        <p14:creationId xmlns:p14="http://schemas.microsoft.com/office/powerpoint/2010/main" val="142613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9946" cy="462731"/>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vl1pPr>
          </a:lstStyle>
          <a:p>
            <a:endParaRPr lang="en-US" dirty="0"/>
          </a:p>
        </p:txBody>
      </p:sp>
      <p:sp>
        <p:nvSpPr>
          <p:cNvPr id="17411" name="Rectangle 3"/>
          <p:cNvSpPr>
            <a:spLocks noGrp="1" noChangeArrowheads="1"/>
          </p:cNvSpPr>
          <p:nvPr>
            <p:ph type="dt" idx="1"/>
          </p:nvPr>
        </p:nvSpPr>
        <p:spPr bwMode="auto">
          <a:xfrm>
            <a:off x="3873930" y="0"/>
            <a:ext cx="2979946" cy="462731"/>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vl1pPr>
          </a:lstStyle>
          <a:p>
            <a:endParaRPr lang="en-US" dirty="0"/>
          </a:p>
        </p:txBody>
      </p:sp>
      <p:sp>
        <p:nvSpPr>
          <p:cNvPr id="17412" name="Rectangle 4"/>
          <p:cNvSpPr>
            <a:spLocks noGrp="1" noRot="1" noChangeAspect="1" noChangeArrowheads="1" noTextEdit="1"/>
          </p:cNvSpPr>
          <p:nvPr>
            <p:ph type="sldImg" idx="2"/>
          </p:nvPr>
        </p:nvSpPr>
        <p:spPr bwMode="auto">
          <a:xfrm>
            <a:off x="746125" y="693738"/>
            <a:ext cx="5362575" cy="347027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893984" y="4395947"/>
            <a:ext cx="5065908" cy="4241703"/>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4" name="Rectangle 6"/>
          <p:cNvSpPr>
            <a:spLocks noGrp="1" noChangeArrowheads="1"/>
          </p:cNvSpPr>
          <p:nvPr>
            <p:ph type="ftr" sz="quarter" idx="4"/>
          </p:nvPr>
        </p:nvSpPr>
        <p:spPr bwMode="auto">
          <a:xfrm>
            <a:off x="0" y="8869016"/>
            <a:ext cx="2979946" cy="462731"/>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vl1pPr>
          </a:lstStyle>
          <a:p>
            <a:endParaRPr lang="en-US" dirty="0"/>
          </a:p>
        </p:txBody>
      </p:sp>
      <p:sp>
        <p:nvSpPr>
          <p:cNvPr id="17415" name="Rectangle 7"/>
          <p:cNvSpPr>
            <a:spLocks noGrp="1" noChangeArrowheads="1"/>
          </p:cNvSpPr>
          <p:nvPr>
            <p:ph type="sldNum" sz="quarter" idx="5"/>
          </p:nvPr>
        </p:nvSpPr>
        <p:spPr bwMode="auto">
          <a:xfrm>
            <a:off x="3873930" y="8869016"/>
            <a:ext cx="2979946" cy="462731"/>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vl1pPr>
          </a:lstStyle>
          <a:p>
            <a:fld id="{54D62D32-2410-4DA5-AD9E-2957BA4DEBB7}" type="slidenum">
              <a:rPr lang="en-US"/>
              <a:pPr/>
              <a:t>‹#›</a:t>
            </a:fld>
            <a:endParaRPr lang="en-US" dirty="0"/>
          </a:p>
        </p:txBody>
      </p:sp>
    </p:spTree>
    <p:extLst>
      <p:ext uri="{BB962C8B-B14F-4D97-AF65-F5344CB8AC3E}">
        <p14:creationId xmlns:p14="http://schemas.microsoft.com/office/powerpoint/2010/main" val="396717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6376"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1275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69128"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25505"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81881" algn="l" defTabSz="1312753" rtl="0" eaLnBrk="1" latinLnBrk="0" hangingPunct="1">
      <a:defRPr sz="1700" kern="1200">
        <a:solidFill>
          <a:schemeClr val="tx1"/>
        </a:solidFill>
        <a:latin typeface="+mn-lt"/>
        <a:ea typeface="+mn-ea"/>
        <a:cs typeface="+mn-cs"/>
      </a:defRPr>
    </a:lvl6pPr>
    <a:lvl7pPr marL="3938259" algn="l" defTabSz="1312753" rtl="0" eaLnBrk="1" latinLnBrk="0" hangingPunct="1">
      <a:defRPr sz="1700" kern="1200">
        <a:solidFill>
          <a:schemeClr val="tx1"/>
        </a:solidFill>
        <a:latin typeface="+mn-lt"/>
        <a:ea typeface="+mn-ea"/>
        <a:cs typeface="+mn-cs"/>
      </a:defRPr>
    </a:lvl7pPr>
    <a:lvl8pPr marL="4594633" algn="l" defTabSz="1312753" rtl="0" eaLnBrk="1" latinLnBrk="0" hangingPunct="1">
      <a:defRPr sz="1700" kern="1200">
        <a:solidFill>
          <a:schemeClr val="tx1"/>
        </a:solidFill>
        <a:latin typeface="+mn-lt"/>
        <a:ea typeface="+mn-ea"/>
        <a:cs typeface="+mn-cs"/>
      </a:defRPr>
    </a:lvl8pPr>
    <a:lvl9pPr marL="5251011" algn="l" defTabSz="1312753"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8696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pPr/>
              <a:t>5</a:t>
            </a:fld>
            <a:endParaRPr lang="en-US" dirty="0"/>
          </a:p>
        </p:txBody>
      </p:sp>
    </p:spTree>
    <p:extLst>
      <p:ext uri="{BB962C8B-B14F-4D97-AF65-F5344CB8AC3E}">
        <p14:creationId xmlns:p14="http://schemas.microsoft.com/office/powerpoint/2010/main" val="156942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693738"/>
            <a:ext cx="5362575" cy="3470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pPr/>
              <a:t>6</a:t>
            </a:fld>
            <a:endParaRPr lang="en-US" dirty="0"/>
          </a:p>
        </p:txBody>
      </p:sp>
    </p:spTree>
    <p:extLst>
      <p:ext uri="{BB962C8B-B14F-4D97-AF65-F5344CB8AC3E}">
        <p14:creationId xmlns:p14="http://schemas.microsoft.com/office/powerpoint/2010/main" val="201486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693738"/>
            <a:ext cx="5362575" cy="3470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5390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pPr/>
              <a:t>15</a:t>
            </a:fld>
            <a:endParaRPr lang="en-US" dirty="0"/>
          </a:p>
        </p:txBody>
      </p:sp>
    </p:spTree>
    <p:extLst>
      <p:ext uri="{BB962C8B-B14F-4D97-AF65-F5344CB8AC3E}">
        <p14:creationId xmlns:p14="http://schemas.microsoft.com/office/powerpoint/2010/main" val="1899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62D32-2410-4DA5-AD9E-2957BA4DEBB7}" type="slidenum">
              <a:rPr lang="en-US" smtClean="0"/>
              <a:pPr/>
              <a:t>16</a:t>
            </a:fld>
            <a:endParaRPr lang="en-US" dirty="0"/>
          </a:p>
        </p:txBody>
      </p:sp>
    </p:spTree>
    <p:extLst>
      <p:ext uri="{BB962C8B-B14F-4D97-AF65-F5344CB8AC3E}">
        <p14:creationId xmlns:p14="http://schemas.microsoft.com/office/powerpoint/2010/main" val="165858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 Placeholder 10"/>
          <p:cNvSpPr>
            <a:spLocks noGrp="1"/>
          </p:cNvSpPr>
          <p:nvPr>
            <p:ph type="body" sz="quarter" idx="14" hasCustomPrompt="1"/>
          </p:nvPr>
        </p:nvSpPr>
        <p:spPr>
          <a:xfrm>
            <a:off x="736023" y="2116050"/>
            <a:ext cx="14145768" cy="536448"/>
          </a:xfrm>
          <a:prstGeom prst="rect">
            <a:avLst/>
          </a:prstGeom>
        </p:spPr>
        <p:txBody>
          <a:bodyPr vert="horz" lIns="139640" tIns="69820" rIns="139640" bIns="69820" rtlCol="0" anchor="b">
            <a:normAutofit/>
          </a:bodyPr>
          <a:lstStyle>
            <a:lvl1pPr>
              <a:buFontTx/>
              <a:buNone/>
              <a:defRPr lang="en-US" sz="1700" b="1" cap="none" baseline="0" dirty="0" smtClean="0">
                <a:solidFill>
                  <a:schemeClr val="accent1"/>
                </a:solidFill>
              </a:defRPr>
            </a:lvl1pPr>
          </a:lstStyle>
          <a:p>
            <a:pPr marL="0" lvl="0" indent="0">
              <a:buNone/>
            </a:pPr>
            <a:r>
              <a:rPr lang="en-US" dirty="0"/>
              <a:t>Placeholder Title</a:t>
            </a:r>
          </a:p>
        </p:txBody>
      </p:sp>
      <p:sp>
        <p:nvSpPr>
          <p:cNvPr id="16" name="Text Placeholder 10"/>
          <p:cNvSpPr>
            <a:spLocks noGrp="1"/>
          </p:cNvSpPr>
          <p:nvPr>
            <p:ph type="body" sz="quarter" idx="20" hasCustomPrompt="1"/>
          </p:nvPr>
        </p:nvSpPr>
        <p:spPr>
          <a:xfrm>
            <a:off x="736023" y="2662524"/>
            <a:ext cx="14145768" cy="282379"/>
          </a:xfrm>
          <a:prstGeom prst="rect">
            <a:avLst/>
          </a:prstGeom>
        </p:spPr>
        <p:txBody>
          <a:bodyPr vert="horz" lIns="139640" tIns="69820" rIns="139640" bIns="69820" rtlCol="0" anchor="b">
            <a:normAutofit/>
          </a:bodyPr>
          <a:lstStyle>
            <a:lvl1pPr>
              <a:buFontTx/>
              <a:buNone/>
              <a:defRPr lang="en-US" sz="1400" b="0" cap="none" baseline="0" dirty="0" smtClean="0">
                <a:solidFill>
                  <a:schemeClr val="accent2"/>
                </a:solidFill>
              </a:defRPr>
            </a:lvl1pPr>
          </a:lstStyle>
          <a:p>
            <a:pPr marL="0" lvl="0" indent="0">
              <a:buNone/>
            </a:pPr>
            <a:r>
              <a:rPr lang="en-US" dirty="0"/>
              <a:t>Placeholder Sub-Title</a:t>
            </a:r>
          </a:p>
        </p:txBody>
      </p:sp>
      <p:sp>
        <p:nvSpPr>
          <p:cNvPr id="13" name="Text Placeholder 16"/>
          <p:cNvSpPr>
            <a:spLocks noGrp="1"/>
          </p:cNvSpPr>
          <p:nvPr>
            <p:ph type="body" sz="quarter" idx="38" hasCustomPrompt="1"/>
          </p:nvPr>
        </p:nvSpPr>
        <p:spPr>
          <a:xfrm>
            <a:off x="736023" y="8418559"/>
            <a:ext cx="14145768" cy="202689"/>
          </a:xfrm>
          <a:prstGeom prst="rect">
            <a:avLst/>
          </a:prstGeom>
        </p:spPr>
        <p:txBody>
          <a:bodyPr lIns="131290" tIns="65645" rIns="65645" bIns="65645">
            <a:noAutofit/>
          </a:bodyPr>
          <a:lstStyle>
            <a:lvl1pPr marL="0" indent="0">
              <a:buNone/>
              <a:defRPr sz="900" b="1" baseline="0">
                <a:solidFill>
                  <a:schemeClr val="accent2"/>
                </a:solidFill>
                <a:latin typeface="+mn-lt"/>
              </a:defRPr>
            </a:lvl1pPr>
          </a:lstStyle>
          <a:p>
            <a:pPr lvl="0"/>
            <a:r>
              <a:rPr lang="en-US" dirty="0"/>
              <a:t>Source: [  ]</a:t>
            </a:r>
          </a:p>
        </p:txBody>
      </p:sp>
      <p:sp>
        <p:nvSpPr>
          <p:cNvPr id="18" name="Footer Placeholder 4"/>
          <p:cNvSpPr>
            <a:spLocks noGrp="1"/>
          </p:cNvSpPr>
          <p:nvPr>
            <p:ph type="ftr" sz="quarter" idx="11"/>
          </p:nvPr>
        </p:nvSpPr>
        <p:spPr>
          <a:xfrm>
            <a:off x="736025" y="8763690"/>
            <a:ext cx="13778345" cy="604428"/>
          </a:xfrm>
          <a:prstGeom prst="rect">
            <a:avLst/>
          </a:prstGeom>
        </p:spPr>
        <p:txBody>
          <a:bodyPr lIns="131290" tIns="65645" rIns="131290" bIns="65645"/>
          <a:lstStyle>
            <a:lvl1pPr algn="l">
              <a:defRPr sz="900" b="1">
                <a:solidFill>
                  <a:schemeClr val="accent2"/>
                </a:solidFill>
                <a:latin typeface="+mn-lt"/>
              </a:defRPr>
            </a:lvl1pPr>
          </a:lstStyle>
          <a:p>
            <a:r>
              <a:rPr lang="en-US" dirty="0">
                <a:solidFill>
                  <a:srgbClr val="57585A"/>
                </a:solidFill>
              </a:rPr>
              <a:t>Notes:</a:t>
            </a:r>
          </a:p>
          <a:p>
            <a:pPr marL="166392" indent="-166392">
              <a:buFont typeface="+mj-lt"/>
              <a:buAutoNum type="arabicPeriod"/>
            </a:pPr>
            <a:r>
              <a:rPr lang="en-US" b="0" dirty="0">
                <a:solidFill>
                  <a:srgbClr val="57585A"/>
                </a:solidFill>
              </a:rPr>
              <a:t>[ ]</a:t>
            </a:r>
          </a:p>
          <a:p>
            <a:pPr marL="166392" indent="-166392">
              <a:buFont typeface="+mj-lt"/>
              <a:buAutoNum type="arabicPeriod"/>
            </a:pPr>
            <a:r>
              <a:rPr lang="en-US" b="0" dirty="0">
                <a:solidFill>
                  <a:srgbClr val="57585A"/>
                </a:solidFill>
              </a:rPr>
              <a:t>[ ]</a:t>
            </a:r>
          </a:p>
          <a:p>
            <a:pPr marL="166392" indent="-166392">
              <a:buFont typeface="+mj-lt"/>
              <a:buAutoNum type="arabicPeriod"/>
            </a:pPr>
            <a:r>
              <a:rPr lang="en-US" b="0" dirty="0">
                <a:solidFill>
                  <a:srgbClr val="57585A"/>
                </a:solidFill>
              </a:rPr>
              <a:t>[ ]</a:t>
            </a:r>
          </a:p>
        </p:txBody>
      </p:sp>
      <p:sp>
        <p:nvSpPr>
          <p:cNvPr id="12" name="Content Placeholder 17"/>
          <p:cNvSpPr>
            <a:spLocks noGrp="1"/>
          </p:cNvSpPr>
          <p:nvPr>
            <p:ph sz="quarter" idx="16"/>
          </p:nvPr>
        </p:nvSpPr>
        <p:spPr>
          <a:xfrm>
            <a:off x="736023" y="2966480"/>
            <a:ext cx="14145768" cy="5372369"/>
          </a:xfrm>
          <a:prstGeom prst="rect">
            <a:avLst/>
          </a:prstGeom>
        </p:spPr>
        <p:txBody>
          <a:bodyPr lIns="131290" tIns="65645" rIns="131290" bIns="65645">
            <a:normAutofit/>
          </a:bodyPr>
          <a:lstStyle>
            <a:lvl1pPr marL="241609" indent="-241609" algn="l" defTabSz="1396396" rtl="0" eaLnBrk="1" latinLnBrk="0" hangingPunct="1">
              <a:spcBef>
                <a:spcPct val="20000"/>
              </a:spcBef>
              <a:buFont typeface="Arial" panose="020B0604020202020204" pitchFamily="34" charset="0"/>
              <a:defRPr lang="en-US" sz="1400" kern="1200" dirty="0" smtClean="0">
                <a:solidFill>
                  <a:schemeClr val="accent2"/>
                </a:solidFill>
                <a:latin typeface="+mn-lt"/>
                <a:ea typeface="+mn-ea"/>
                <a:cs typeface="+mn-cs"/>
              </a:defRPr>
            </a:lvl1pPr>
            <a:lvl2pPr marL="496894" indent="-255285" algn="l" defTabSz="1396396" rtl="0" eaLnBrk="1" latinLnBrk="0" hangingPunct="1">
              <a:spcBef>
                <a:spcPct val="20000"/>
              </a:spcBef>
              <a:buSzPct val="80000"/>
              <a:buFont typeface="Arial" panose="020B0604020202020204" pitchFamily="34" charset="0"/>
              <a:defRPr lang="en-US" sz="1400" kern="1200" dirty="0" smtClean="0">
                <a:solidFill>
                  <a:schemeClr val="accent2"/>
                </a:solidFill>
                <a:latin typeface="+mn-lt"/>
                <a:ea typeface="+mn-ea"/>
                <a:cs typeface="+mn-cs"/>
              </a:defRPr>
            </a:lvl2pPr>
            <a:lvl3pPr marL="738504" indent="-241609" algn="l" defTabSz="1396396" rtl="0" eaLnBrk="1" latinLnBrk="0" hangingPunct="1">
              <a:spcBef>
                <a:spcPct val="20000"/>
              </a:spcBef>
              <a:buFont typeface="Arial" panose="020B0604020202020204" pitchFamily="34" charset="0"/>
              <a:defRPr lang="en-US" sz="1400" kern="1200" dirty="0" smtClean="0">
                <a:solidFill>
                  <a:schemeClr val="accent2"/>
                </a:solidFill>
                <a:latin typeface="+mn-lt"/>
                <a:ea typeface="+mn-ea"/>
                <a:cs typeface="+mn-cs"/>
              </a:defRPr>
            </a:lvl3pPr>
            <a:lvl4pPr marL="980113" indent="-241609" algn="l" defTabSz="1396396" rtl="0" eaLnBrk="1" latinLnBrk="0" hangingPunct="1">
              <a:spcBef>
                <a:spcPct val="20000"/>
              </a:spcBef>
              <a:buFont typeface="Arial" panose="020B0604020202020204" pitchFamily="34" charset="0"/>
              <a:defRPr lang="en-US" sz="1700" kern="1200" dirty="0" smtClean="0">
                <a:solidFill>
                  <a:srgbClr val="777777"/>
                </a:solidFill>
                <a:latin typeface="+mn-lt"/>
                <a:ea typeface="+mn-ea"/>
                <a:cs typeface="+mn-cs"/>
              </a:defRPr>
            </a:lvl4pPr>
            <a:lvl5pPr marL="1230840" indent="-246168" algn="l" defTabSz="1396396" rtl="0" eaLnBrk="1" latinLnBrk="0" hangingPunct="1">
              <a:spcBef>
                <a:spcPct val="20000"/>
              </a:spcBef>
              <a:buFont typeface="Arial" panose="020B0604020202020204" pitchFamily="34" charset="0"/>
              <a:defRPr lang="en-GB" sz="1700" kern="1200" dirty="0">
                <a:solidFill>
                  <a:srgbClr val="777777"/>
                </a:solidFill>
                <a:latin typeface="+mn-lt"/>
                <a:ea typeface="+mn-ea"/>
                <a:cs typeface="+mn-cs"/>
              </a:defRPr>
            </a:lvl5pPr>
          </a:lstStyle>
          <a:p>
            <a:pPr lvl="0"/>
            <a:r>
              <a:rPr lang="en-US" dirty="0"/>
              <a:t>Click to edit Master text styles</a:t>
            </a:r>
          </a:p>
          <a:p>
            <a:pPr marL="496894" lvl="1" indent="-248448" algn="l" defTabSz="1396396" rtl="0" eaLnBrk="1" latinLnBrk="0" hangingPunct="1">
              <a:spcBef>
                <a:spcPct val="20000"/>
              </a:spcBef>
              <a:buClr>
                <a:schemeClr val="accent1"/>
              </a:buClr>
              <a:buFont typeface="Courier New" panose="02070309020205020404" pitchFamily="49" charset="0"/>
              <a:buChar char="o"/>
            </a:pPr>
            <a:r>
              <a:rPr lang="en-US" dirty="0"/>
              <a:t>Second level</a:t>
            </a:r>
          </a:p>
          <a:p>
            <a:pPr lvl="2"/>
            <a:r>
              <a:rPr lang="en-US" dirty="0"/>
              <a:t>Third level</a:t>
            </a:r>
          </a:p>
        </p:txBody>
      </p:sp>
      <p:sp>
        <p:nvSpPr>
          <p:cNvPr id="11" name="Title Placeholder 1"/>
          <p:cNvSpPr>
            <a:spLocks noGrp="1"/>
          </p:cNvSpPr>
          <p:nvPr>
            <p:ph type="title" hasCustomPrompt="1"/>
          </p:nvPr>
        </p:nvSpPr>
        <p:spPr>
          <a:xfrm>
            <a:off x="393124" y="158616"/>
            <a:ext cx="12785848" cy="819425"/>
          </a:xfrm>
          <a:prstGeom prst="rect">
            <a:avLst/>
          </a:prstGeom>
        </p:spPr>
        <p:txBody>
          <a:bodyPr vert="horz" lIns="146282" tIns="73141" rIns="146282" bIns="0" rtlCol="0" anchor="ctr" anchorCtr="0">
            <a:noAutofit/>
          </a:bodyPr>
          <a:lstStyle>
            <a:lvl1pPr defTabSz="1462827">
              <a:defRPr sz="2800">
                <a:solidFill>
                  <a:schemeClr val="bg2"/>
                </a:solidFill>
              </a:defRPr>
            </a:lvl1pPr>
          </a:lstStyle>
          <a:p>
            <a:pPr lvl="0" defTabSz="1462827"/>
            <a:r>
              <a:rPr lang="en-US" dirty="0"/>
              <a:t>Body Page Title</a:t>
            </a:r>
            <a:endParaRPr lang="en-GB" dirty="0"/>
          </a:p>
        </p:txBody>
      </p:sp>
    </p:spTree>
    <p:extLst>
      <p:ext uri="{BB962C8B-B14F-4D97-AF65-F5344CB8AC3E}">
        <p14:creationId xmlns:p14="http://schemas.microsoft.com/office/powerpoint/2010/main" val="401629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over 1">
    <p:spTree>
      <p:nvGrpSpPr>
        <p:cNvPr id="1" name=""/>
        <p:cNvGrpSpPr/>
        <p:nvPr/>
      </p:nvGrpSpPr>
      <p:grpSpPr>
        <a:xfrm>
          <a:off x="0" y="0"/>
          <a:ext cx="0" cy="0"/>
          <a:chOff x="0" y="0"/>
          <a:chExt cx="0" cy="0"/>
        </a:xfrm>
      </p:grpSpPr>
      <p:pic>
        <p:nvPicPr>
          <p:cNvPr id="13" name="Picture 4" descr="https://rivigo.com/images/static/products_images/prime_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511" t="-1" r="8370" b="1031"/>
          <a:stretch/>
        </p:blipFill>
        <p:spPr bwMode="auto">
          <a:xfrm>
            <a:off x="62071" y="61918"/>
            <a:ext cx="5799600" cy="494814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auto">
          <a:xfrm>
            <a:off x="5932802" y="2588644"/>
            <a:ext cx="9552047" cy="4873752"/>
          </a:xfrm>
          <a:prstGeom prst="rect">
            <a:avLst/>
          </a:prstGeom>
          <a:solidFill>
            <a:schemeClr val="accent1"/>
          </a:solid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a:spcAft>
                <a:spcPts val="0"/>
              </a:spcAft>
            </a:pPr>
            <a:endParaRPr lang="en-US" sz="800" dirty="0">
              <a:solidFill>
                <a:prstClr val="black"/>
              </a:solidFill>
              <a:latin typeface="Arial" pitchFamily="34" charset="0"/>
              <a:cs typeface="Arial" pitchFamily="34" charset="0"/>
            </a:endParaRPr>
          </a:p>
        </p:txBody>
      </p:sp>
      <p:sp>
        <p:nvSpPr>
          <p:cNvPr id="11" name="Title 1"/>
          <p:cNvSpPr>
            <a:spLocks noGrp="1"/>
          </p:cNvSpPr>
          <p:nvPr>
            <p:ph type="ctrTitle" hasCustomPrompt="1"/>
          </p:nvPr>
        </p:nvSpPr>
        <p:spPr>
          <a:xfrm>
            <a:off x="6343652" y="2785413"/>
            <a:ext cx="8724900" cy="2775815"/>
          </a:xfrm>
          <a:prstGeom prst="rect">
            <a:avLst/>
          </a:prstGeom>
          <a:effectLst/>
        </p:spPr>
        <p:txBody>
          <a:bodyPr anchor="b">
            <a:normAutofit/>
          </a:bodyPr>
          <a:lstStyle>
            <a:lvl1pPr algn="l">
              <a:defRPr sz="4600" b="1" cap="none" baseline="0">
                <a:solidFill>
                  <a:schemeClr val="tx1"/>
                </a:solidFill>
              </a:defRPr>
            </a:lvl1pPr>
          </a:lstStyle>
          <a:p>
            <a:r>
              <a:rPr lang="en-US" dirty="0"/>
              <a:t>Presentation Title</a:t>
            </a:r>
            <a:endParaRPr lang="en-GB" dirty="0"/>
          </a:p>
        </p:txBody>
      </p:sp>
      <p:sp>
        <p:nvSpPr>
          <p:cNvPr id="12" name="Subtitle 2"/>
          <p:cNvSpPr>
            <a:spLocks noGrp="1"/>
          </p:cNvSpPr>
          <p:nvPr>
            <p:ph type="subTitle" idx="1" hasCustomPrompt="1"/>
          </p:nvPr>
        </p:nvSpPr>
        <p:spPr>
          <a:xfrm>
            <a:off x="6343652" y="5705909"/>
            <a:ext cx="8724900" cy="624541"/>
          </a:xfrm>
          <a:prstGeom prst="rect">
            <a:avLst/>
          </a:prstGeom>
          <a:effectLst/>
        </p:spPr>
        <p:txBody>
          <a:bodyPr lIns="131290" tIns="65645" rIns="131290" bIns="65645">
            <a:normAutofit/>
          </a:bodyPr>
          <a:lstStyle>
            <a:lvl1pPr marL="0" indent="0" algn="l">
              <a:buNone/>
              <a:defRPr sz="2600">
                <a:solidFill>
                  <a:schemeClr val="tx1"/>
                </a:solidFill>
              </a:defRPr>
            </a:lvl1pPr>
            <a:lvl2pPr marL="698198" indent="0" algn="ctr">
              <a:buNone/>
              <a:defRPr>
                <a:solidFill>
                  <a:schemeClr val="tx1">
                    <a:tint val="75000"/>
                  </a:schemeClr>
                </a:solidFill>
              </a:defRPr>
            </a:lvl2pPr>
            <a:lvl3pPr marL="1396396" indent="0" algn="ctr">
              <a:buNone/>
              <a:defRPr>
                <a:solidFill>
                  <a:schemeClr val="tx1">
                    <a:tint val="75000"/>
                  </a:schemeClr>
                </a:solidFill>
              </a:defRPr>
            </a:lvl3pPr>
            <a:lvl4pPr marL="2094594" indent="0" algn="ctr">
              <a:buNone/>
              <a:defRPr>
                <a:solidFill>
                  <a:schemeClr val="tx1">
                    <a:tint val="75000"/>
                  </a:schemeClr>
                </a:solidFill>
              </a:defRPr>
            </a:lvl4pPr>
            <a:lvl5pPr marL="2792792" indent="0" algn="ctr">
              <a:buNone/>
              <a:defRPr>
                <a:solidFill>
                  <a:schemeClr val="tx1">
                    <a:tint val="75000"/>
                  </a:schemeClr>
                </a:solidFill>
              </a:defRPr>
            </a:lvl5pPr>
            <a:lvl6pPr marL="3490990" indent="0" algn="ctr">
              <a:buNone/>
              <a:defRPr>
                <a:solidFill>
                  <a:schemeClr val="tx1">
                    <a:tint val="75000"/>
                  </a:schemeClr>
                </a:solidFill>
              </a:defRPr>
            </a:lvl6pPr>
            <a:lvl7pPr marL="4189188" indent="0" algn="ctr">
              <a:buNone/>
              <a:defRPr>
                <a:solidFill>
                  <a:schemeClr val="tx1">
                    <a:tint val="75000"/>
                  </a:schemeClr>
                </a:solidFill>
              </a:defRPr>
            </a:lvl7pPr>
            <a:lvl8pPr marL="4887384" indent="0" algn="ctr">
              <a:buNone/>
              <a:defRPr>
                <a:solidFill>
                  <a:schemeClr val="tx1">
                    <a:tint val="75000"/>
                  </a:schemeClr>
                </a:solidFill>
              </a:defRPr>
            </a:lvl8pPr>
            <a:lvl9pPr marL="5585582" indent="0" algn="ctr">
              <a:buNone/>
              <a:defRPr>
                <a:solidFill>
                  <a:schemeClr val="tx1">
                    <a:tint val="75000"/>
                  </a:schemeClr>
                </a:solidFill>
              </a:defRPr>
            </a:lvl9pPr>
          </a:lstStyle>
          <a:p>
            <a:r>
              <a:rPr lang="en-US" dirty="0"/>
              <a:t>Click to edit subtitle</a:t>
            </a:r>
            <a:endParaRPr lang="en-GB" dirty="0"/>
          </a:p>
        </p:txBody>
      </p:sp>
      <p:cxnSp>
        <p:nvCxnSpPr>
          <p:cNvPr id="24" name="Straight Connector 23"/>
          <p:cNvCxnSpPr/>
          <p:nvPr userDrawn="1"/>
        </p:nvCxnSpPr>
        <p:spPr bwMode="auto">
          <a:xfrm>
            <a:off x="6343656" y="5633564"/>
            <a:ext cx="872337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2" name="Picture 4" descr="L:\IBD-GCM\Projects India\I\Indus\2018\2. Post mandate\6. Management Presentation\RIVIGO Finals\Pataudi Pit stop\Pataudi-83.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800" b="23109"/>
          <a:stretch/>
        </p:blipFill>
        <p:spPr bwMode="auto">
          <a:xfrm>
            <a:off x="5932802" y="60452"/>
            <a:ext cx="4837176" cy="24537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L:\IBD-GCM\Projects India\I\Indus\2018\2. Post mandate\6. Management Presentation\RIVIGO Finals\IAMRIVIGO.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9152" b="218"/>
          <a:stretch/>
        </p:blipFill>
        <p:spPr bwMode="auto">
          <a:xfrm>
            <a:off x="5932802" y="7536829"/>
            <a:ext cx="4837176" cy="24660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nn63f2\u_t1465021870\luckshmb\Desktop\advanced-data-continuum-1024x320.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401" t="17063" r="50781" b="1833"/>
          <a:stretch/>
        </p:blipFill>
        <p:spPr bwMode="auto">
          <a:xfrm>
            <a:off x="10844785" y="7543605"/>
            <a:ext cx="4640065" cy="24592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nn63f2\u_t1465021870\luckshmb\Desktop\PC-4.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21365"/>
          <a:stretch/>
        </p:blipFill>
        <p:spPr bwMode="auto">
          <a:xfrm>
            <a:off x="62072" y="5084368"/>
            <a:ext cx="5799599" cy="4918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ivigo 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00272" y="943521"/>
            <a:ext cx="3037770" cy="68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55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07" r="21478"/>
          <a:stretch/>
        </p:blipFill>
        <p:spPr>
          <a:xfrm>
            <a:off x="1" y="0"/>
            <a:ext cx="15544800" cy="10058400"/>
          </a:xfrm>
          <a:prstGeom prst="rect">
            <a:avLst/>
          </a:prstGeom>
        </p:spPr>
      </p:pic>
      <p:sp>
        <p:nvSpPr>
          <p:cNvPr id="2" name="Title 1"/>
          <p:cNvSpPr>
            <a:spLocks noGrp="1"/>
          </p:cNvSpPr>
          <p:nvPr>
            <p:ph type="title"/>
          </p:nvPr>
        </p:nvSpPr>
        <p:spPr/>
        <p:txBody>
          <a:bodyPr/>
          <a:lstStyle>
            <a:lvl1pPr>
              <a:defRPr>
                <a:solidFill>
                  <a:schemeClr val="tx1"/>
                </a:solidFill>
                <a:latin typeface="Roboto Black"/>
              </a:defRPr>
            </a:lvl1pPr>
          </a:lstStyle>
          <a:p>
            <a:endParaRPr lang="en-US" dirty="0"/>
          </a:p>
        </p:txBody>
      </p:sp>
      <p:sp>
        <p:nvSpPr>
          <p:cNvPr id="5" name="Slide Number Placeholder 4"/>
          <p:cNvSpPr>
            <a:spLocks noGrp="1"/>
          </p:cNvSpPr>
          <p:nvPr>
            <p:ph type="sldNum" sz="quarter" idx="12"/>
          </p:nvPr>
        </p:nvSpPr>
        <p:spPr>
          <a:xfrm>
            <a:off x="14056473" y="9498778"/>
            <a:ext cx="581546" cy="559622"/>
          </a:xfrm>
          <a:prstGeom prst="rect">
            <a:avLst/>
          </a:prstGeom>
        </p:spPr>
        <p:txBody>
          <a:bodyPr/>
          <a:lstStyle>
            <a:lvl1pPr>
              <a:defRPr sz="1600">
                <a:latin typeface="Arial" panose="020B0604020202020204" pitchFamily="34" charset="0"/>
                <a:cs typeface="Arial" panose="020B0604020202020204" pitchFamily="34" charset="0"/>
              </a:defRPr>
            </a:lvl1pPr>
          </a:lstStyle>
          <a:p>
            <a:fld id="{349FB816-AF38-6F46-9303-9664241D0A8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ext Placeholder 10"/>
          <p:cNvSpPr>
            <a:spLocks noGrp="1"/>
          </p:cNvSpPr>
          <p:nvPr>
            <p:ph type="body" sz="quarter" idx="13"/>
          </p:nvPr>
        </p:nvSpPr>
        <p:spPr>
          <a:xfrm>
            <a:off x="3857644" y="2626593"/>
            <a:ext cx="3658561" cy="4815668"/>
          </a:xfrm>
        </p:spPr>
        <p:txBody>
          <a:bodyPr vert="horz" lIns="0" tIns="0" rIns="0" bIns="0" rtlCol="0" anchor="t" anchorCtr="0">
            <a:noAutofit/>
          </a:bodyPr>
          <a:lstStyle>
            <a:lvl1pPr>
              <a:spcBef>
                <a:spcPct val="0"/>
              </a:spcBef>
              <a:buNone/>
              <a:defRPr lang="en-US" sz="1050" b="0" dirty="0" smtClean="0">
                <a:solidFill>
                  <a:srgbClr val="FF0000"/>
                </a:solidFill>
                <a:latin typeface="+mj-lt"/>
                <a:ea typeface="+mj-ea"/>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endParaRPr lang="en-GB" dirty="0"/>
          </a:p>
        </p:txBody>
      </p:sp>
    </p:spTree>
    <p:extLst>
      <p:ext uri="{BB962C8B-B14F-4D97-AF65-F5344CB8AC3E}">
        <p14:creationId xmlns:p14="http://schemas.microsoft.com/office/powerpoint/2010/main" val="62944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0" y="3"/>
            <a:ext cx="15542930" cy="10059611"/>
          </a:xfrm>
          <a:prstGeom prst="rect">
            <a:avLst/>
          </a:prstGeom>
        </p:spPr>
      </p:pic>
      <p:cxnSp>
        <p:nvCxnSpPr>
          <p:cNvPr id="15" name="Straight Connector 14"/>
          <p:cNvCxnSpPr/>
          <p:nvPr userDrawn="1"/>
        </p:nvCxnSpPr>
        <p:spPr>
          <a:xfrm>
            <a:off x="1486044" y="7740748"/>
            <a:ext cx="400627"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hasCustomPrompt="1"/>
          </p:nvPr>
        </p:nvSpPr>
        <p:spPr>
          <a:xfrm>
            <a:off x="1486048" y="5318430"/>
            <a:ext cx="4122737" cy="2156037"/>
          </a:xfrm>
        </p:spPr>
        <p:txBody>
          <a:bodyPr anchor="b" anchorCtr="0">
            <a:normAutofit/>
          </a:bodyPr>
          <a:lstStyle>
            <a:lvl1pPr algn="l">
              <a:defRPr sz="4200" b="1" cap="all" baseline="0">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Thank you</a:t>
            </a:r>
          </a:p>
        </p:txBody>
      </p:sp>
    </p:spTree>
    <p:extLst>
      <p:ext uri="{BB962C8B-B14F-4D97-AF65-F5344CB8AC3E}">
        <p14:creationId xmlns:p14="http://schemas.microsoft.com/office/powerpoint/2010/main" val="2010209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cxnSp>
        <p:nvCxnSpPr>
          <p:cNvPr id="55" name="Straight Connector 54"/>
          <p:cNvCxnSpPr/>
          <p:nvPr/>
        </p:nvCxnSpPr>
        <p:spPr>
          <a:xfrm>
            <a:off x="-14347" y="9733082"/>
            <a:ext cx="149400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482747" y="986120"/>
            <a:ext cx="1005840" cy="7813392"/>
            <a:chOff x="-1482749" y="986118"/>
            <a:chExt cx="1005840" cy="7813392"/>
          </a:xfrm>
        </p:grpSpPr>
        <p:sp>
          <p:nvSpPr>
            <p:cNvPr id="28" name="Oval 27"/>
            <p:cNvSpPr>
              <a:spLocks/>
            </p:cNvSpPr>
            <p:nvPr userDrawn="1"/>
          </p:nvSpPr>
          <p:spPr>
            <a:xfrm>
              <a:off x="-1482749" y="986118"/>
              <a:ext cx="1005840" cy="1009180"/>
            </a:xfrm>
            <a:prstGeom prst="ellipse">
              <a:avLst/>
            </a:prstGeom>
            <a:solidFill>
              <a:srgbClr val="E22727"/>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226</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39</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39</a:t>
              </a:r>
            </a:p>
          </p:txBody>
        </p:sp>
        <p:sp>
          <p:nvSpPr>
            <p:cNvPr id="29" name="Oval 28"/>
            <p:cNvSpPr>
              <a:spLocks/>
            </p:cNvSpPr>
            <p:nvPr userDrawn="1"/>
          </p:nvSpPr>
          <p:spPr>
            <a:xfrm>
              <a:off x="-1482749" y="2346961"/>
              <a:ext cx="1005840" cy="1009180"/>
            </a:xfrm>
            <a:prstGeom prst="ellipse">
              <a:avLst/>
            </a:prstGeom>
            <a:solidFill>
              <a:srgbClr val="57585A"/>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87</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88</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90</a:t>
              </a:r>
            </a:p>
          </p:txBody>
        </p:sp>
        <p:sp>
          <p:nvSpPr>
            <p:cNvPr id="30" name="Oval 29"/>
            <p:cNvSpPr>
              <a:spLocks/>
            </p:cNvSpPr>
            <p:nvPr userDrawn="1"/>
          </p:nvSpPr>
          <p:spPr>
            <a:xfrm>
              <a:off x="-1482749" y="3707803"/>
              <a:ext cx="1005840" cy="1009180"/>
            </a:xfrm>
            <a:prstGeom prst="ellipse">
              <a:avLst/>
            </a:prstGeom>
            <a:solidFill>
              <a:srgbClr val="FE5F55"/>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254</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95</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85</a:t>
              </a:r>
            </a:p>
          </p:txBody>
        </p:sp>
        <p:sp>
          <p:nvSpPr>
            <p:cNvPr id="31" name="Oval 30"/>
            <p:cNvSpPr>
              <a:spLocks/>
            </p:cNvSpPr>
            <p:nvPr userDrawn="1"/>
          </p:nvSpPr>
          <p:spPr>
            <a:xfrm>
              <a:off x="-1482749" y="5068645"/>
              <a:ext cx="1005840" cy="1009180"/>
            </a:xfrm>
            <a:prstGeom prst="ellipse">
              <a:avLst/>
            </a:prstGeom>
            <a:solidFill>
              <a:srgbClr val="7C203A"/>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124</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32</a:t>
              </a:r>
            </a:p>
            <a:p>
              <a:pPr algn="ctr" eaLnBrk="1" fontAlgn="auto" hangingPunct="1">
                <a:spcBef>
                  <a:spcPts val="0"/>
                </a:spcBef>
                <a:spcAft>
                  <a:spcPts val="0"/>
                </a:spcAft>
              </a:pPr>
              <a:r>
                <a:rPr lang="en-US" sz="1700" b="1" kern="0" dirty="0">
                  <a:solidFill>
                    <a:prstClr val="white"/>
                  </a:solidFill>
                  <a:latin typeface="Arial"/>
                  <a:cs typeface="Arial" panose="020B0604020202020204" pitchFamily="34" charset="0"/>
                </a:rPr>
                <a:t>58</a:t>
              </a:r>
            </a:p>
          </p:txBody>
        </p:sp>
        <p:sp>
          <p:nvSpPr>
            <p:cNvPr id="32" name="Oval 31"/>
            <p:cNvSpPr>
              <a:spLocks/>
            </p:cNvSpPr>
            <p:nvPr userDrawn="1"/>
          </p:nvSpPr>
          <p:spPr>
            <a:xfrm>
              <a:off x="-1482749" y="6429488"/>
              <a:ext cx="1005840" cy="1009180"/>
            </a:xfrm>
            <a:prstGeom prst="ellipse">
              <a:avLst/>
            </a:prstGeom>
            <a:solidFill>
              <a:srgbClr val="F1D18A"/>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241</a:t>
              </a:r>
            </a:p>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209</a:t>
              </a:r>
            </a:p>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138</a:t>
              </a:r>
            </a:p>
          </p:txBody>
        </p:sp>
        <p:sp>
          <p:nvSpPr>
            <p:cNvPr id="33" name="Oval 32"/>
            <p:cNvSpPr>
              <a:spLocks/>
            </p:cNvSpPr>
            <p:nvPr userDrawn="1"/>
          </p:nvSpPr>
          <p:spPr>
            <a:xfrm>
              <a:off x="-1482749" y="7790330"/>
              <a:ext cx="1005840" cy="1009180"/>
            </a:xfrm>
            <a:prstGeom prst="ellipse">
              <a:avLst/>
            </a:prstGeom>
            <a:solidFill>
              <a:srgbClr val="DDDDDD"/>
            </a:solidFill>
            <a:ln w="25400" cap="flat" cmpd="sng" algn="ctr">
              <a:noFill/>
              <a:prstDash val="solid"/>
            </a:ln>
            <a:effectLst/>
          </p:spPr>
          <p:txBody>
            <a:bodyPr rtlCol="0" anchor="ctr"/>
            <a:lstStyle/>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221</a:t>
              </a:r>
            </a:p>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211</a:t>
              </a:r>
            </a:p>
            <a:p>
              <a:pPr algn="ctr" eaLnBrk="1" fontAlgn="auto" hangingPunct="1">
                <a:spcBef>
                  <a:spcPts val="0"/>
                </a:spcBef>
                <a:spcAft>
                  <a:spcPts val="0"/>
                </a:spcAft>
              </a:pPr>
              <a:r>
                <a:rPr lang="en-US" sz="1700" b="1" kern="0" dirty="0">
                  <a:solidFill>
                    <a:prstClr val="black"/>
                  </a:solidFill>
                  <a:latin typeface="Arial"/>
                  <a:cs typeface="Arial" panose="020B0604020202020204" pitchFamily="34" charset="0"/>
                </a:rPr>
                <a:t>221</a:t>
              </a:r>
            </a:p>
          </p:txBody>
        </p:sp>
      </p:grpSp>
      <p:pic>
        <p:nvPicPr>
          <p:cNvPr id="27" name="Picture 6" descr="\\lnn63f2\u_t1465021870\madhag\Desktop\16 July 2018\gm2u\03.jpg"/>
          <p:cNvPicPr>
            <a:picLocks noChangeAspect="1" noChangeArrowheads="1"/>
          </p:cNvPicPr>
          <p:nvPr/>
        </p:nvPicPr>
        <p:blipFill rotWithShape="1">
          <a:blip r:embed="rId6">
            <a:extLst>
              <a:ext uri="{28A0092B-C50C-407E-A947-70E740481C1C}">
                <a14:useLocalDpi xmlns:a14="http://schemas.microsoft.com/office/drawing/2010/main" val="0"/>
              </a:ext>
            </a:extLst>
          </a:blip>
          <a:srcRect l="-1484" b="12290"/>
          <a:stretch/>
        </p:blipFill>
        <p:spPr bwMode="auto">
          <a:xfrm>
            <a:off x="-232228" y="188914"/>
            <a:ext cx="15777028" cy="9377816"/>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Placeholder 1"/>
          <p:cNvSpPr>
            <a:spLocks noGrp="1"/>
          </p:cNvSpPr>
          <p:nvPr>
            <p:ph type="title"/>
          </p:nvPr>
        </p:nvSpPr>
        <p:spPr>
          <a:xfrm>
            <a:off x="536535" y="238125"/>
            <a:ext cx="12855615" cy="672464"/>
          </a:xfrm>
          <a:prstGeom prst="rect">
            <a:avLst/>
          </a:prstGeom>
        </p:spPr>
        <p:txBody>
          <a:bodyPr vert="horz" lIns="0" tIns="73716" rIns="147431" bIns="73716" rtlCol="0" anchor="ctr">
            <a:noAutofit/>
          </a:bodyPr>
          <a:lstStyle/>
          <a:p>
            <a:r>
              <a:rPr lang="en-US" dirty="0"/>
              <a:t>Click to edit master title style</a:t>
            </a:r>
          </a:p>
        </p:txBody>
      </p:sp>
      <p:sp>
        <p:nvSpPr>
          <p:cNvPr id="35" name="Text Placeholder 2"/>
          <p:cNvSpPr>
            <a:spLocks noGrp="1"/>
          </p:cNvSpPr>
          <p:nvPr>
            <p:ph type="body" idx="1"/>
          </p:nvPr>
        </p:nvSpPr>
        <p:spPr>
          <a:xfrm>
            <a:off x="885375" y="2598030"/>
            <a:ext cx="13719911" cy="6974437"/>
          </a:xfrm>
          <a:prstGeom prst="rect">
            <a:avLst/>
          </a:prstGeom>
        </p:spPr>
        <p:txBody>
          <a:bodyPr vert="horz" lIns="0" tIns="73716" rIns="147431" bIns="73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Slide Number Placeholder 5"/>
          <p:cNvSpPr txBox="1">
            <a:spLocks/>
          </p:cNvSpPr>
          <p:nvPr/>
        </p:nvSpPr>
        <p:spPr>
          <a:xfrm>
            <a:off x="14844147" y="9483415"/>
            <a:ext cx="501541" cy="470307"/>
          </a:xfrm>
          <a:prstGeom prst="rect">
            <a:avLst/>
          </a:prstGeom>
        </p:spPr>
        <p:txBody>
          <a:bodyPr vert="horz" lIns="147431" tIns="73716" rIns="0" bIns="73716" rtlCol="0" anchor="ctr"/>
          <a:lstStyle>
            <a:defPPr>
              <a:defRPr lang="en-US"/>
            </a:defPPr>
            <a:lvl1pPr algn="r" rtl="0" eaLnBrk="0" fontAlgn="base" hangingPunct="0">
              <a:spcBef>
                <a:spcPct val="0"/>
              </a:spcBef>
              <a:spcAft>
                <a:spcPct val="0"/>
              </a:spcAft>
              <a:defRPr sz="1700" kern="1200">
                <a:solidFill>
                  <a:schemeClr val="tx1"/>
                </a:solidFill>
                <a:latin typeface="Times New Roman" pitchFamily="18" charset="0"/>
                <a:ea typeface="+mn-ea"/>
                <a:cs typeface="+mn-cs"/>
              </a:defRPr>
            </a:lvl1pPr>
            <a:lvl2pPr marL="656376" algn="l" rtl="0" eaLnBrk="0" fontAlgn="base" hangingPunct="0">
              <a:spcBef>
                <a:spcPct val="0"/>
              </a:spcBef>
              <a:spcAft>
                <a:spcPct val="0"/>
              </a:spcAft>
              <a:defRPr sz="3400" kern="1200">
                <a:solidFill>
                  <a:schemeClr val="tx1"/>
                </a:solidFill>
                <a:latin typeface="Times New Roman" pitchFamily="18" charset="0"/>
                <a:ea typeface="+mn-ea"/>
                <a:cs typeface="+mn-cs"/>
              </a:defRPr>
            </a:lvl2pPr>
            <a:lvl3pPr marL="1312753" algn="l" rtl="0" eaLnBrk="0" fontAlgn="base" hangingPunct="0">
              <a:spcBef>
                <a:spcPct val="0"/>
              </a:spcBef>
              <a:spcAft>
                <a:spcPct val="0"/>
              </a:spcAft>
              <a:defRPr sz="3400" kern="1200">
                <a:solidFill>
                  <a:schemeClr val="tx1"/>
                </a:solidFill>
                <a:latin typeface="Times New Roman" pitchFamily="18" charset="0"/>
                <a:ea typeface="+mn-ea"/>
                <a:cs typeface="+mn-cs"/>
              </a:defRPr>
            </a:lvl3pPr>
            <a:lvl4pPr marL="1969128" algn="l" rtl="0" eaLnBrk="0" fontAlgn="base" hangingPunct="0">
              <a:spcBef>
                <a:spcPct val="0"/>
              </a:spcBef>
              <a:spcAft>
                <a:spcPct val="0"/>
              </a:spcAft>
              <a:defRPr sz="3400" kern="1200">
                <a:solidFill>
                  <a:schemeClr val="tx1"/>
                </a:solidFill>
                <a:latin typeface="Times New Roman" pitchFamily="18" charset="0"/>
                <a:ea typeface="+mn-ea"/>
                <a:cs typeface="+mn-cs"/>
              </a:defRPr>
            </a:lvl4pPr>
            <a:lvl5pPr marL="2625505" algn="l" rtl="0" eaLnBrk="0" fontAlgn="base" hangingPunct="0">
              <a:spcBef>
                <a:spcPct val="0"/>
              </a:spcBef>
              <a:spcAft>
                <a:spcPct val="0"/>
              </a:spcAft>
              <a:defRPr sz="3400" kern="1200">
                <a:solidFill>
                  <a:schemeClr val="tx1"/>
                </a:solidFill>
                <a:latin typeface="Times New Roman" pitchFamily="18" charset="0"/>
                <a:ea typeface="+mn-ea"/>
                <a:cs typeface="+mn-cs"/>
              </a:defRPr>
            </a:lvl5pPr>
            <a:lvl6pPr marL="3281881" algn="l" defTabSz="1312753" rtl="0" eaLnBrk="1" latinLnBrk="0" hangingPunct="1">
              <a:defRPr sz="3400" kern="1200">
                <a:solidFill>
                  <a:schemeClr val="tx1"/>
                </a:solidFill>
                <a:latin typeface="Times New Roman" pitchFamily="18" charset="0"/>
                <a:ea typeface="+mn-ea"/>
                <a:cs typeface="+mn-cs"/>
              </a:defRPr>
            </a:lvl6pPr>
            <a:lvl7pPr marL="3938259" algn="l" defTabSz="1312753" rtl="0" eaLnBrk="1" latinLnBrk="0" hangingPunct="1">
              <a:defRPr sz="3400" kern="1200">
                <a:solidFill>
                  <a:schemeClr val="tx1"/>
                </a:solidFill>
                <a:latin typeface="Times New Roman" pitchFamily="18" charset="0"/>
                <a:ea typeface="+mn-ea"/>
                <a:cs typeface="+mn-cs"/>
              </a:defRPr>
            </a:lvl7pPr>
            <a:lvl8pPr marL="4594633" algn="l" defTabSz="1312753" rtl="0" eaLnBrk="1" latinLnBrk="0" hangingPunct="1">
              <a:defRPr sz="3400" kern="1200">
                <a:solidFill>
                  <a:schemeClr val="tx1"/>
                </a:solidFill>
                <a:latin typeface="Times New Roman" pitchFamily="18" charset="0"/>
                <a:ea typeface="+mn-ea"/>
                <a:cs typeface="+mn-cs"/>
              </a:defRPr>
            </a:lvl8pPr>
            <a:lvl9pPr marL="5251011" algn="l" defTabSz="1312753" rtl="0" eaLnBrk="1" latinLnBrk="0" hangingPunct="1">
              <a:defRPr sz="3400" kern="1200">
                <a:solidFill>
                  <a:schemeClr val="tx1"/>
                </a:solidFill>
                <a:latin typeface="Times New Roman" pitchFamily="18" charset="0"/>
                <a:ea typeface="+mn-ea"/>
                <a:cs typeface="+mn-cs"/>
              </a:defRPr>
            </a:lvl9pPr>
          </a:lstStyle>
          <a:p>
            <a:fld id="{F028F349-40D3-5544-A459-6020CEC76A54}" type="slidenum">
              <a:rPr lang="en-US" smtClean="0">
                <a:solidFill>
                  <a:srgbClr val="000000"/>
                </a:solidFill>
              </a:rPr>
              <a:pPr/>
              <a:t>‹#›</a:t>
            </a:fld>
            <a:endParaRPr lang="en-US" dirty="0">
              <a:solidFill>
                <a:srgbClr val="000000"/>
              </a:solidFill>
            </a:endParaRPr>
          </a:p>
        </p:txBody>
      </p:sp>
      <p:pic>
        <p:nvPicPr>
          <p:cNvPr id="37" name="Picture 8" descr="Image result for rivi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9684" y="555523"/>
            <a:ext cx="1366625" cy="308632"/>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Placeholder 1"/>
          <p:cNvSpPr txBox="1">
            <a:spLocks/>
          </p:cNvSpPr>
          <p:nvPr/>
        </p:nvSpPr>
        <p:spPr>
          <a:xfrm>
            <a:off x="5" y="9762952"/>
            <a:ext cx="2543415" cy="259264"/>
          </a:xfrm>
          <a:prstGeom prst="rect">
            <a:avLst/>
          </a:prstGeom>
        </p:spPr>
        <p:txBody>
          <a:bodyPr vert="horz" lIns="0" tIns="73716" rIns="147431" bIns="73716" rtlCol="0" anchor="ctr">
            <a:noAutofit/>
          </a:bodyPr>
          <a:lstStyle>
            <a:lvl1pPr algn="l" defTabSz="1462827" rtl="0" eaLnBrk="1" latinLnBrk="0" hangingPunct="1">
              <a:spcBef>
                <a:spcPct val="0"/>
              </a:spcBef>
              <a:buNone/>
              <a:defRPr lang="en-GB" sz="3600" b="1" kern="1200" cap="none" baseline="0" dirty="0">
                <a:solidFill>
                  <a:schemeClr val="bg2"/>
                </a:solidFill>
                <a:latin typeface="+mj-lt"/>
                <a:ea typeface="+mj-ea"/>
                <a:cs typeface="+mj-cs"/>
              </a:defRPr>
            </a:lvl1pPr>
          </a:lstStyle>
          <a:p>
            <a:pPr algn="ctr" fontAlgn="auto">
              <a:spcAft>
                <a:spcPts val="0"/>
              </a:spcAft>
            </a:pPr>
            <a:r>
              <a:rPr lang="en-US" sz="1100" i="1" dirty="0">
                <a:solidFill>
                  <a:srgbClr val="E22727"/>
                </a:solidFill>
              </a:rPr>
              <a:t>Highly confidential</a:t>
            </a:r>
          </a:p>
        </p:txBody>
      </p:sp>
    </p:spTree>
    <p:extLst>
      <p:ext uri="{BB962C8B-B14F-4D97-AF65-F5344CB8AC3E}">
        <p14:creationId xmlns:p14="http://schemas.microsoft.com/office/powerpoint/2010/main" val="2829213987"/>
      </p:ext>
    </p:extLst>
  </p:cSld>
  <p:clrMap bg1="lt1" tx1="dk1" bg2="lt2" tx2="dk2" accent1="accent1" accent2="accent2" accent3="accent3" accent4="accent4" accent5="accent5" accent6="accent6" hlink="hlink" folHlink="folHlink"/>
  <p:sldLayoutIdLst>
    <p:sldLayoutId id="2147483849" r:id="rId1"/>
    <p:sldLayoutId id="2147484060" r:id="rId2"/>
    <p:sldLayoutId id="2147484046" r:id="rId3"/>
    <p:sldLayoutId id="2147484061" r:id="rId4"/>
  </p:sldLayoutIdLst>
  <p:hf hdr="0" ftr="0" dt="0"/>
  <p:txStyles>
    <p:titleStyle>
      <a:lvl1pPr algn="l" defTabSz="1462827" rtl="0" eaLnBrk="1" latinLnBrk="0" hangingPunct="1">
        <a:spcBef>
          <a:spcPct val="0"/>
        </a:spcBef>
        <a:buNone/>
        <a:defRPr lang="en-GB" sz="3600" b="1" kern="1200" cap="none" baseline="0" dirty="0">
          <a:solidFill>
            <a:schemeClr val="bg2"/>
          </a:solidFill>
          <a:latin typeface="+mj-lt"/>
          <a:ea typeface="+mj-ea"/>
          <a:cs typeface="+mj-cs"/>
        </a:defRPr>
      </a:lvl1pPr>
    </p:titleStyle>
    <p:bodyStyle>
      <a:lvl1pPr marL="248448" indent="-248448" algn="l" defTabSz="1396396" rtl="0" eaLnBrk="1" latinLnBrk="0" hangingPunct="1">
        <a:spcBef>
          <a:spcPct val="20000"/>
        </a:spcBef>
        <a:buClr>
          <a:srgbClr val="E50113"/>
        </a:buClr>
        <a:buFont typeface="Arial" panose="020B0604020202020204" pitchFamily="34" charset="0"/>
        <a:buChar char="•"/>
        <a:defRPr sz="1700" kern="1200">
          <a:solidFill>
            <a:schemeClr val="bg1"/>
          </a:solidFill>
          <a:latin typeface="+mn-lt"/>
          <a:ea typeface="+mn-ea"/>
          <a:cs typeface="+mn-cs"/>
        </a:defRPr>
      </a:lvl1pPr>
      <a:lvl2pPr marL="496894" indent="-248448" algn="l" defTabSz="1396396" rtl="0" eaLnBrk="1" latinLnBrk="0" hangingPunct="1">
        <a:spcBef>
          <a:spcPct val="20000"/>
        </a:spcBef>
        <a:buClr>
          <a:schemeClr val="accent1"/>
        </a:buClr>
        <a:buFont typeface="Courier New" panose="02070309020205020404" pitchFamily="49" charset="0"/>
        <a:buChar char="o"/>
        <a:defRPr sz="1700" kern="1200">
          <a:solidFill>
            <a:schemeClr val="bg1"/>
          </a:solidFill>
          <a:latin typeface="+mn-lt"/>
          <a:ea typeface="+mn-ea"/>
          <a:cs typeface="+mn-cs"/>
        </a:defRPr>
      </a:lvl2pPr>
      <a:lvl3pPr marL="738504"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3pPr>
      <a:lvl4pPr marL="984672"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4pPr>
      <a:lvl5pPr marL="1230840"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5pPr>
      <a:lvl6pPr marL="3840089"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538285"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236483"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934681"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96396" rtl="0" eaLnBrk="1" latinLnBrk="0" hangingPunct="1">
        <a:defRPr sz="2700" kern="1200">
          <a:solidFill>
            <a:schemeClr val="tx1"/>
          </a:solidFill>
          <a:latin typeface="+mn-lt"/>
          <a:ea typeface="+mn-ea"/>
          <a:cs typeface="+mn-cs"/>
        </a:defRPr>
      </a:lvl1pPr>
      <a:lvl2pPr marL="698198" algn="l" defTabSz="1396396" rtl="0" eaLnBrk="1" latinLnBrk="0" hangingPunct="1">
        <a:defRPr sz="2700" kern="1200">
          <a:solidFill>
            <a:schemeClr val="tx1"/>
          </a:solidFill>
          <a:latin typeface="+mn-lt"/>
          <a:ea typeface="+mn-ea"/>
          <a:cs typeface="+mn-cs"/>
        </a:defRPr>
      </a:lvl2pPr>
      <a:lvl3pPr marL="1396396" algn="l" defTabSz="1396396" rtl="0" eaLnBrk="1" latinLnBrk="0" hangingPunct="1">
        <a:defRPr sz="2700" kern="1200">
          <a:solidFill>
            <a:schemeClr val="tx1"/>
          </a:solidFill>
          <a:latin typeface="+mn-lt"/>
          <a:ea typeface="+mn-ea"/>
          <a:cs typeface="+mn-cs"/>
        </a:defRPr>
      </a:lvl3pPr>
      <a:lvl4pPr marL="2094594" algn="l" defTabSz="1396396" rtl="0" eaLnBrk="1" latinLnBrk="0" hangingPunct="1">
        <a:defRPr sz="2700" kern="1200">
          <a:solidFill>
            <a:schemeClr val="tx1"/>
          </a:solidFill>
          <a:latin typeface="+mn-lt"/>
          <a:ea typeface="+mn-ea"/>
          <a:cs typeface="+mn-cs"/>
        </a:defRPr>
      </a:lvl4pPr>
      <a:lvl5pPr marL="2792792" algn="l" defTabSz="1396396" rtl="0" eaLnBrk="1" latinLnBrk="0" hangingPunct="1">
        <a:defRPr sz="2700" kern="1200">
          <a:solidFill>
            <a:schemeClr val="tx1"/>
          </a:solidFill>
          <a:latin typeface="+mn-lt"/>
          <a:ea typeface="+mn-ea"/>
          <a:cs typeface="+mn-cs"/>
        </a:defRPr>
      </a:lvl5pPr>
      <a:lvl6pPr marL="3490990" algn="l" defTabSz="1396396" rtl="0" eaLnBrk="1" latinLnBrk="0" hangingPunct="1">
        <a:defRPr sz="2700" kern="1200">
          <a:solidFill>
            <a:schemeClr val="tx1"/>
          </a:solidFill>
          <a:latin typeface="+mn-lt"/>
          <a:ea typeface="+mn-ea"/>
          <a:cs typeface="+mn-cs"/>
        </a:defRPr>
      </a:lvl6pPr>
      <a:lvl7pPr marL="4189188" algn="l" defTabSz="1396396" rtl="0" eaLnBrk="1" latinLnBrk="0" hangingPunct="1">
        <a:defRPr sz="2700" kern="1200">
          <a:solidFill>
            <a:schemeClr val="tx1"/>
          </a:solidFill>
          <a:latin typeface="+mn-lt"/>
          <a:ea typeface="+mn-ea"/>
          <a:cs typeface="+mn-cs"/>
        </a:defRPr>
      </a:lvl7pPr>
      <a:lvl8pPr marL="4887384" algn="l" defTabSz="1396396" rtl="0" eaLnBrk="1" latinLnBrk="0" hangingPunct="1">
        <a:defRPr sz="2700" kern="1200">
          <a:solidFill>
            <a:schemeClr val="tx1"/>
          </a:solidFill>
          <a:latin typeface="+mn-lt"/>
          <a:ea typeface="+mn-ea"/>
          <a:cs typeface="+mn-cs"/>
        </a:defRPr>
      </a:lvl8pPr>
      <a:lvl9pPr marL="5585582" algn="l" defTabSz="139639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6.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jp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26" Type="http://schemas.openxmlformats.org/officeDocument/2006/relationships/tags" Target="../tags/tag89.xml"/><Relationship Id="rId21" Type="http://schemas.openxmlformats.org/officeDocument/2006/relationships/tags" Target="../tags/tag84.xml"/><Relationship Id="rId42" Type="http://schemas.openxmlformats.org/officeDocument/2006/relationships/tags" Target="../tags/tag105.xml"/><Relationship Id="rId47" Type="http://schemas.openxmlformats.org/officeDocument/2006/relationships/tags" Target="../tags/tag110.xml"/><Relationship Id="rId63" Type="http://schemas.openxmlformats.org/officeDocument/2006/relationships/tags" Target="../tags/tag126.xml"/><Relationship Id="rId68" Type="http://schemas.openxmlformats.org/officeDocument/2006/relationships/tags" Target="../tags/tag131.xml"/><Relationship Id="rId84" Type="http://schemas.microsoft.com/office/2007/relationships/hdphoto" Target="../media/hdphoto14.wdp"/><Relationship Id="rId16" Type="http://schemas.openxmlformats.org/officeDocument/2006/relationships/tags" Target="../tags/tag79.xml"/><Relationship Id="rId11" Type="http://schemas.openxmlformats.org/officeDocument/2006/relationships/tags" Target="../tags/tag74.xml"/><Relationship Id="rId32" Type="http://schemas.openxmlformats.org/officeDocument/2006/relationships/tags" Target="../tags/tag95.xml"/><Relationship Id="rId37" Type="http://schemas.openxmlformats.org/officeDocument/2006/relationships/tags" Target="../tags/tag100.xml"/><Relationship Id="rId53" Type="http://schemas.openxmlformats.org/officeDocument/2006/relationships/tags" Target="../tags/tag116.xml"/><Relationship Id="rId58" Type="http://schemas.openxmlformats.org/officeDocument/2006/relationships/tags" Target="../tags/tag121.xml"/><Relationship Id="rId74" Type="http://schemas.openxmlformats.org/officeDocument/2006/relationships/slideLayout" Target="../slideLayouts/slideLayout1.xml"/><Relationship Id="rId79" Type="http://schemas.openxmlformats.org/officeDocument/2006/relationships/image" Target="../media/image75.png"/><Relationship Id="rId5" Type="http://schemas.openxmlformats.org/officeDocument/2006/relationships/tags" Target="../tags/tag68.xml"/><Relationship Id="rId61" Type="http://schemas.openxmlformats.org/officeDocument/2006/relationships/tags" Target="../tags/tag124.xml"/><Relationship Id="rId82" Type="http://schemas.microsoft.com/office/2007/relationships/hdphoto" Target="../media/hdphoto13.wdp"/><Relationship Id="rId19" Type="http://schemas.openxmlformats.org/officeDocument/2006/relationships/tags" Target="../tags/tag8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tags" Target="../tags/tag98.xml"/><Relationship Id="rId43" Type="http://schemas.openxmlformats.org/officeDocument/2006/relationships/tags" Target="../tags/tag106.xml"/><Relationship Id="rId48" Type="http://schemas.openxmlformats.org/officeDocument/2006/relationships/tags" Target="../tags/tag111.xml"/><Relationship Id="rId56" Type="http://schemas.openxmlformats.org/officeDocument/2006/relationships/tags" Target="../tags/tag119.xml"/><Relationship Id="rId64" Type="http://schemas.openxmlformats.org/officeDocument/2006/relationships/tags" Target="../tags/tag127.xml"/><Relationship Id="rId69" Type="http://schemas.openxmlformats.org/officeDocument/2006/relationships/tags" Target="../tags/tag132.xml"/><Relationship Id="rId77" Type="http://schemas.openxmlformats.org/officeDocument/2006/relationships/image" Target="../media/image74.png"/><Relationship Id="rId8" Type="http://schemas.openxmlformats.org/officeDocument/2006/relationships/tags" Target="../tags/tag71.xml"/><Relationship Id="rId51" Type="http://schemas.openxmlformats.org/officeDocument/2006/relationships/tags" Target="../tags/tag114.xml"/><Relationship Id="rId72" Type="http://schemas.openxmlformats.org/officeDocument/2006/relationships/tags" Target="../tags/tag135.xml"/><Relationship Id="rId80" Type="http://schemas.microsoft.com/office/2007/relationships/hdphoto" Target="../media/hdphoto12.wdp"/><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38" Type="http://schemas.openxmlformats.org/officeDocument/2006/relationships/tags" Target="../tags/tag101.xml"/><Relationship Id="rId46" Type="http://schemas.openxmlformats.org/officeDocument/2006/relationships/tags" Target="../tags/tag109.xml"/><Relationship Id="rId59" Type="http://schemas.openxmlformats.org/officeDocument/2006/relationships/tags" Target="../tags/tag122.xml"/><Relationship Id="rId67" Type="http://schemas.openxmlformats.org/officeDocument/2006/relationships/tags" Target="../tags/tag130.xml"/><Relationship Id="rId20" Type="http://schemas.openxmlformats.org/officeDocument/2006/relationships/tags" Target="../tags/tag83.xml"/><Relationship Id="rId41" Type="http://schemas.openxmlformats.org/officeDocument/2006/relationships/tags" Target="../tags/tag104.xml"/><Relationship Id="rId54" Type="http://schemas.openxmlformats.org/officeDocument/2006/relationships/tags" Target="../tags/tag117.xml"/><Relationship Id="rId62" Type="http://schemas.openxmlformats.org/officeDocument/2006/relationships/tags" Target="../tags/tag125.xml"/><Relationship Id="rId70" Type="http://schemas.openxmlformats.org/officeDocument/2006/relationships/tags" Target="../tags/tag133.xml"/><Relationship Id="rId75" Type="http://schemas.openxmlformats.org/officeDocument/2006/relationships/image" Target="../media/image73.png"/><Relationship Id="rId83" Type="http://schemas.openxmlformats.org/officeDocument/2006/relationships/image" Target="../media/image77.png"/><Relationship Id="rId1" Type="http://schemas.openxmlformats.org/officeDocument/2006/relationships/tags" Target="../tags/tag64.xml"/><Relationship Id="rId6" Type="http://schemas.openxmlformats.org/officeDocument/2006/relationships/tags" Target="../tags/tag69.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99.xml"/><Relationship Id="rId49" Type="http://schemas.openxmlformats.org/officeDocument/2006/relationships/tags" Target="../tags/tag112.xml"/><Relationship Id="rId57" Type="http://schemas.openxmlformats.org/officeDocument/2006/relationships/tags" Target="../tags/tag120.xml"/><Relationship Id="rId10" Type="http://schemas.openxmlformats.org/officeDocument/2006/relationships/tags" Target="../tags/tag73.xml"/><Relationship Id="rId31" Type="http://schemas.openxmlformats.org/officeDocument/2006/relationships/tags" Target="../tags/tag94.xml"/><Relationship Id="rId44" Type="http://schemas.openxmlformats.org/officeDocument/2006/relationships/tags" Target="../tags/tag107.xml"/><Relationship Id="rId52" Type="http://schemas.openxmlformats.org/officeDocument/2006/relationships/tags" Target="../tags/tag115.xml"/><Relationship Id="rId60" Type="http://schemas.openxmlformats.org/officeDocument/2006/relationships/tags" Target="../tags/tag123.xml"/><Relationship Id="rId65" Type="http://schemas.openxmlformats.org/officeDocument/2006/relationships/tags" Target="../tags/tag128.xml"/><Relationship Id="rId73" Type="http://schemas.openxmlformats.org/officeDocument/2006/relationships/tags" Target="../tags/tag136.xml"/><Relationship Id="rId78" Type="http://schemas.microsoft.com/office/2007/relationships/hdphoto" Target="../media/hdphoto11.wdp"/><Relationship Id="rId81" Type="http://schemas.openxmlformats.org/officeDocument/2006/relationships/image" Target="../media/image76.png"/><Relationship Id="rId4" Type="http://schemas.openxmlformats.org/officeDocument/2006/relationships/tags" Target="../tags/tag67.xml"/><Relationship Id="rId9" Type="http://schemas.openxmlformats.org/officeDocument/2006/relationships/tags" Target="../tags/tag72.xml"/><Relationship Id="rId13" Type="http://schemas.openxmlformats.org/officeDocument/2006/relationships/tags" Target="../tags/tag76.xml"/><Relationship Id="rId18" Type="http://schemas.openxmlformats.org/officeDocument/2006/relationships/tags" Target="../tags/tag81.xml"/><Relationship Id="rId39" Type="http://schemas.openxmlformats.org/officeDocument/2006/relationships/tags" Target="../tags/tag102.xml"/><Relationship Id="rId34" Type="http://schemas.openxmlformats.org/officeDocument/2006/relationships/tags" Target="../tags/tag97.xml"/><Relationship Id="rId50" Type="http://schemas.openxmlformats.org/officeDocument/2006/relationships/tags" Target="../tags/tag113.xml"/><Relationship Id="rId55" Type="http://schemas.openxmlformats.org/officeDocument/2006/relationships/tags" Target="../tags/tag118.xml"/><Relationship Id="rId76" Type="http://schemas.microsoft.com/office/2007/relationships/hdphoto" Target="../media/hdphoto10.wdp"/><Relationship Id="rId7" Type="http://schemas.openxmlformats.org/officeDocument/2006/relationships/tags" Target="../tags/tag70.xml"/><Relationship Id="rId71" Type="http://schemas.openxmlformats.org/officeDocument/2006/relationships/tags" Target="../tags/tag134.xml"/><Relationship Id="rId2" Type="http://schemas.openxmlformats.org/officeDocument/2006/relationships/tags" Target="../tags/tag65.xml"/><Relationship Id="rId29" Type="http://schemas.openxmlformats.org/officeDocument/2006/relationships/tags" Target="../tags/tag92.xml"/><Relationship Id="rId24" Type="http://schemas.openxmlformats.org/officeDocument/2006/relationships/tags" Target="../tags/tag87.xml"/><Relationship Id="rId40" Type="http://schemas.openxmlformats.org/officeDocument/2006/relationships/tags" Target="../tags/tag103.xml"/><Relationship Id="rId45" Type="http://schemas.openxmlformats.org/officeDocument/2006/relationships/tags" Target="../tags/tag108.xml"/><Relationship Id="rId66" Type="http://schemas.openxmlformats.org/officeDocument/2006/relationships/tags" Target="../tags/tag129.xml"/></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hyperlink" Target="https://thenounproject.com/term/warehouse/1748458" TargetMode="External"/><Relationship Id="rId7" Type="http://schemas.openxmlformats.org/officeDocument/2006/relationships/image" Target="../media/image81.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37.xml"/><Relationship Id="rId6" Type="http://schemas.openxmlformats.org/officeDocument/2006/relationships/image" Target="../media/image80.png"/><Relationship Id="rId11" Type="http://schemas.microsoft.com/office/2007/relationships/hdphoto" Target="../media/hdphoto5.wdp"/><Relationship Id="rId5" Type="http://schemas.openxmlformats.org/officeDocument/2006/relationships/image" Target="../media/image79.png"/><Relationship Id="rId10" Type="http://schemas.openxmlformats.org/officeDocument/2006/relationships/image" Target="../media/image22.png"/><Relationship Id="rId4" Type="http://schemas.openxmlformats.org/officeDocument/2006/relationships/image" Target="../media/image78.png"/><Relationship Id="rId9" Type="http://schemas.microsoft.com/office/2007/relationships/hdphoto" Target="../media/hdphoto14.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image" Target="../media/image18.png"/><Relationship Id="rId26" Type="http://schemas.openxmlformats.org/officeDocument/2006/relationships/image" Target="../media/image23.png"/><Relationship Id="rId39" Type="http://schemas.openxmlformats.org/officeDocument/2006/relationships/image" Target="../media/image32.png"/><Relationship Id="rId21" Type="http://schemas.microsoft.com/office/2007/relationships/hdphoto" Target="../media/hdphoto3.wdp"/><Relationship Id="rId34" Type="http://schemas.openxmlformats.org/officeDocument/2006/relationships/image" Target="../media/image28.png"/><Relationship Id="rId42" Type="http://schemas.openxmlformats.org/officeDocument/2006/relationships/hyperlink" Target="https://thenounproject.com/term/delivery/48948" TargetMode="External"/><Relationship Id="rId7" Type="http://schemas.openxmlformats.org/officeDocument/2006/relationships/tags" Target="../tags/tag18.xml"/><Relationship Id="rId2" Type="http://schemas.openxmlformats.org/officeDocument/2006/relationships/tags" Target="../tags/tag13.xml"/><Relationship Id="rId16" Type="http://schemas.openxmlformats.org/officeDocument/2006/relationships/image" Target="../media/image16.png"/><Relationship Id="rId20" Type="http://schemas.openxmlformats.org/officeDocument/2006/relationships/image" Target="../media/image20.png"/><Relationship Id="rId29" Type="http://schemas.microsoft.com/office/2007/relationships/hdphoto" Target="../media/hdphoto7.wdp"/><Relationship Id="rId41" Type="http://schemas.openxmlformats.org/officeDocument/2006/relationships/image" Target="../media/image34.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22.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image" Target="../media/image33.png"/><Relationship Id="rId5" Type="http://schemas.openxmlformats.org/officeDocument/2006/relationships/tags" Target="../tags/tag16.xml"/><Relationship Id="rId15" Type="http://schemas.openxmlformats.org/officeDocument/2006/relationships/notesSlide" Target="../notesSlides/notesSlide3.xml"/><Relationship Id="rId23" Type="http://schemas.microsoft.com/office/2007/relationships/hdphoto" Target="../media/hdphoto4.wdp"/><Relationship Id="rId28" Type="http://schemas.openxmlformats.org/officeDocument/2006/relationships/image" Target="../media/image24.png"/><Relationship Id="rId36" Type="http://schemas.openxmlformats.org/officeDocument/2006/relationships/image" Target="../media/image29.png"/><Relationship Id="rId10" Type="http://schemas.openxmlformats.org/officeDocument/2006/relationships/tags" Target="../tags/tag21.xml"/><Relationship Id="rId19" Type="http://schemas.openxmlformats.org/officeDocument/2006/relationships/image" Target="../media/image19.png"/><Relationship Id="rId31" Type="http://schemas.openxmlformats.org/officeDocument/2006/relationships/image" Target="../media/image26.png"/><Relationship Id="rId44" Type="http://schemas.openxmlformats.org/officeDocument/2006/relationships/image" Target="../media/image3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Layout" Target="../slideLayouts/slideLayout1.xml"/><Relationship Id="rId22" Type="http://schemas.openxmlformats.org/officeDocument/2006/relationships/image" Target="../media/image21.png"/><Relationship Id="rId27" Type="http://schemas.microsoft.com/office/2007/relationships/hdphoto" Target="../media/hdphoto6.wdp"/><Relationship Id="rId30" Type="http://schemas.openxmlformats.org/officeDocument/2006/relationships/image" Target="../media/image25.png"/><Relationship Id="rId35" Type="http://schemas.microsoft.com/office/2007/relationships/hdphoto" Target="../media/hdphoto8.wdp"/><Relationship Id="rId43" Type="http://schemas.openxmlformats.org/officeDocument/2006/relationships/image" Target="../media/image35.png"/><Relationship Id="rId8" Type="http://schemas.openxmlformats.org/officeDocument/2006/relationships/tags" Target="../tags/tag19.xml"/><Relationship Id="rId3" Type="http://schemas.openxmlformats.org/officeDocument/2006/relationships/tags" Target="../tags/tag14.xml"/><Relationship Id="rId12" Type="http://schemas.openxmlformats.org/officeDocument/2006/relationships/tags" Target="../tags/tag23.xml"/><Relationship Id="rId17" Type="http://schemas.openxmlformats.org/officeDocument/2006/relationships/image" Target="../media/image17.png"/><Relationship Id="rId25" Type="http://schemas.microsoft.com/office/2007/relationships/hdphoto" Target="../media/hdphoto5.wdp"/><Relationship Id="rId33" Type="http://schemas.openxmlformats.org/officeDocument/2006/relationships/hyperlink" Target="https://thenounproject.com/term/car-spare-part/1445335" TargetMode="External"/><Relationship Id="rId38"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7.xml"/><Relationship Id="rId7" Type="http://schemas.openxmlformats.org/officeDocument/2006/relationships/image" Target="../media/image3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youtube.com/watch?v=_FHfwdoemrk" TargetMode="External"/><Relationship Id="rId5" Type="http://schemas.openxmlformats.org/officeDocument/2006/relationships/image" Target="../media/image31.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30.xml"/><Relationship Id="rId21" Type="http://schemas.openxmlformats.org/officeDocument/2006/relationships/image" Target="../media/image50.png"/><Relationship Id="rId7" Type="http://schemas.openxmlformats.org/officeDocument/2006/relationships/tags" Target="../tags/tag34.xml"/><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tags" Target="../tags/tag29.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0.png"/><Relationship Id="rId5" Type="http://schemas.openxmlformats.org/officeDocument/2006/relationships/tags" Target="../tags/tag32.xml"/><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tags" Target="../tags/tag31.xml"/><Relationship Id="rId9" Type="http://schemas.openxmlformats.org/officeDocument/2006/relationships/notesSlide" Target="../notesSlides/notesSlide4.xml"/><Relationship Id="rId14" Type="http://schemas.openxmlformats.org/officeDocument/2006/relationships/image" Target="../media/image43.png"/><Relationship Id="rId22"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Layout" Target="../slideLayouts/slideLayout1.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54.pn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hyperlink" Target="https://thenounproject.com/term/cloud-computing/749963" TargetMode="Externa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53.png"/><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hyperlink" Target="https://thenounproject.com/term/cloud/9825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gray"/>
        <p:txBody>
          <a:bodyPr>
            <a:normAutofit/>
          </a:bodyPr>
          <a:lstStyle/>
          <a:p>
            <a:r>
              <a:rPr lang="en-US" sz="4000" dirty="0"/>
              <a:t>Building the material movement pipeline of India</a:t>
            </a:r>
          </a:p>
        </p:txBody>
      </p:sp>
      <p:sp>
        <p:nvSpPr>
          <p:cNvPr id="7" name="Subtitle 6"/>
          <p:cNvSpPr>
            <a:spLocks noGrp="1"/>
          </p:cNvSpPr>
          <p:nvPr>
            <p:ph type="subTitle" idx="1"/>
          </p:nvPr>
        </p:nvSpPr>
        <p:spPr bwMode="gray"/>
        <p:txBody>
          <a:bodyPr>
            <a:normAutofit/>
          </a:bodyPr>
          <a:lstStyle/>
          <a:p>
            <a:r>
              <a:rPr lang="en-US" sz="2000" dirty="0"/>
              <a:t>September 2021</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8000"/>
                    </a14:imgEffect>
                    <a14:imgEffect>
                      <a14:brightnessContrast bright="-1000" contrast="12000"/>
                    </a14:imgEffect>
                  </a14:imgLayer>
                </a14:imgProps>
              </a:ext>
              <a:ext uri="{28A0092B-C50C-407E-A947-70E740481C1C}">
                <a14:useLocalDpi xmlns:a14="http://schemas.microsoft.com/office/drawing/2010/main" val="0"/>
              </a:ext>
            </a:extLst>
          </a:blip>
          <a:srcRect/>
          <a:stretch>
            <a:fillRect/>
          </a:stretch>
        </p:blipFill>
        <p:spPr bwMode="auto">
          <a:xfrm>
            <a:off x="12889474" y="8729900"/>
            <a:ext cx="624353" cy="66438"/>
          </a:xfrm>
          <a:prstGeom prst="rect">
            <a:avLst/>
          </a:prstGeom>
          <a:noFill/>
          <a:ln>
            <a:noFill/>
          </a:ln>
          <a:effectLst>
            <a:glow>
              <a:schemeClr val="accent1"/>
            </a:glo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20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9" name="Isosceles Triangle 10"/>
          <p:cNvSpPr/>
          <p:nvPr/>
        </p:nvSpPr>
        <p:spPr bwMode="gray">
          <a:xfrm rot="5400000">
            <a:off x="3632031" y="-2050012"/>
            <a:ext cx="7152129" cy="14408928"/>
          </a:xfrm>
          <a:custGeom>
            <a:avLst/>
            <a:gdLst>
              <a:gd name="connsiteX0" fmla="*/ 0 w 4313895"/>
              <a:gd name="connsiteY0" fmla="*/ 3960105 h 3960105"/>
              <a:gd name="connsiteX1" fmla="*/ 1375297 w 4313895"/>
              <a:gd name="connsiteY1" fmla="*/ 24366 h 3960105"/>
              <a:gd name="connsiteX2" fmla="*/ 3304855 w 4313895"/>
              <a:gd name="connsiteY2" fmla="*/ 0 h 3960105"/>
              <a:gd name="connsiteX3" fmla="*/ 4313895 w 4313895"/>
              <a:gd name="connsiteY3" fmla="*/ 3960105 h 3960105"/>
              <a:gd name="connsiteX4" fmla="*/ 4254490 w 4313895"/>
              <a:gd name="connsiteY4" fmla="*/ 3960105 h 3960105"/>
              <a:gd name="connsiteX5" fmla="*/ 15970 w 4313895"/>
              <a:gd name="connsiteY5" fmla="*/ 3960105 h 3960105"/>
              <a:gd name="connsiteX6" fmla="*/ 0 w 4313895"/>
              <a:gd name="connsiteY6" fmla="*/ 3960105 h 39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3895" h="3960105">
                <a:moveTo>
                  <a:pt x="0" y="3960105"/>
                </a:moveTo>
                <a:lnTo>
                  <a:pt x="1375297" y="24366"/>
                </a:lnTo>
                <a:lnTo>
                  <a:pt x="3304855" y="0"/>
                </a:lnTo>
                <a:lnTo>
                  <a:pt x="4313895" y="3960105"/>
                </a:lnTo>
                <a:lnTo>
                  <a:pt x="4254490" y="3960105"/>
                </a:lnTo>
                <a:lnTo>
                  <a:pt x="15970" y="3960105"/>
                </a:lnTo>
                <a:lnTo>
                  <a:pt x="0" y="3960105"/>
                </a:lnTo>
                <a:close/>
              </a:path>
            </a:pathLst>
          </a:custGeom>
          <a:gradFill>
            <a:gsLst>
              <a:gs pos="0">
                <a:schemeClr val="accent1">
                  <a:tint val="66000"/>
                  <a:satMod val="160000"/>
                  <a:alpha val="0"/>
                </a:schemeClr>
              </a:gs>
              <a:gs pos="40000">
                <a:schemeClr val="accent1">
                  <a:tint val="44500"/>
                  <a:satMod val="160000"/>
                  <a:alpha val="0"/>
                </a:schemeClr>
              </a:gs>
              <a:gs pos="82000">
                <a:schemeClr val="tx1"/>
              </a:gs>
            </a:gsLst>
            <a:lin ang="5400000" scaled="0"/>
          </a:gradFill>
          <a:ln w="25400" cap="flat" cmpd="sng" algn="ctr">
            <a:noFill/>
            <a:prstDash val="solid"/>
          </a:ln>
          <a:effectLst/>
        </p:spPr>
        <p:txBody>
          <a:bodyPr lIns="91410" tIns="45704" rIns="91410" bIns="45704" rtlCol="0" anchor="ctr"/>
          <a:lstStyle/>
          <a:p>
            <a:pPr algn="ctr" defTabSz="1018490" eaLnBrk="1" fontAlgn="auto" hangingPunct="1">
              <a:spcBef>
                <a:spcPts val="0"/>
              </a:spcBef>
              <a:spcAft>
                <a:spcPts val="0"/>
              </a:spcAft>
              <a:defRPr/>
            </a:pPr>
            <a:endParaRPr lang="en-US" sz="2000" kern="0" dirty="0">
              <a:solidFill>
                <a:srgbClr val="57585A"/>
              </a:solidFill>
              <a:latin typeface="Arial"/>
            </a:endParaRPr>
          </a:p>
        </p:txBody>
      </p:sp>
      <p:sp>
        <p:nvSpPr>
          <p:cNvPr id="80" name="Isosceles Triangle 79"/>
          <p:cNvSpPr/>
          <p:nvPr>
            <p:custDataLst>
              <p:tags r:id="rId2"/>
            </p:custDataLst>
          </p:nvPr>
        </p:nvSpPr>
        <p:spPr>
          <a:xfrm rot="5400000">
            <a:off x="5096890" y="-3613709"/>
            <a:ext cx="6915345" cy="17363489"/>
          </a:xfrm>
          <a:prstGeom prst="triangle">
            <a:avLst>
              <a:gd name="adj" fmla="val 49782"/>
            </a:avLst>
          </a:prstGeom>
          <a:blipFill dpi="0" rotWithShape="0">
            <a:blip r:embed="rId4">
              <a:alphaModFix amt="29000"/>
            </a:blip>
            <a:srcRect/>
            <a:stretch>
              <a:fillRect/>
            </a:stretch>
          </a:bli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3" name="Isosceles Triangle 10"/>
          <p:cNvSpPr/>
          <p:nvPr/>
        </p:nvSpPr>
        <p:spPr bwMode="gray">
          <a:xfrm rot="5400000">
            <a:off x="3267067" y="-1408509"/>
            <a:ext cx="6883596" cy="12979662"/>
          </a:xfrm>
          <a:custGeom>
            <a:avLst/>
            <a:gdLst>
              <a:gd name="connsiteX0" fmla="*/ 0 w 4313895"/>
              <a:gd name="connsiteY0" fmla="*/ 3955289 h 3955289"/>
              <a:gd name="connsiteX1" fmla="*/ 1375297 w 4313895"/>
              <a:gd name="connsiteY1" fmla="*/ 19550 h 3955289"/>
              <a:gd name="connsiteX2" fmla="*/ 2857790 w 4313895"/>
              <a:gd name="connsiteY2" fmla="*/ 0 h 3955289"/>
              <a:gd name="connsiteX3" fmla="*/ 4313895 w 4313895"/>
              <a:gd name="connsiteY3" fmla="*/ 3955289 h 3955289"/>
              <a:gd name="connsiteX4" fmla="*/ 4254490 w 4313895"/>
              <a:gd name="connsiteY4" fmla="*/ 3955289 h 3955289"/>
              <a:gd name="connsiteX5" fmla="*/ 2135230 w 4313895"/>
              <a:gd name="connsiteY5" fmla="*/ 3028043 h 3955289"/>
              <a:gd name="connsiteX6" fmla="*/ 15970 w 4313895"/>
              <a:gd name="connsiteY6" fmla="*/ 3955289 h 3955289"/>
              <a:gd name="connsiteX7" fmla="*/ 0 w 4313895"/>
              <a:gd name="connsiteY7" fmla="*/ 3955289 h 3955289"/>
              <a:gd name="connsiteX0" fmla="*/ 0 w 4313895"/>
              <a:gd name="connsiteY0" fmla="*/ 3955289 h 3955289"/>
              <a:gd name="connsiteX1" fmla="*/ 1473433 w 4313895"/>
              <a:gd name="connsiteY1" fmla="*/ 14734 h 3955289"/>
              <a:gd name="connsiteX2" fmla="*/ 2857790 w 4313895"/>
              <a:gd name="connsiteY2" fmla="*/ 0 h 3955289"/>
              <a:gd name="connsiteX3" fmla="*/ 4313895 w 4313895"/>
              <a:gd name="connsiteY3" fmla="*/ 3955289 h 3955289"/>
              <a:gd name="connsiteX4" fmla="*/ 4254490 w 4313895"/>
              <a:gd name="connsiteY4" fmla="*/ 3955289 h 3955289"/>
              <a:gd name="connsiteX5" fmla="*/ 2135230 w 4313895"/>
              <a:gd name="connsiteY5" fmla="*/ 3028043 h 3955289"/>
              <a:gd name="connsiteX6" fmla="*/ 15970 w 4313895"/>
              <a:gd name="connsiteY6" fmla="*/ 3955289 h 3955289"/>
              <a:gd name="connsiteX7" fmla="*/ 0 w 4313895"/>
              <a:gd name="connsiteY7" fmla="*/ 3955289 h 3955289"/>
              <a:gd name="connsiteX0" fmla="*/ 0 w 4521072"/>
              <a:gd name="connsiteY0" fmla="*/ 3964921 h 3964921"/>
              <a:gd name="connsiteX1" fmla="*/ 1680610 w 4521072"/>
              <a:gd name="connsiteY1" fmla="*/ 14734 h 3964921"/>
              <a:gd name="connsiteX2" fmla="*/ 3064967 w 4521072"/>
              <a:gd name="connsiteY2" fmla="*/ 0 h 3964921"/>
              <a:gd name="connsiteX3" fmla="*/ 4521072 w 4521072"/>
              <a:gd name="connsiteY3" fmla="*/ 3955289 h 3964921"/>
              <a:gd name="connsiteX4" fmla="*/ 4461667 w 4521072"/>
              <a:gd name="connsiteY4" fmla="*/ 3955289 h 3964921"/>
              <a:gd name="connsiteX5" fmla="*/ 2342407 w 4521072"/>
              <a:gd name="connsiteY5" fmla="*/ 3028043 h 3964921"/>
              <a:gd name="connsiteX6" fmla="*/ 223147 w 4521072"/>
              <a:gd name="connsiteY6" fmla="*/ 3955289 h 3964921"/>
              <a:gd name="connsiteX7" fmla="*/ 0 w 4521072"/>
              <a:gd name="connsiteY7" fmla="*/ 3964921 h 3964921"/>
              <a:gd name="connsiteX0" fmla="*/ 0 w 4760962"/>
              <a:gd name="connsiteY0" fmla="*/ 3964921 h 3964921"/>
              <a:gd name="connsiteX1" fmla="*/ 1680610 w 4760962"/>
              <a:gd name="connsiteY1" fmla="*/ 14734 h 3964921"/>
              <a:gd name="connsiteX2" fmla="*/ 3064967 w 4760962"/>
              <a:gd name="connsiteY2" fmla="*/ 0 h 3964921"/>
              <a:gd name="connsiteX3" fmla="*/ 4760962 w 4760962"/>
              <a:gd name="connsiteY3" fmla="*/ 3945657 h 3964921"/>
              <a:gd name="connsiteX4" fmla="*/ 4461667 w 4760962"/>
              <a:gd name="connsiteY4" fmla="*/ 3955289 h 3964921"/>
              <a:gd name="connsiteX5" fmla="*/ 2342407 w 4760962"/>
              <a:gd name="connsiteY5" fmla="*/ 3028043 h 3964921"/>
              <a:gd name="connsiteX6" fmla="*/ 223147 w 4760962"/>
              <a:gd name="connsiteY6" fmla="*/ 3955289 h 3964921"/>
              <a:gd name="connsiteX7" fmla="*/ 0 w 4760962"/>
              <a:gd name="connsiteY7" fmla="*/ 3964921 h 3964921"/>
              <a:gd name="connsiteX0" fmla="*/ 0 w 4760962"/>
              <a:gd name="connsiteY0" fmla="*/ 3964921 h 3964921"/>
              <a:gd name="connsiteX1" fmla="*/ 1680610 w 4760962"/>
              <a:gd name="connsiteY1" fmla="*/ 14734 h 3964921"/>
              <a:gd name="connsiteX2" fmla="*/ 3064967 w 4760962"/>
              <a:gd name="connsiteY2" fmla="*/ 0 h 3964921"/>
              <a:gd name="connsiteX3" fmla="*/ 4760962 w 4760962"/>
              <a:gd name="connsiteY3" fmla="*/ 3945657 h 3964921"/>
              <a:gd name="connsiteX4" fmla="*/ 4701556 w 4760962"/>
              <a:gd name="connsiteY4" fmla="*/ 3936026 h 3964921"/>
              <a:gd name="connsiteX5" fmla="*/ 2342407 w 4760962"/>
              <a:gd name="connsiteY5" fmla="*/ 3028043 h 3964921"/>
              <a:gd name="connsiteX6" fmla="*/ 223147 w 4760962"/>
              <a:gd name="connsiteY6" fmla="*/ 3955289 h 3964921"/>
              <a:gd name="connsiteX7" fmla="*/ 0 w 4760962"/>
              <a:gd name="connsiteY7" fmla="*/ 3964921 h 3964921"/>
              <a:gd name="connsiteX0" fmla="*/ 0 w 4760962"/>
              <a:gd name="connsiteY0" fmla="*/ 3964921 h 3964921"/>
              <a:gd name="connsiteX1" fmla="*/ 1680610 w 4760962"/>
              <a:gd name="connsiteY1" fmla="*/ 14734 h 3964921"/>
              <a:gd name="connsiteX2" fmla="*/ 3064967 w 4760962"/>
              <a:gd name="connsiteY2" fmla="*/ 0 h 3964921"/>
              <a:gd name="connsiteX3" fmla="*/ 4760962 w 4760962"/>
              <a:gd name="connsiteY3" fmla="*/ 3945657 h 3964921"/>
              <a:gd name="connsiteX4" fmla="*/ 4701556 w 4760962"/>
              <a:gd name="connsiteY4" fmla="*/ 3936026 h 3964921"/>
              <a:gd name="connsiteX5" fmla="*/ 2342407 w 4760962"/>
              <a:gd name="connsiteY5" fmla="*/ 3028043 h 3964921"/>
              <a:gd name="connsiteX6" fmla="*/ 59586 w 4760962"/>
              <a:gd name="connsiteY6" fmla="*/ 3945657 h 3964921"/>
              <a:gd name="connsiteX7" fmla="*/ 0 w 4760962"/>
              <a:gd name="connsiteY7" fmla="*/ 3964921 h 3964921"/>
              <a:gd name="connsiteX0" fmla="*/ 0 w 4760962"/>
              <a:gd name="connsiteY0" fmla="*/ 3964921 h 3964921"/>
              <a:gd name="connsiteX1" fmla="*/ 1680610 w 4760962"/>
              <a:gd name="connsiteY1" fmla="*/ 14734 h 3964921"/>
              <a:gd name="connsiteX2" fmla="*/ 3064967 w 4760962"/>
              <a:gd name="connsiteY2" fmla="*/ 0 h 3964921"/>
              <a:gd name="connsiteX3" fmla="*/ 4760962 w 4760962"/>
              <a:gd name="connsiteY3" fmla="*/ 3945657 h 3964921"/>
              <a:gd name="connsiteX4" fmla="*/ 4701556 w 4760962"/>
              <a:gd name="connsiteY4" fmla="*/ 3936026 h 3964921"/>
              <a:gd name="connsiteX5" fmla="*/ 2396927 w 4760962"/>
              <a:gd name="connsiteY5" fmla="*/ 3264024 h 3964921"/>
              <a:gd name="connsiteX6" fmla="*/ 59586 w 4760962"/>
              <a:gd name="connsiteY6" fmla="*/ 3945657 h 3964921"/>
              <a:gd name="connsiteX7" fmla="*/ 0 w 4760962"/>
              <a:gd name="connsiteY7" fmla="*/ 3964921 h 39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0962" h="3964921">
                <a:moveTo>
                  <a:pt x="0" y="3964921"/>
                </a:moveTo>
                <a:lnTo>
                  <a:pt x="1680610" y="14734"/>
                </a:lnTo>
                <a:lnTo>
                  <a:pt x="3064967" y="0"/>
                </a:lnTo>
                <a:lnTo>
                  <a:pt x="4760962" y="3945657"/>
                </a:lnTo>
                <a:lnTo>
                  <a:pt x="4701556" y="3936026"/>
                </a:lnTo>
                <a:cubicBezTo>
                  <a:pt x="4301429" y="3384384"/>
                  <a:pt x="3170589" y="3262419"/>
                  <a:pt x="2396927" y="3264024"/>
                </a:cubicBezTo>
                <a:cubicBezTo>
                  <a:pt x="1623265" y="3265629"/>
                  <a:pt x="459713" y="3394016"/>
                  <a:pt x="59586" y="3945657"/>
                </a:cubicBezTo>
                <a:lnTo>
                  <a:pt x="0" y="3964921"/>
                </a:lnTo>
                <a:close/>
              </a:path>
            </a:pathLst>
          </a:custGeom>
          <a:solidFill>
            <a:srgbClr val="F9D7D8">
              <a:alpha val="20000"/>
            </a:srgbClr>
          </a:solidFill>
          <a:ln w="25400" cap="flat" cmpd="sng" algn="ctr">
            <a:noFill/>
            <a:prstDash val="solid"/>
          </a:ln>
          <a:effectLst/>
        </p:spPr>
        <p:txBody>
          <a:bodyPr lIns="91410" tIns="45704" rIns="91410" bIns="45704" rtlCol="0" anchor="ctr"/>
          <a:lstStyle/>
          <a:p>
            <a:pPr algn="ctr" defTabSz="1018490" eaLnBrk="1" fontAlgn="auto" hangingPunct="1">
              <a:spcBef>
                <a:spcPts val="0"/>
              </a:spcBef>
              <a:spcAft>
                <a:spcPts val="0"/>
              </a:spcAft>
              <a:defRPr/>
            </a:pPr>
            <a:endParaRPr lang="en-US" sz="2000" kern="0" dirty="0">
              <a:solidFill>
                <a:srgbClr val="57585A"/>
              </a:solidFill>
              <a:latin typeface="Arial"/>
            </a:endParaRPr>
          </a:p>
        </p:txBody>
      </p:sp>
      <p:sp>
        <p:nvSpPr>
          <p:cNvPr id="81" name="Isosceles Triangle 10"/>
          <p:cNvSpPr/>
          <p:nvPr/>
        </p:nvSpPr>
        <p:spPr bwMode="gray">
          <a:xfrm rot="5400000">
            <a:off x="3662322" y="-2082507"/>
            <a:ext cx="6940966" cy="14361631"/>
          </a:xfrm>
          <a:custGeom>
            <a:avLst/>
            <a:gdLst>
              <a:gd name="connsiteX0" fmla="*/ 0 w 4313895"/>
              <a:gd name="connsiteY0" fmla="*/ 3960105 h 3960105"/>
              <a:gd name="connsiteX1" fmla="*/ 1375297 w 4313895"/>
              <a:gd name="connsiteY1" fmla="*/ 24366 h 3960105"/>
              <a:gd name="connsiteX2" fmla="*/ 3304855 w 4313895"/>
              <a:gd name="connsiteY2" fmla="*/ 0 h 3960105"/>
              <a:gd name="connsiteX3" fmla="*/ 4313895 w 4313895"/>
              <a:gd name="connsiteY3" fmla="*/ 3960105 h 3960105"/>
              <a:gd name="connsiteX4" fmla="*/ 4254490 w 4313895"/>
              <a:gd name="connsiteY4" fmla="*/ 3960105 h 3960105"/>
              <a:gd name="connsiteX5" fmla="*/ 15970 w 4313895"/>
              <a:gd name="connsiteY5" fmla="*/ 3960105 h 3960105"/>
              <a:gd name="connsiteX6" fmla="*/ 0 w 4313895"/>
              <a:gd name="connsiteY6" fmla="*/ 3960105 h 3960105"/>
              <a:gd name="connsiteX0" fmla="*/ 0 w 4313895"/>
              <a:gd name="connsiteY0" fmla="*/ 3947106 h 3947106"/>
              <a:gd name="connsiteX1" fmla="*/ 1375297 w 4313895"/>
              <a:gd name="connsiteY1" fmla="*/ 11367 h 3947106"/>
              <a:gd name="connsiteX2" fmla="*/ 3030498 w 4313895"/>
              <a:gd name="connsiteY2" fmla="*/ 0 h 3947106"/>
              <a:gd name="connsiteX3" fmla="*/ 4313895 w 4313895"/>
              <a:gd name="connsiteY3" fmla="*/ 3947106 h 3947106"/>
              <a:gd name="connsiteX4" fmla="*/ 4254490 w 4313895"/>
              <a:gd name="connsiteY4" fmla="*/ 3947106 h 3947106"/>
              <a:gd name="connsiteX5" fmla="*/ 15970 w 4313895"/>
              <a:gd name="connsiteY5" fmla="*/ 3947106 h 3947106"/>
              <a:gd name="connsiteX6" fmla="*/ 0 w 4313895"/>
              <a:gd name="connsiteY6" fmla="*/ 3947106 h 39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3895" h="3947106">
                <a:moveTo>
                  <a:pt x="0" y="3947106"/>
                </a:moveTo>
                <a:lnTo>
                  <a:pt x="1375297" y="11367"/>
                </a:lnTo>
                <a:lnTo>
                  <a:pt x="3030498" y="0"/>
                </a:lnTo>
                <a:lnTo>
                  <a:pt x="4313895" y="3947106"/>
                </a:lnTo>
                <a:lnTo>
                  <a:pt x="4254490" y="3947106"/>
                </a:lnTo>
                <a:lnTo>
                  <a:pt x="15970" y="3947106"/>
                </a:lnTo>
                <a:lnTo>
                  <a:pt x="0" y="3947106"/>
                </a:lnTo>
                <a:close/>
              </a:path>
            </a:pathLst>
          </a:custGeom>
          <a:gradFill>
            <a:gsLst>
              <a:gs pos="0">
                <a:schemeClr val="accent1">
                  <a:tint val="66000"/>
                  <a:satMod val="160000"/>
                  <a:alpha val="0"/>
                </a:schemeClr>
              </a:gs>
              <a:gs pos="40000">
                <a:schemeClr val="accent1">
                  <a:tint val="44500"/>
                  <a:satMod val="160000"/>
                  <a:alpha val="0"/>
                </a:schemeClr>
              </a:gs>
              <a:gs pos="100000">
                <a:schemeClr val="tx1"/>
              </a:gs>
            </a:gsLst>
            <a:lin ang="5400000" scaled="0"/>
          </a:gradFill>
          <a:ln w="25400" cap="flat" cmpd="sng" algn="ctr">
            <a:noFill/>
            <a:prstDash val="solid"/>
          </a:ln>
          <a:effectLst/>
        </p:spPr>
        <p:txBody>
          <a:bodyPr lIns="91410" tIns="45704" rIns="91410" bIns="45704" rtlCol="0" anchor="ctr"/>
          <a:lstStyle/>
          <a:p>
            <a:pPr algn="ctr" defTabSz="1018490" eaLnBrk="1" fontAlgn="auto" hangingPunct="1">
              <a:spcBef>
                <a:spcPts val="0"/>
              </a:spcBef>
              <a:spcAft>
                <a:spcPts val="0"/>
              </a:spcAft>
              <a:defRPr/>
            </a:pPr>
            <a:endParaRPr lang="en-US" sz="2000" kern="0" dirty="0">
              <a:solidFill>
                <a:srgbClr val="57585A"/>
              </a:solidFill>
              <a:latin typeface="Arial"/>
            </a:endParaRPr>
          </a:p>
        </p:txBody>
      </p:sp>
      <p:sp>
        <p:nvSpPr>
          <p:cNvPr id="3" name="Title 2"/>
          <p:cNvSpPr>
            <a:spLocks noGrp="1"/>
          </p:cNvSpPr>
          <p:nvPr>
            <p:ph type="title"/>
          </p:nvPr>
        </p:nvSpPr>
        <p:spPr>
          <a:xfrm>
            <a:off x="242550" y="246758"/>
            <a:ext cx="13623979" cy="991505"/>
          </a:xfrm>
        </p:spPr>
        <p:txBody>
          <a:bodyPr bIns="73152"/>
          <a:lstStyle/>
          <a:p>
            <a:r>
              <a:rPr lang="en-US" dirty="0"/>
              <a:t>We have Massive, Unique Datasets Leading to Unparalleled Intelligence</a:t>
            </a:r>
            <a:endParaRPr lang="en-US" sz="2800" dirty="0"/>
          </a:p>
        </p:txBody>
      </p:sp>
      <p:sp>
        <p:nvSpPr>
          <p:cNvPr id="976" name="Text Placeholder 4"/>
          <p:cNvSpPr txBox="1">
            <a:spLocks/>
          </p:cNvSpPr>
          <p:nvPr/>
        </p:nvSpPr>
        <p:spPr bwMode="gray">
          <a:xfrm>
            <a:off x="210746" y="8859704"/>
            <a:ext cx="4206240" cy="457200"/>
          </a:xfrm>
          <a:prstGeom prst="rect">
            <a:avLst/>
          </a:prstGeom>
        </p:spPr>
        <p:txBody>
          <a:bodyPr vert="horz" lIns="0" tIns="48567" rIns="97132" bIns="48567" rtlCol="0" anchor="ctr">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600" dirty="0">
                <a:solidFill>
                  <a:srgbClr val="E22727"/>
                </a:solidFill>
              </a:rPr>
              <a:t>Data related to ~500 million </a:t>
            </a:r>
            <a:r>
              <a:rPr lang="en-US" sz="1600" dirty="0">
                <a:solidFill>
                  <a:srgbClr val="E22727"/>
                </a:solidFill>
              </a:rPr>
              <a:t>kilometers captured till date </a:t>
            </a:r>
            <a:endParaRPr sz="1600" dirty="0">
              <a:solidFill>
                <a:srgbClr val="E22727"/>
              </a:solidFill>
            </a:endParaRPr>
          </a:p>
        </p:txBody>
      </p:sp>
      <p:sp>
        <p:nvSpPr>
          <p:cNvPr id="977" name="Text Placeholder 4"/>
          <p:cNvSpPr txBox="1">
            <a:spLocks/>
          </p:cNvSpPr>
          <p:nvPr/>
        </p:nvSpPr>
        <p:spPr bwMode="gray">
          <a:xfrm>
            <a:off x="5480662" y="8859704"/>
            <a:ext cx="4626864" cy="457200"/>
          </a:xfrm>
          <a:prstGeom prst="rect">
            <a:avLst/>
          </a:prstGeom>
        </p:spPr>
        <p:txBody>
          <a:bodyPr vert="horz" lIns="0" tIns="48567" rIns="97132" bIns="48567" rtlCol="0" anchor="ctr">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600" dirty="0">
                <a:solidFill>
                  <a:srgbClr val="E22727"/>
                </a:solidFill>
              </a:rPr>
              <a:t>Only Company to have </a:t>
            </a:r>
            <a:r>
              <a:rPr lang="en-US" sz="1600" dirty="0">
                <a:solidFill>
                  <a:srgbClr val="E22727"/>
                </a:solidFill>
              </a:rPr>
              <a:t>rich </a:t>
            </a:r>
            <a:r>
              <a:rPr sz="1600" dirty="0">
                <a:solidFill>
                  <a:srgbClr val="E22727"/>
                </a:solidFill>
              </a:rPr>
              <a:t>data on complete material movement chain of India</a:t>
            </a:r>
          </a:p>
        </p:txBody>
      </p:sp>
      <p:sp>
        <p:nvSpPr>
          <p:cNvPr id="984" name="Text Placeholder 4"/>
          <p:cNvSpPr txBox="1">
            <a:spLocks/>
          </p:cNvSpPr>
          <p:nvPr/>
        </p:nvSpPr>
        <p:spPr bwMode="gray">
          <a:xfrm>
            <a:off x="11171200" y="8859704"/>
            <a:ext cx="4206240" cy="457200"/>
          </a:xfrm>
          <a:prstGeom prst="rect">
            <a:avLst/>
          </a:prstGeom>
        </p:spPr>
        <p:txBody>
          <a:bodyPr vert="horz" lIns="0" tIns="48567" rIns="97132" bIns="48567" rtlCol="0" anchor="ctr">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US" sz="1600" dirty="0">
                <a:solidFill>
                  <a:srgbClr val="E22727"/>
                </a:solidFill>
              </a:rPr>
              <a:t>Invaluable for building our Digital Commerce Services</a:t>
            </a:r>
          </a:p>
        </p:txBody>
      </p:sp>
      <p:cxnSp>
        <p:nvCxnSpPr>
          <p:cNvPr id="4" name="Straight Connector 3"/>
          <p:cNvCxnSpPr/>
          <p:nvPr/>
        </p:nvCxnSpPr>
        <p:spPr>
          <a:xfrm>
            <a:off x="5053980" y="8899882"/>
            <a:ext cx="0" cy="376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10534207" y="8899882"/>
            <a:ext cx="0" cy="3768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753353" y="3360521"/>
            <a:ext cx="4371558" cy="4615630"/>
          </a:xfrm>
          <a:custGeom>
            <a:avLst/>
            <a:gdLst/>
            <a:ahLst/>
            <a:cxnLst/>
            <a:rect l="l" t="t" r="r" b="b"/>
            <a:pathLst>
              <a:path w="4371557" h="4615630">
                <a:moveTo>
                  <a:pt x="4371557" y="0"/>
                </a:moveTo>
                <a:lnTo>
                  <a:pt x="4371557" y="4615630"/>
                </a:lnTo>
                <a:cubicBezTo>
                  <a:pt x="3184141" y="4187292"/>
                  <a:pt x="1194694" y="2610172"/>
                  <a:pt x="748703" y="2204706"/>
                </a:cubicBezTo>
                <a:cubicBezTo>
                  <a:pt x="-114433" y="1881511"/>
                  <a:pt x="38073" y="1618917"/>
                  <a:pt x="0" y="1315850"/>
                </a:cubicBezTo>
                <a:cubicBezTo>
                  <a:pt x="147146" y="1142637"/>
                  <a:pt x="294289" y="922125"/>
                  <a:pt x="488732" y="764678"/>
                </a:cubicBezTo>
                <a:cubicBezTo>
                  <a:pt x="1451119" y="181519"/>
                  <a:pt x="3072006" y="125161"/>
                  <a:pt x="43715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978" name="Freeform 5"/>
          <p:cNvSpPr>
            <a:spLocks noEditPoints="1"/>
          </p:cNvSpPr>
          <p:nvPr/>
        </p:nvSpPr>
        <p:spPr bwMode="auto">
          <a:xfrm rot="5400000">
            <a:off x="14038962" y="4581283"/>
            <a:ext cx="1613136" cy="1063819"/>
          </a:xfrm>
          <a:custGeom>
            <a:avLst/>
            <a:gdLst>
              <a:gd name="T0" fmla="*/ 989 w 1004"/>
              <a:gd name="T1" fmla="*/ 268 h 841"/>
              <a:gd name="T2" fmla="*/ 15 w 1004"/>
              <a:gd name="T3" fmla="*/ 268 h 841"/>
              <a:gd name="T4" fmla="*/ 15 w 1004"/>
              <a:gd name="T5" fmla="*/ 322 h 841"/>
              <a:gd name="T6" fmla="*/ 69 w 1004"/>
              <a:gd name="T7" fmla="*/ 322 h 841"/>
              <a:gd name="T8" fmla="*/ 935 w 1004"/>
              <a:gd name="T9" fmla="*/ 322 h 841"/>
              <a:gd name="T10" fmla="*/ 962 w 1004"/>
              <a:gd name="T11" fmla="*/ 333 h 841"/>
              <a:gd name="T12" fmla="*/ 989 w 1004"/>
              <a:gd name="T13" fmla="*/ 322 h 841"/>
              <a:gd name="T14" fmla="*/ 989 w 1004"/>
              <a:gd name="T15" fmla="*/ 268 h 841"/>
              <a:gd name="T16" fmla="*/ 150 w 1004"/>
              <a:gd name="T17" fmla="*/ 403 h 841"/>
              <a:gd name="T18" fmla="*/ 150 w 1004"/>
              <a:gd name="T19" fmla="*/ 458 h 841"/>
              <a:gd name="T20" fmla="*/ 177 w 1004"/>
              <a:gd name="T21" fmla="*/ 469 h 841"/>
              <a:gd name="T22" fmla="*/ 204 w 1004"/>
              <a:gd name="T23" fmla="*/ 458 h 841"/>
              <a:gd name="T24" fmla="*/ 800 w 1004"/>
              <a:gd name="T25" fmla="*/ 458 h 841"/>
              <a:gd name="T26" fmla="*/ 854 w 1004"/>
              <a:gd name="T27" fmla="*/ 458 h 841"/>
              <a:gd name="T28" fmla="*/ 854 w 1004"/>
              <a:gd name="T29" fmla="*/ 403 h 841"/>
              <a:gd name="T30" fmla="*/ 150 w 1004"/>
              <a:gd name="T31" fmla="*/ 403 h 841"/>
              <a:gd name="T32" fmla="*/ 286 w 1004"/>
              <a:gd name="T33" fmla="*/ 539 h 841"/>
              <a:gd name="T34" fmla="*/ 286 w 1004"/>
              <a:gd name="T35" fmla="*/ 593 h 841"/>
              <a:gd name="T36" fmla="*/ 313 w 1004"/>
              <a:gd name="T37" fmla="*/ 604 h 841"/>
              <a:gd name="T38" fmla="*/ 340 w 1004"/>
              <a:gd name="T39" fmla="*/ 593 h 841"/>
              <a:gd name="T40" fmla="*/ 502 w 1004"/>
              <a:gd name="T41" fmla="*/ 526 h 841"/>
              <a:gd name="T42" fmla="*/ 664 w 1004"/>
              <a:gd name="T43" fmla="*/ 593 h 841"/>
              <a:gd name="T44" fmla="*/ 718 w 1004"/>
              <a:gd name="T45" fmla="*/ 593 h 841"/>
              <a:gd name="T46" fmla="*/ 718 w 1004"/>
              <a:gd name="T47" fmla="*/ 539 h 841"/>
              <a:gd name="T48" fmla="*/ 502 w 1004"/>
              <a:gd name="T49" fmla="*/ 449 h 841"/>
              <a:gd name="T50" fmla="*/ 286 w 1004"/>
              <a:gd name="T51" fmla="*/ 539 h 841"/>
              <a:gd name="T52" fmla="*/ 416 w 1004"/>
              <a:gd name="T53" fmla="*/ 755 h 841"/>
              <a:gd name="T54" fmla="*/ 502 w 1004"/>
              <a:gd name="T55" fmla="*/ 841 h 841"/>
              <a:gd name="T56" fmla="*/ 588 w 1004"/>
              <a:gd name="T57" fmla="*/ 755 h 841"/>
              <a:gd name="T58" fmla="*/ 502 w 1004"/>
              <a:gd name="T59" fmla="*/ 669 h 841"/>
              <a:gd name="T60" fmla="*/ 416 w 1004"/>
              <a:gd name="T61" fmla="*/ 75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4" h="841">
                <a:moveTo>
                  <a:pt x="989" y="268"/>
                </a:moveTo>
                <a:cubicBezTo>
                  <a:pt x="720" y="0"/>
                  <a:pt x="284" y="0"/>
                  <a:pt x="15" y="268"/>
                </a:cubicBezTo>
                <a:cubicBezTo>
                  <a:pt x="0" y="283"/>
                  <a:pt x="0" y="307"/>
                  <a:pt x="15" y="322"/>
                </a:cubicBezTo>
                <a:cubicBezTo>
                  <a:pt x="30" y="337"/>
                  <a:pt x="54" y="337"/>
                  <a:pt x="69" y="322"/>
                </a:cubicBezTo>
                <a:cubicBezTo>
                  <a:pt x="308" y="84"/>
                  <a:pt x="696" y="84"/>
                  <a:pt x="935" y="322"/>
                </a:cubicBezTo>
                <a:cubicBezTo>
                  <a:pt x="942" y="330"/>
                  <a:pt x="952" y="333"/>
                  <a:pt x="962" y="333"/>
                </a:cubicBezTo>
                <a:cubicBezTo>
                  <a:pt x="972" y="333"/>
                  <a:pt x="982" y="330"/>
                  <a:pt x="989" y="322"/>
                </a:cubicBezTo>
                <a:cubicBezTo>
                  <a:pt x="1004" y="307"/>
                  <a:pt x="1004" y="283"/>
                  <a:pt x="989" y="268"/>
                </a:cubicBezTo>
                <a:moveTo>
                  <a:pt x="150" y="403"/>
                </a:moveTo>
                <a:cubicBezTo>
                  <a:pt x="135" y="418"/>
                  <a:pt x="135" y="443"/>
                  <a:pt x="150" y="458"/>
                </a:cubicBezTo>
                <a:cubicBezTo>
                  <a:pt x="158" y="465"/>
                  <a:pt x="168" y="469"/>
                  <a:pt x="177" y="469"/>
                </a:cubicBezTo>
                <a:cubicBezTo>
                  <a:pt x="187" y="469"/>
                  <a:pt x="197" y="465"/>
                  <a:pt x="204" y="458"/>
                </a:cubicBezTo>
                <a:cubicBezTo>
                  <a:pt x="369" y="293"/>
                  <a:pt x="636" y="293"/>
                  <a:pt x="800" y="458"/>
                </a:cubicBezTo>
                <a:cubicBezTo>
                  <a:pt x="815" y="472"/>
                  <a:pt x="839" y="472"/>
                  <a:pt x="854" y="458"/>
                </a:cubicBezTo>
                <a:cubicBezTo>
                  <a:pt x="869" y="443"/>
                  <a:pt x="869" y="418"/>
                  <a:pt x="854" y="403"/>
                </a:cubicBezTo>
                <a:cubicBezTo>
                  <a:pt x="660" y="210"/>
                  <a:pt x="344" y="209"/>
                  <a:pt x="150" y="403"/>
                </a:cubicBezTo>
                <a:moveTo>
                  <a:pt x="286" y="539"/>
                </a:moveTo>
                <a:cubicBezTo>
                  <a:pt x="271" y="554"/>
                  <a:pt x="271" y="578"/>
                  <a:pt x="286" y="593"/>
                </a:cubicBezTo>
                <a:cubicBezTo>
                  <a:pt x="293" y="600"/>
                  <a:pt x="303" y="604"/>
                  <a:pt x="313" y="604"/>
                </a:cubicBezTo>
                <a:cubicBezTo>
                  <a:pt x="322" y="604"/>
                  <a:pt x="332" y="600"/>
                  <a:pt x="340" y="593"/>
                </a:cubicBezTo>
                <a:cubicBezTo>
                  <a:pt x="383" y="549"/>
                  <a:pt x="441" y="526"/>
                  <a:pt x="502" y="526"/>
                </a:cubicBezTo>
                <a:cubicBezTo>
                  <a:pt x="563" y="526"/>
                  <a:pt x="621" y="549"/>
                  <a:pt x="664" y="593"/>
                </a:cubicBezTo>
                <a:cubicBezTo>
                  <a:pt x="679" y="608"/>
                  <a:pt x="704" y="608"/>
                  <a:pt x="718" y="593"/>
                </a:cubicBezTo>
                <a:cubicBezTo>
                  <a:pt x="733" y="578"/>
                  <a:pt x="733" y="554"/>
                  <a:pt x="718" y="539"/>
                </a:cubicBezTo>
                <a:cubicBezTo>
                  <a:pt x="661" y="481"/>
                  <a:pt x="584" y="449"/>
                  <a:pt x="502" y="449"/>
                </a:cubicBezTo>
                <a:cubicBezTo>
                  <a:pt x="420" y="449"/>
                  <a:pt x="343" y="481"/>
                  <a:pt x="286" y="539"/>
                </a:cubicBezTo>
                <a:moveTo>
                  <a:pt x="416" y="755"/>
                </a:moveTo>
                <a:cubicBezTo>
                  <a:pt x="416" y="803"/>
                  <a:pt x="454" y="841"/>
                  <a:pt x="502" y="841"/>
                </a:cubicBezTo>
                <a:cubicBezTo>
                  <a:pt x="550" y="841"/>
                  <a:pt x="588" y="803"/>
                  <a:pt x="588" y="755"/>
                </a:cubicBezTo>
                <a:cubicBezTo>
                  <a:pt x="588" y="708"/>
                  <a:pt x="550" y="669"/>
                  <a:pt x="502" y="669"/>
                </a:cubicBezTo>
                <a:cubicBezTo>
                  <a:pt x="454" y="669"/>
                  <a:pt x="416" y="708"/>
                  <a:pt x="416" y="755"/>
                </a:cubicBezTo>
              </a:path>
            </a:pathLst>
          </a:custGeom>
          <a:solidFill>
            <a:srgbClr val="000000">
              <a:alpha val="18000"/>
            </a:srgbClr>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r>
              <a:rPr lang="en-US" sz="1800" kern="0" dirty="0">
                <a:solidFill>
                  <a:prstClr val="black"/>
                </a:solidFill>
              </a:rPr>
              <a:t> </a:t>
            </a:r>
          </a:p>
        </p:txBody>
      </p:sp>
      <p:pic>
        <p:nvPicPr>
          <p:cNvPr id="333" name="Picture 4" descr="https://static.thenounproject.com/png/1832236-200.png"/>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gray">
          <a:xfrm flipH="1">
            <a:off x="12852153" y="6411839"/>
            <a:ext cx="1202266" cy="1214288"/>
          </a:xfrm>
          <a:prstGeom prst="rect">
            <a:avLst/>
          </a:prstGeom>
          <a:noFill/>
          <a:extLst>
            <a:ext uri="{909E8E84-426E-40DD-AFC4-6F175D3DCCD1}">
              <a14:hiddenFill xmlns:a14="http://schemas.microsoft.com/office/drawing/2010/main">
                <a:solidFill>
                  <a:srgbClr val="FFFFFF"/>
                </a:solidFill>
              </a14:hiddenFill>
            </a:ext>
          </a:extLst>
        </p:spPr>
      </p:pic>
      <p:sp>
        <p:nvSpPr>
          <p:cNvPr id="336" name="Rectangle 335"/>
          <p:cNvSpPr/>
          <p:nvPr/>
        </p:nvSpPr>
        <p:spPr bwMode="gray">
          <a:xfrm>
            <a:off x="12868828" y="7465802"/>
            <a:ext cx="1485174" cy="607272"/>
          </a:xfrm>
          <a:prstGeom prst="rect">
            <a:avLst/>
          </a:prstGeom>
          <a:noFill/>
          <a:ln w="3175" cap="flat" cmpd="sng" algn="ctr">
            <a:noFill/>
            <a:prstDash val="solid"/>
            <a:round/>
            <a:headEnd type="none" w="med" len="med"/>
            <a:tailEnd type="none" w="med" len="med"/>
          </a:ln>
          <a:effectLst/>
        </p:spPr>
        <p:txBody>
          <a:bodyPr vert="horz" wrap="square" lIns="45658" tIns="45658" rIns="45658" bIns="45658" numCol="1" rtlCol="0" anchor="ctr" anchorCtr="0" compatLnSpc="1">
            <a:prstTxWarp prst="textNoShape">
              <a:avLst/>
            </a:prstTxWarp>
          </a:bodyPr>
          <a:lstStyle/>
          <a:p>
            <a:pPr algn="ctr" defTabSz="913210" eaLnBrk="1" fontAlgn="auto" hangingPunct="1">
              <a:spcBef>
                <a:spcPts val="0"/>
              </a:spcBef>
              <a:spcAft>
                <a:spcPts val="0"/>
              </a:spcAft>
              <a:defRPr/>
            </a:pPr>
            <a:r>
              <a:rPr lang="en-US" sz="1600" b="1" kern="0" dirty="0">
                <a:solidFill>
                  <a:srgbClr val="282828"/>
                </a:solidFill>
                <a:latin typeface="Arial"/>
                <a:cs typeface="Arial" pitchFamily="34" charset="0"/>
              </a:rPr>
              <a:t>Machine Learning</a:t>
            </a:r>
            <a:endParaRPr lang="en-US" sz="1050" b="1" kern="0" dirty="0">
              <a:solidFill>
                <a:srgbClr val="282828"/>
              </a:solidFill>
              <a:latin typeface="Arial"/>
              <a:cs typeface="Arial" pitchFamily="34" charset="0"/>
            </a:endParaRPr>
          </a:p>
        </p:txBody>
      </p:sp>
      <p:sp>
        <p:nvSpPr>
          <p:cNvPr id="337" name="Rectangle 336"/>
          <p:cNvSpPr/>
          <p:nvPr/>
        </p:nvSpPr>
        <p:spPr bwMode="gray">
          <a:xfrm>
            <a:off x="12987051" y="3409122"/>
            <a:ext cx="1350157" cy="607272"/>
          </a:xfrm>
          <a:prstGeom prst="rect">
            <a:avLst/>
          </a:prstGeom>
          <a:noFill/>
          <a:ln w="3175" cap="flat" cmpd="sng" algn="ctr">
            <a:noFill/>
            <a:prstDash val="solid"/>
            <a:round/>
            <a:headEnd type="none" w="med" len="med"/>
            <a:tailEnd type="none" w="med" len="med"/>
          </a:ln>
          <a:effectLst/>
        </p:spPr>
        <p:txBody>
          <a:bodyPr vert="horz" wrap="square" lIns="45658" tIns="45658" rIns="45658" bIns="45658" numCol="1" rtlCol="0" anchor="ctr" anchorCtr="0" compatLnSpc="1">
            <a:prstTxWarp prst="textNoShape">
              <a:avLst/>
            </a:prstTxWarp>
          </a:bodyPr>
          <a:lstStyle/>
          <a:p>
            <a:pPr algn="ctr" defTabSz="913210" eaLnBrk="1" fontAlgn="auto" hangingPunct="1">
              <a:spcBef>
                <a:spcPts val="0"/>
              </a:spcBef>
              <a:spcAft>
                <a:spcPts val="0"/>
              </a:spcAft>
              <a:defRPr/>
            </a:pPr>
            <a:r>
              <a:rPr lang="en-US" sz="1600" b="1" kern="0" dirty="0">
                <a:solidFill>
                  <a:srgbClr val="282828"/>
                </a:solidFill>
                <a:latin typeface="Arial"/>
                <a:cs typeface="Arial" pitchFamily="34" charset="0"/>
              </a:rPr>
              <a:t>AI</a:t>
            </a:r>
          </a:p>
          <a:p>
            <a:pPr algn="ctr" defTabSz="913210" eaLnBrk="1" fontAlgn="auto" hangingPunct="1">
              <a:spcBef>
                <a:spcPts val="0"/>
              </a:spcBef>
              <a:spcAft>
                <a:spcPts val="0"/>
              </a:spcAft>
              <a:defRPr/>
            </a:pPr>
            <a:r>
              <a:rPr lang="en-US" sz="1600" b="1" kern="0" dirty="0">
                <a:solidFill>
                  <a:srgbClr val="282828"/>
                </a:solidFill>
                <a:latin typeface="Arial"/>
                <a:cs typeface="Arial" pitchFamily="34" charset="0"/>
              </a:rPr>
              <a:t>Technology</a:t>
            </a:r>
            <a:endParaRPr lang="en-US" sz="1050" b="1" kern="0" dirty="0">
              <a:solidFill>
                <a:srgbClr val="282828"/>
              </a:solidFill>
              <a:latin typeface="Arial"/>
              <a:cs typeface="Arial" pitchFamily="34" charset="0"/>
            </a:endParaRPr>
          </a:p>
        </p:txBody>
      </p:sp>
      <p:pic>
        <p:nvPicPr>
          <p:cNvPr id="294" name="Picture 2" descr="Image result for big data brain icon"/>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gray">
          <a:xfrm>
            <a:off x="11866243" y="4053122"/>
            <a:ext cx="2696445" cy="275064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543064" y="9348846"/>
            <a:ext cx="6457002" cy="363893"/>
          </a:xfrm>
          <a:prstGeom prst="rect">
            <a:avLst/>
          </a:prstGeom>
          <a:ln>
            <a:noFill/>
          </a:ln>
        </p:spPr>
        <p:txBody>
          <a:bodyPr wrap="square" lIns="45720" tIns="45720" rIns="45720" bIns="45720" anchor="ctr" anchorCtr="0">
            <a:noAutofit/>
          </a:bodyPr>
          <a:lstStyle/>
          <a:p>
            <a:pPr defTabSz="981611">
              <a:lnSpc>
                <a:spcPts val="1400"/>
              </a:lnSpc>
              <a:spcBef>
                <a:spcPts val="0"/>
              </a:spcBef>
              <a:spcAft>
                <a:spcPts val="0"/>
              </a:spcAft>
            </a:pPr>
            <a:r>
              <a:rPr lang="en-GB" sz="1000" b="1" dirty="0">
                <a:solidFill>
                  <a:srgbClr val="000000"/>
                </a:solidFill>
                <a:latin typeface="Arial" pitchFamily="34" charset="0"/>
                <a:cs typeface="Arial" pitchFamily="34" charset="0"/>
              </a:rPr>
              <a:t>Note</a:t>
            </a:r>
            <a:r>
              <a:rPr lang="en-GB" sz="1000" dirty="0">
                <a:solidFill>
                  <a:srgbClr val="000000"/>
                </a:solidFill>
                <a:latin typeface="Arial" pitchFamily="34" charset="0"/>
                <a:cs typeface="Arial" pitchFamily="34" charset="0"/>
              </a:rPr>
              <a:t>: </a:t>
            </a:r>
          </a:p>
          <a:p>
            <a:pPr marL="228600" indent="-228600" defTabSz="981611">
              <a:lnSpc>
                <a:spcPts val="1400"/>
              </a:lnSpc>
              <a:spcBef>
                <a:spcPts val="0"/>
              </a:spcBef>
              <a:spcAft>
                <a:spcPts val="0"/>
              </a:spcAft>
              <a:buFont typeface="+mj-lt"/>
              <a:buAutoNum type="arabicPeriod"/>
            </a:pPr>
            <a:r>
              <a:rPr lang="en-GB" sz="1000" dirty="0">
                <a:solidFill>
                  <a:srgbClr val="000000"/>
                </a:solidFill>
                <a:latin typeface="Arial" pitchFamily="34" charset="0"/>
                <a:cs typeface="Arial" pitchFamily="34" charset="0"/>
              </a:rPr>
              <a:t>Being rolled out over the full Relay fleet</a:t>
            </a:r>
          </a:p>
        </p:txBody>
      </p:sp>
      <p:grpSp>
        <p:nvGrpSpPr>
          <p:cNvPr id="160" name="Group 159"/>
          <p:cNvGrpSpPr/>
          <p:nvPr/>
        </p:nvGrpSpPr>
        <p:grpSpPr>
          <a:xfrm>
            <a:off x="6865734" y="4159656"/>
            <a:ext cx="1801673" cy="1783533"/>
            <a:chOff x="6891134" y="4285628"/>
            <a:chExt cx="1801673" cy="1801368"/>
          </a:xfrm>
        </p:grpSpPr>
        <p:sp>
          <p:nvSpPr>
            <p:cNvPr id="161" name="Oval 160"/>
            <p:cNvSpPr>
              <a:spLocks noChangeAspect="1"/>
            </p:cNvSpPr>
            <p:nvPr/>
          </p:nvSpPr>
          <p:spPr>
            <a:xfrm>
              <a:off x="6891134" y="4285628"/>
              <a:ext cx="1801673"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62" name="TextBox 161"/>
            <p:cNvSpPr txBox="1"/>
            <p:nvPr/>
          </p:nvSpPr>
          <p:spPr bwMode="gray">
            <a:xfrm rot="21560158">
              <a:off x="7050687" y="4433503"/>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Consignment Continuum</a:t>
              </a:r>
            </a:p>
          </p:txBody>
        </p:sp>
        <p:sp>
          <p:nvSpPr>
            <p:cNvPr id="163" name="TextBox 162"/>
            <p:cNvSpPr txBox="1"/>
            <p:nvPr/>
          </p:nvSpPr>
          <p:spPr bwMode="gray">
            <a:xfrm rot="21560158">
              <a:off x="6962558" y="4943755"/>
              <a:ext cx="1678096" cy="987642"/>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1,437 micro actions for each consignment handled from pick up to delivery tracked. 1 billion + events data captured worth 2 TB. Event level push every second</a:t>
              </a:r>
            </a:p>
          </p:txBody>
        </p:sp>
      </p:grpSp>
      <p:grpSp>
        <p:nvGrpSpPr>
          <p:cNvPr id="164" name="Group 163"/>
          <p:cNvGrpSpPr/>
          <p:nvPr/>
        </p:nvGrpSpPr>
        <p:grpSpPr>
          <a:xfrm>
            <a:off x="556746" y="3344913"/>
            <a:ext cx="1800087" cy="1781963"/>
            <a:chOff x="582146" y="4140385"/>
            <a:chExt cx="1800087" cy="1799783"/>
          </a:xfrm>
        </p:grpSpPr>
        <p:sp>
          <p:nvSpPr>
            <p:cNvPr id="165" name="Oval 164"/>
            <p:cNvSpPr>
              <a:spLocks noChangeAspect="1"/>
            </p:cNvSpPr>
            <p:nvPr/>
          </p:nvSpPr>
          <p:spPr>
            <a:xfrm>
              <a:off x="582146" y="4140385"/>
              <a:ext cx="1800087" cy="1799783"/>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66" name="TextBox 165"/>
            <p:cNvSpPr txBox="1"/>
            <p:nvPr/>
          </p:nvSpPr>
          <p:spPr bwMode="gray">
            <a:xfrm rot="21560158">
              <a:off x="751406" y="4367796"/>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Pilot Continuum</a:t>
              </a:r>
            </a:p>
          </p:txBody>
        </p:sp>
        <p:sp>
          <p:nvSpPr>
            <p:cNvPr id="167" name="TextBox 166"/>
            <p:cNvSpPr txBox="1"/>
            <p:nvPr/>
          </p:nvSpPr>
          <p:spPr bwMode="gray">
            <a:xfrm rot="21560158">
              <a:off x="781670" y="4714424"/>
              <a:ext cx="1512340" cy="977449"/>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Pilot location data and Pilot app user journey captured per minute for all Rivigo pilots. Data pushed every minute to the cloud for real time analysis and business intelligence </a:t>
              </a:r>
            </a:p>
          </p:txBody>
        </p:sp>
        <p:cxnSp>
          <p:nvCxnSpPr>
            <p:cNvPr id="168" name="Straight Connector 167"/>
            <p:cNvCxnSpPr/>
            <p:nvPr/>
          </p:nvCxnSpPr>
          <p:spPr bwMode="gray">
            <a:xfrm flipV="1">
              <a:off x="804361" y="4701607"/>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169" name="Group 168"/>
          <p:cNvGrpSpPr/>
          <p:nvPr/>
        </p:nvGrpSpPr>
        <p:grpSpPr>
          <a:xfrm>
            <a:off x="2687326" y="2447192"/>
            <a:ext cx="1801675" cy="1783533"/>
            <a:chOff x="2687326" y="4279844"/>
            <a:chExt cx="1801675" cy="1801368"/>
          </a:xfrm>
        </p:grpSpPr>
        <p:sp>
          <p:nvSpPr>
            <p:cNvPr id="170" name="Oval 169"/>
            <p:cNvSpPr>
              <a:spLocks noChangeAspect="1"/>
            </p:cNvSpPr>
            <p:nvPr/>
          </p:nvSpPr>
          <p:spPr>
            <a:xfrm>
              <a:off x="2687326" y="4279844"/>
              <a:ext cx="1801675"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pPr>
              <a:endParaRPr lang="en-US" sz="1400" kern="0" dirty="0">
                <a:solidFill>
                  <a:prstClr val="white"/>
                </a:solidFill>
                <a:latin typeface="Times New Roman"/>
                <a:cs typeface="Arial" panose="020B0604020202020204" pitchFamily="34" charset="0"/>
              </a:endParaRPr>
            </a:p>
          </p:txBody>
        </p:sp>
        <p:sp>
          <p:nvSpPr>
            <p:cNvPr id="171" name="TextBox 170"/>
            <p:cNvSpPr txBox="1"/>
            <p:nvPr/>
          </p:nvSpPr>
          <p:spPr bwMode="gray">
            <a:xfrm rot="21560158">
              <a:off x="2842468" y="4470663"/>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Temperature Data</a:t>
              </a:r>
            </a:p>
          </p:txBody>
        </p:sp>
        <p:sp>
          <p:nvSpPr>
            <p:cNvPr id="172" name="TextBox 171"/>
            <p:cNvSpPr txBox="1"/>
            <p:nvPr/>
          </p:nvSpPr>
          <p:spPr bwMode="gray">
            <a:xfrm rot="21560158">
              <a:off x="2871009" y="4730118"/>
              <a:ext cx="1483181" cy="1314552"/>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Temperature of the reefer unit for cold chain truck fleet captured and pushed every minute to cloud, to build two way communication with auto monitoring and remote temperature control based on profile of the material being transported</a:t>
              </a:r>
            </a:p>
          </p:txBody>
        </p:sp>
        <p:cxnSp>
          <p:nvCxnSpPr>
            <p:cNvPr id="173" name="Straight Connector 172"/>
            <p:cNvCxnSpPr/>
            <p:nvPr/>
          </p:nvCxnSpPr>
          <p:spPr bwMode="gray">
            <a:xfrm flipV="1">
              <a:off x="2908970" y="4752708"/>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174" name="Group 173"/>
          <p:cNvGrpSpPr/>
          <p:nvPr/>
        </p:nvGrpSpPr>
        <p:grpSpPr>
          <a:xfrm>
            <a:off x="560494" y="1532824"/>
            <a:ext cx="1801673" cy="1783533"/>
            <a:chOff x="528743" y="2116241"/>
            <a:chExt cx="1801673" cy="1801368"/>
          </a:xfrm>
        </p:grpSpPr>
        <p:sp>
          <p:nvSpPr>
            <p:cNvPr id="175" name="Oval 174"/>
            <p:cNvSpPr>
              <a:spLocks noChangeAspect="1"/>
            </p:cNvSpPr>
            <p:nvPr/>
          </p:nvSpPr>
          <p:spPr>
            <a:xfrm>
              <a:off x="528743" y="2116241"/>
              <a:ext cx="1801673"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76" name="TextBox 175"/>
            <p:cNvSpPr txBox="1"/>
            <p:nvPr/>
          </p:nvSpPr>
          <p:spPr bwMode="gray">
            <a:xfrm>
              <a:off x="689584" y="2290698"/>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Vehicle Continuum</a:t>
              </a:r>
            </a:p>
          </p:txBody>
        </p:sp>
        <p:sp>
          <p:nvSpPr>
            <p:cNvPr id="177" name="TextBox 176"/>
            <p:cNvSpPr txBox="1"/>
            <p:nvPr/>
          </p:nvSpPr>
          <p:spPr bwMode="gray">
            <a:xfrm rot="21560158">
              <a:off x="713550" y="2638162"/>
              <a:ext cx="1482541" cy="977863"/>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Vehicle location data captured every second for each Rivigo truck across full fleet since 2014. Data pushed every second to the cloud for real time analysis and business intelligence </a:t>
              </a:r>
            </a:p>
          </p:txBody>
        </p:sp>
        <p:cxnSp>
          <p:nvCxnSpPr>
            <p:cNvPr id="178" name="Straight Connector 177"/>
            <p:cNvCxnSpPr/>
            <p:nvPr/>
          </p:nvCxnSpPr>
          <p:spPr bwMode="gray">
            <a:xfrm flipV="1">
              <a:off x="758848" y="2614711"/>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179" name="Group 178"/>
          <p:cNvGrpSpPr/>
          <p:nvPr/>
        </p:nvGrpSpPr>
        <p:grpSpPr>
          <a:xfrm>
            <a:off x="4789319" y="5142441"/>
            <a:ext cx="1801673" cy="1783533"/>
            <a:chOff x="4820851" y="5823697"/>
            <a:chExt cx="1801673" cy="1801368"/>
          </a:xfrm>
        </p:grpSpPr>
        <p:sp>
          <p:nvSpPr>
            <p:cNvPr id="180" name="Oval 179"/>
            <p:cNvSpPr>
              <a:spLocks noChangeAspect="1"/>
            </p:cNvSpPr>
            <p:nvPr/>
          </p:nvSpPr>
          <p:spPr>
            <a:xfrm>
              <a:off x="4820851" y="5823697"/>
              <a:ext cx="1801673"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81" name="TextBox 180"/>
            <p:cNvSpPr txBox="1"/>
            <p:nvPr/>
          </p:nvSpPr>
          <p:spPr bwMode="gray">
            <a:xfrm rot="21560158">
              <a:off x="4991760" y="6087048"/>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Freight Rates</a:t>
              </a:r>
            </a:p>
          </p:txBody>
        </p:sp>
        <p:sp>
          <p:nvSpPr>
            <p:cNvPr id="182" name="TextBox 181"/>
            <p:cNvSpPr txBox="1"/>
            <p:nvPr/>
          </p:nvSpPr>
          <p:spPr bwMode="gray">
            <a:xfrm rot="21560158">
              <a:off x="4947412" y="6562162"/>
              <a:ext cx="1551647" cy="816233"/>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Origin – Destination –Vehicle Type level freight prices collection from over 70K users. 400K + crowd sourced fright rates and 100K+ trip data. Event level push every second</a:t>
              </a:r>
            </a:p>
          </p:txBody>
        </p:sp>
        <p:cxnSp>
          <p:nvCxnSpPr>
            <p:cNvPr id="183" name="Straight Connector 182"/>
            <p:cNvCxnSpPr/>
            <p:nvPr/>
          </p:nvCxnSpPr>
          <p:spPr bwMode="gray">
            <a:xfrm flipV="1">
              <a:off x="5074776" y="6461594"/>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184" name="Group 183"/>
          <p:cNvGrpSpPr/>
          <p:nvPr/>
        </p:nvGrpSpPr>
        <p:grpSpPr>
          <a:xfrm>
            <a:off x="2711661" y="4253636"/>
            <a:ext cx="1801673" cy="1783533"/>
            <a:chOff x="2840755" y="6329156"/>
            <a:chExt cx="1801673" cy="1801368"/>
          </a:xfrm>
        </p:grpSpPr>
        <p:sp>
          <p:nvSpPr>
            <p:cNvPr id="185" name="Oval 184"/>
            <p:cNvSpPr>
              <a:spLocks noChangeAspect="1"/>
            </p:cNvSpPr>
            <p:nvPr/>
          </p:nvSpPr>
          <p:spPr>
            <a:xfrm>
              <a:off x="2840755" y="6329156"/>
              <a:ext cx="1801673"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86" name="TextBox 185"/>
            <p:cNvSpPr txBox="1"/>
            <p:nvPr/>
          </p:nvSpPr>
          <p:spPr bwMode="gray">
            <a:xfrm rot="21560158">
              <a:off x="3070410" y="6646526"/>
              <a:ext cx="1346009"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Processed Camera Feed</a:t>
              </a:r>
              <a:r>
                <a:rPr lang="en-US" sz="1100" kern="0" baseline="30000" dirty="0">
                  <a:solidFill>
                    <a:srgbClr val="000000"/>
                  </a:solidFill>
                </a:rPr>
                <a:t>(1)</a:t>
              </a:r>
            </a:p>
          </p:txBody>
        </p:sp>
        <p:sp>
          <p:nvSpPr>
            <p:cNvPr id="187" name="TextBox 186"/>
            <p:cNvSpPr txBox="1"/>
            <p:nvPr/>
          </p:nvSpPr>
          <p:spPr bwMode="gray">
            <a:xfrm rot="21560158">
              <a:off x="2963831" y="7203972"/>
              <a:ext cx="1600390" cy="583073"/>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Outward and inward facing processed camera feed planned for full relay fleet - Will capture data on ~400Million+ kilometers per year </a:t>
              </a:r>
            </a:p>
          </p:txBody>
        </p:sp>
        <p:cxnSp>
          <p:nvCxnSpPr>
            <p:cNvPr id="188" name="Straight Connector 187"/>
            <p:cNvCxnSpPr/>
            <p:nvPr/>
          </p:nvCxnSpPr>
          <p:spPr bwMode="gray">
            <a:xfrm flipV="1">
              <a:off x="3047382" y="7005731"/>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cxnSp>
        <p:nvCxnSpPr>
          <p:cNvPr id="189" name="Straight Connector 188"/>
          <p:cNvCxnSpPr/>
          <p:nvPr/>
        </p:nvCxnSpPr>
        <p:spPr bwMode="gray">
          <a:xfrm flipV="1">
            <a:off x="7139440" y="4709527"/>
            <a:ext cx="1360531"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nvGrpSpPr>
          <p:cNvPr id="190" name="Group 189"/>
          <p:cNvGrpSpPr/>
          <p:nvPr/>
        </p:nvGrpSpPr>
        <p:grpSpPr>
          <a:xfrm>
            <a:off x="651874" y="6952672"/>
            <a:ext cx="1800087" cy="1781963"/>
            <a:chOff x="2687323" y="2337094"/>
            <a:chExt cx="1800087" cy="1799783"/>
          </a:xfrm>
        </p:grpSpPr>
        <p:sp>
          <p:nvSpPr>
            <p:cNvPr id="191" name="Oval 190"/>
            <p:cNvSpPr>
              <a:spLocks noChangeAspect="1"/>
            </p:cNvSpPr>
            <p:nvPr/>
          </p:nvSpPr>
          <p:spPr>
            <a:xfrm>
              <a:off x="2687323" y="2337094"/>
              <a:ext cx="1800087" cy="1799783"/>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pPr>
              <a:endParaRPr lang="en-US" sz="1400" kern="0" dirty="0">
                <a:solidFill>
                  <a:prstClr val="white"/>
                </a:solidFill>
                <a:latin typeface="Times New Roman"/>
                <a:cs typeface="Arial" panose="020B0604020202020204" pitchFamily="34" charset="0"/>
              </a:endParaRPr>
            </a:p>
          </p:txBody>
        </p:sp>
        <p:sp>
          <p:nvSpPr>
            <p:cNvPr id="192" name="TextBox 191"/>
            <p:cNvSpPr txBox="1"/>
            <p:nvPr/>
          </p:nvSpPr>
          <p:spPr bwMode="gray">
            <a:xfrm rot="21560158">
              <a:off x="2832545" y="2376670"/>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Fuel Data</a:t>
              </a:r>
            </a:p>
          </p:txBody>
        </p:sp>
        <p:sp>
          <p:nvSpPr>
            <p:cNvPr id="193" name="TextBox 192"/>
            <p:cNvSpPr txBox="1"/>
            <p:nvPr/>
          </p:nvSpPr>
          <p:spPr bwMode="gray">
            <a:xfrm rot="21560158">
              <a:off x="2820979" y="2780808"/>
              <a:ext cx="1551646" cy="1086406"/>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Fuel level in tank for each truck captured for all Rivigo fleet. Data captured and pushed to cloud every 30 seconds. Extreme smoothening capabilities applied on data as value of fuel changes due to running and movement on highways</a:t>
              </a:r>
            </a:p>
          </p:txBody>
        </p:sp>
        <p:cxnSp>
          <p:nvCxnSpPr>
            <p:cNvPr id="194" name="Straight Connector 193"/>
            <p:cNvCxnSpPr/>
            <p:nvPr/>
          </p:nvCxnSpPr>
          <p:spPr bwMode="gray">
            <a:xfrm flipV="1">
              <a:off x="2974905" y="2722657"/>
              <a:ext cx="1236846"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195" name="Group 194"/>
          <p:cNvGrpSpPr/>
          <p:nvPr/>
        </p:nvGrpSpPr>
        <p:grpSpPr>
          <a:xfrm>
            <a:off x="2709488" y="6067447"/>
            <a:ext cx="1800087" cy="1781963"/>
            <a:chOff x="4771260" y="2148663"/>
            <a:chExt cx="1800087" cy="1799783"/>
          </a:xfrm>
        </p:grpSpPr>
        <p:sp>
          <p:nvSpPr>
            <p:cNvPr id="196" name="Oval 195"/>
            <p:cNvSpPr>
              <a:spLocks noChangeAspect="1"/>
            </p:cNvSpPr>
            <p:nvPr/>
          </p:nvSpPr>
          <p:spPr>
            <a:xfrm>
              <a:off x="4771260" y="2148663"/>
              <a:ext cx="1800087" cy="1799783"/>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97" name="TextBox 196"/>
            <p:cNvSpPr txBox="1"/>
            <p:nvPr/>
          </p:nvSpPr>
          <p:spPr bwMode="gray">
            <a:xfrm rot="21560158">
              <a:off x="5005506" y="2419585"/>
              <a:ext cx="1346009"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Supplier Digital Profile Data</a:t>
              </a:r>
              <a:endParaRPr lang="en-US" sz="1100" kern="0" baseline="30000" dirty="0">
                <a:solidFill>
                  <a:srgbClr val="000000"/>
                </a:solidFill>
              </a:endParaRPr>
            </a:p>
          </p:txBody>
        </p:sp>
        <p:sp>
          <p:nvSpPr>
            <p:cNvPr id="198" name="TextBox 197"/>
            <p:cNvSpPr txBox="1"/>
            <p:nvPr/>
          </p:nvSpPr>
          <p:spPr bwMode="gray">
            <a:xfrm rot="21560158">
              <a:off x="4898234" y="2918224"/>
              <a:ext cx="1600390" cy="74601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300 + digital markers of each supplier on Freight Brokerage platform gathered, 100 MM+ events captured. Data pushed every 2 hours</a:t>
              </a:r>
            </a:p>
          </p:txBody>
        </p:sp>
        <p:cxnSp>
          <p:nvCxnSpPr>
            <p:cNvPr id="199" name="Straight Connector 198"/>
            <p:cNvCxnSpPr/>
            <p:nvPr/>
          </p:nvCxnSpPr>
          <p:spPr bwMode="gray">
            <a:xfrm flipV="1">
              <a:off x="5041244" y="2826091"/>
              <a:ext cx="1236846"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200" name="Group 199"/>
          <p:cNvGrpSpPr/>
          <p:nvPr/>
        </p:nvGrpSpPr>
        <p:grpSpPr>
          <a:xfrm>
            <a:off x="567887" y="5151312"/>
            <a:ext cx="1801673" cy="1783533"/>
            <a:chOff x="582147" y="6052781"/>
            <a:chExt cx="1801673" cy="1801368"/>
          </a:xfrm>
        </p:grpSpPr>
        <p:sp>
          <p:nvSpPr>
            <p:cNvPr id="201" name="Oval 200"/>
            <p:cNvSpPr>
              <a:spLocks noChangeAspect="1"/>
            </p:cNvSpPr>
            <p:nvPr/>
          </p:nvSpPr>
          <p:spPr>
            <a:xfrm>
              <a:off x="582147" y="6052781"/>
              <a:ext cx="1801673" cy="1801368"/>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202" name="TextBox 201"/>
            <p:cNvSpPr txBox="1"/>
            <p:nvPr/>
          </p:nvSpPr>
          <p:spPr bwMode="gray">
            <a:xfrm rot="21560158">
              <a:off x="737290" y="6196263"/>
              <a:ext cx="1480610"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Vehicle Vitals</a:t>
              </a:r>
            </a:p>
          </p:txBody>
        </p:sp>
        <p:sp>
          <p:nvSpPr>
            <p:cNvPr id="203" name="TextBox 202"/>
            <p:cNvSpPr txBox="1"/>
            <p:nvPr/>
          </p:nvSpPr>
          <p:spPr bwMode="gray">
            <a:xfrm rot="21560158">
              <a:off x="757380" y="6482107"/>
              <a:ext cx="1561069" cy="1148417"/>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IoT sensors and telematics capture engine state, RPM, battery voltage, oil pressure and temperature, tyre pressure and temperature for all Rivigo fleet. Data captured every second and pushed to cloud</a:t>
              </a:r>
            </a:p>
          </p:txBody>
        </p:sp>
        <p:cxnSp>
          <p:nvCxnSpPr>
            <p:cNvPr id="204" name="Straight Connector 203"/>
            <p:cNvCxnSpPr/>
            <p:nvPr/>
          </p:nvCxnSpPr>
          <p:spPr bwMode="gray">
            <a:xfrm flipV="1">
              <a:off x="864421" y="6513908"/>
              <a:ext cx="1236846"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grpSp>
        <p:nvGrpSpPr>
          <p:cNvPr id="205" name="Group 204"/>
          <p:cNvGrpSpPr/>
          <p:nvPr/>
        </p:nvGrpSpPr>
        <p:grpSpPr>
          <a:xfrm>
            <a:off x="4798663" y="3324056"/>
            <a:ext cx="1800087" cy="1781963"/>
            <a:chOff x="4798663" y="3970286"/>
            <a:chExt cx="1800087" cy="1799783"/>
          </a:xfrm>
        </p:grpSpPr>
        <p:sp>
          <p:nvSpPr>
            <p:cNvPr id="206" name="Oval 205"/>
            <p:cNvSpPr>
              <a:spLocks noChangeAspect="1"/>
            </p:cNvSpPr>
            <p:nvPr/>
          </p:nvSpPr>
          <p:spPr>
            <a:xfrm>
              <a:off x="4798663" y="3970286"/>
              <a:ext cx="1800087" cy="1799783"/>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207" name="TextBox 206"/>
            <p:cNvSpPr txBox="1"/>
            <p:nvPr/>
          </p:nvSpPr>
          <p:spPr bwMode="gray">
            <a:xfrm rot="21560158">
              <a:off x="5094091" y="4148480"/>
              <a:ext cx="1223645" cy="356374"/>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1100" kern="0" dirty="0">
                  <a:solidFill>
                    <a:srgbClr val="000000"/>
                  </a:solidFill>
                </a:rPr>
                <a:t>Material Movement Data</a:t>
              </a:r>
              <a:endParaRPr lang="en-US" sz="1100" kern="0" baseline="30000" dirty="0">
                <a:solidFill>
                  <a:srgbClr val="000000"/>
                </a:solidFill>
              </a:endParaRPr>
            </a:p>
          </p:txBody>
        </p:sp>
        <p:cxnSp>
          <p:nvCxnSpPr>
            <p:cNvPr id="208" name="Straight Connector 207"/>
            <p:cNvCxnSpPr/>
            <p:nvPr/>
          </p:nvCxnSpPr>
          <p:spPr bwMode="gray">
            <a:xfrm flipV="1">
              <a:off x="5052881" y="4521579"/>
              <a:ext cx="1236846" cy="1"/>
            </a:xfrm>
            <a:prstGeom prst="line">
              <a:avLst/>
            </a:prstGeom>
            <a:solidFill>
              <a:srgbClr val="E3383A"/>
            </a:solidFill>
            <a:ln w="19050" cap="flat" cmpd="sng" algn="ctr">
              <a:solidFill>
                <a:schemeClr val="accent1"/>
              </a:solidFill>
              <a:prstDash val="solid"/>
              <a:round/>
              <a:headEnd type="none" w="med" len="med"/>
              <a:tailEnd type="none" w="med" len="med"/>
            </a:ln>
            <a:effectLst/>
          </p:spPr>
        </p:cxnSp>
      </p:grpSp>
      <p:sp>
        <p:nvSpPr>
          <p:cNvPr id="76" name="TextBox 75"/>
          <p:cNvSpPr txBox="1"/>
          <p:nvPr/>
        </p:nvSpPr>
        <p:spPr bwMode="gray">
          <a:xfrm rot="21560158">
            <a:off x="4941244" y="4042821"/>
            <a:ext cx="1537944" cy="751937"/>
          </a:xfrm>
          <a:prstGeom prst="roundRect">
            <a:avLst/>
          </a:prstGeom>
          <a:noFill/>
          <a:ln w="9525" cap="flat" cmpd="sng" algn="ctr">
            <a:noFill/>
            <a:prstDash val="solid"/>
          </a:ln>
          <a:effectLst/>
        </p:spPr>
        <p:txBody>
          <a:bodyPr lIns="0" tIns="0" rIns="0" bIns="0" rtlCol="0" anchor="ctr"/>
          <a:lstStyle>
            <a:defPPr>
              <a:defRPr lang="en-US"/>
            </a:defPPr>
            <a:lvl1pPr algn="ctr">
              <a:lnSpc>
                <a:spcPts val="1500"/>
              </a:lnSpc>
              <a:defRPr sz="1400" b="1">
                <a:solidFill>
                  <a:prstClr val="black"/>
                </a:solidFill>
                <a:latin typeface="Arial" panose="020B0604020202020204" pitchFamily="34" charset="0"/>
                <a:cs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lnSpc>
                <a:spcPts val="1100"/>
              </a:lnSpc>
              <a:spcBef>
                <a:spcPts val="0"/>
              </a:spcBef>
              <a:spcAft>
                <a:spcPts val="0"/>
              </a:spcAft>
              <a:defRPr/>
            </a:pPr>
            <a:r>
              <a:rPr lang="en-US" sz="750" b="0" kern="0" dirty="0">
                <a:solidFill>
                  <a:srgbClr val="000000"/>
                </a:solidFill>
              </a:rPr>
              <a:t>Daily demand data for freight and inventory information of trucks across India from 20K+ demand users and 50K+ supply users. 250K+ loads and 1 MM+ truck inventory data. Event level push every second</a:t>
            </a:r>
          </a:p>
        </p:txBody>
      </p:sp>
    </p:spTree>
    <p:custDataLst>
      <p:tags r:id="rId1"/>
    </p:custDataLst>
    <p:extLst>
      <p:ext uri="{BB962C8B-B14F-4D97-AF65-F5344CB8AC3E}">
        <p14:creationId xmlns:p14="http://schemas.microsoft.com/office/powerpoint/2010/main" val="22077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sosceles Triangle 58"/>
          <p:cNvSpPr/>
          <p:nvPr>
            <p:custDataLst>
              <p:tags r:id="rId2"/>
            </p:custDataLst>
          </p:nvPr>
        </p:nvSpPr>
        <p:spPr>
          <a:xfrm rot="16200000">
            <a:off x="-10236202" y="-3693228"/>
            <a:ext cx="6915345" cy="17363489"/>
          </a:xfrm>
          <a:prstGeom prst="triangle">
            <a:avLst>
              <a:gd name="adj" fmla="val 49782"/>
            </a:avLst>
          </a:prstGeom>
          <a:blipFill dpi="0" rotWithShape="0">
            <a:blip r:embed="rId5">
              <a:alphaModFix amt="29000"/>
            </a:blip>
            <a:srcRect/>
            <a:stretch>
              <a:fillRect/>
            </a:stretch>
          </a:bli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3" name="Rectangle 12"/>
          <p:cNvSpPr/>
          <p:nvPr/>
        </p:nvSpPr>
        <p:spPr>
          <a:xfrm rot="6220969">
            <a:off x="-594045" y="5059725"/>
            <a:ext cx="3290630" cy="3010002"/>
          </a:xfrm>
          <a:custGeom>
            <a:avLst/>
            <a:gdLst/>
            <a:ahLst/>
            <a:cxnLst/>
            <a:rect l="l" t="t" r="r" b="b"/>
            <a:pathLst>
              <a:path w="4371557" h="4615630">
                <a:moveTo>
                  <a:pt x="4371557" y="0"/>
                </a:moveTo>
                <a:lnTo>
                  <a:pt x="4371557" y="4615630"/>
                </a:lnTo>
                <a:cubicBezTo>
                  <a:pt x="3184141" y="4187292"/>
                  <a:pt x="1194694" y="2610172"/>
                  <a:pt x="748703" y="2204706"/>
                </a:cubicBezTo>
                <a:cubicBezTo>
                  <a:pt x="-114433" y="1881511"/>
                  <a:pt x="38073" y="1618917"/>
                  <a:pt x="0" y="1315850"/>
                </a:cubicBezTo>
                <a:cubicBezTo>
                  <a:pt x="147146" y="1142637"/>
                  <a:pt x="294289" y="922125"/>
                  <a:pt x="488732" y="764678"/>
                </a:cubicBezTo>
                <a:cubicBezTo>
                  <a:pt x="1451119" y="181519"/>
                  <a:pt x="3072006" y="125161"/>
                  <a:pt x="43715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2" name="Rectangle 12"/>
          <p:cNvSpPr/>
          <p:nvPr/>
        </p:nvSpPr>
        <p:spPr>
          <a:xfrm rot="14015129">
            <a:off x="-310569" y="2462100"/>
            <a:ext cx="3658714" cy="2992245"/>
          </a:xfrm>
          <a:custGeom>
            <a:avLst/>
            <a:gdLst/>
            <a:ahLst/>
            <a:cxnLst/>
            <a:rect l="l" t="t" r="r" b="b"/>
            <a:pathLst>
              <a:path w="4371557" h="4615630">
                <a:moveTo>
                  <a:pt x="4371557" y="0"/>
                </a:moveTo>
                <a:lnTo>
                  <a:pt x="4371557" y="4615630"/>
                </a:lnTo>
                <a:cubicBezTo>
                  <a:pt x="3184141" y="4187292"/>
                  <a:pt x="1194694" y="2610172"/>
                  <a:pt x="748703" y="2204706"/>
                </a:cubicBezTo>
                <a:cubicBezTo>
                  <a:pt x="-114433" y="1881511"/>
                  <a:pt x="38073" y="1618917"/>
                  <a:pt x="0" y="1315850"/>
                </a:cubicBezTo>
                <a:cubicBezTo>
                  <a:pt x="147146" y="1142637"/>
                  <a:pt x="294289" y="922125"/>
                  <a:pt x="488732" y="764678"/>
                </a:cubicBezTo>
                <a:cubicBezTo>
                  <a:pt x="1451119" y="181519"/>
                  <a:pt x="3072006" y="125161"/>
                  <a:pt x="43715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48" name="Block Arc 47"/>
          <p:cNvSpPr/>
          <p:nvPr/>
        </p:nvSpPr>
        <p:spPr>
          <a:xfrm>
            <a:off x="-5167227" y="1913459"/>
            <a:ext cx="8824827" cy="7489727"/>
          </a:xfrm>
          <a:prstGeom prst="blockArc">
            <a:avLst>
              <a:gd name="adj1" fmla="val 16865589"/>
              <a:gd name="adj2" fmla="val 4745651"/>
              <a:gd name="adj3" fmla="val 2186"/>
            </a:avLst>
          </a:prstGeom>
          <a:solidFill>
            <a:schemeClr val="accent6">
              <a:lumMod val="50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solidFill>
                <a:srgbClr val="FFFFFF">
                  <a:hueOff val="0"/>
                  <a:satOff val="0"/>
                  <a:lumOff val="0"/>
                  <a:alphaOff val="0"/>
                </a:srgbClr>
              </a:solidFill>
            </a:endParaRPr>
          </a:p>
        </p:txBody>
      </p:sp>
      <p:sp>
        <p:nvSpPr>
          <p:cNvPr id="55" name="Freeform 54"/>
          <p:cNvSpPr/>
          <p:nvPr/>
        </p:nvSpPr>
        <p:spPr>
          <a:xfrm>
            <a:off x="3395380" y="4557852"/>
            <a:ext cx="11730320" cy="2402436"/>
          </a:xfrm>
          <a:custGeom>
            <a:avLst/>
            <a:gdLst>
              <a:gd name="connsiteX0" fmla="*/ 0 w 7209900"/>
              <a:gd name="connsiteY0" fmla="*/ 0 h 905192"/>
              <a:gd name="connsiteX1" fmla="*/ 7209900 w 7209900"/>
              <a:gd name="connsiteY1" fmla="*/ 0 h 905192"/>
              <a:gd name="connsiteX2" fmla="*/ 7209900 w 7209900"/>
              <a:gd name="connsiteY2" fmla="*/ 905192 h 905192"/>
              <a:gd name="connsiteX3" fmla="*/ 0 w 7209900"/>
              <a:gd name="connsiteY3" fmla="*/ 905192 h 905192"/>
              <a:gd name="connsiteX4" fmla="*/ 0 w 7209900"/>
              <a:gd name="connsiteY4" fmla="*/ 0 h 90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900" h="905192">
                <a:moveTo>
                  <a:pt x="0" y="0"/>
                </a:moveTo>
                <a:lnTo>
                  <a:pt x="7209900" y="0"/>
                </a:lnTo>
                <a:lnTo>
                  <a:pt x="7209900" y="905192"/>
                </a:lnTo>
                <a:lnTo>
                  <a:pt x="0" y="905192"/>
                </a:lnTo>
                <a:lnTo>
                  <a:pt x="0" y="0"/>
                </a:lnTo>
                <a:close/>
              </a:path>
            </a:pathLst>
          </a:custGeom>
          <a:gradFill flip="none" rotWithShape="1">
            <a:gsLst>
              <a:gs pos="0">
                <a:schemeClr val="accent2">
                  <a:lumMod val="40000"/>
                  <a:lumOff val="60000"/>
                  <a:alpha val="6000"/>
                </a:schemeClr>
              </a:gs>
              <a:gs pos="100000">
                <a:schemeClr val="accent2">
                  <a:lumMod val="20000"/>
                  <a:lumOff val="80000"/>
                  <a:alpha val="30000"/>
                </a:schemeClr>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8497" tIns="119380" rIns="119380" bIns="119380" numCol="1" spcCol="1270" anchor="ctr" anchorCtr="0">
            <a:noAutofit/>
          </a:bodyPr>
          <a:lstStyle/>
          <a:p>
            <a:pPr defTabSz="2089150">
              <a:lnSpc>
                <a:spcPct val="90000"/>
              </a:lnSpc>
              <a:spcAft>
                <a:spcPct val="35000"/>
              </a:spcAft>
            </a:pPr>
            <a:endParaRPr lang="en-US" sz="4700" dirty="0">
              <a:solidFill>
                <a:srgbClr val="57585A"/>
              </a:solidFill>
            </a:endParaRPr>
          </a:p>
        </p:txBody>
      </p:sp>
      <p:sp>
        <p:nvSpPr>
          <p:cNvPr id="57" name="Freeform 56"/>
          <p:cNvSpPr/>
          <p:nvPr/>
        </p:nvSpPr>
        <p:spPr>
          <a:xfrm>
            <a:off x="2048094" y="7248329"/>
            <a:ext cx="13111266" cy="2221992"/>
          </a:xfrm>
          <a:custGeom>
            <a:avLst/>
            <a:gdLst>
              <a:gd name="connsiteX0" fmla="*/ 0 w 7538938"/>
              <a:gd name="connsiteY0" fmla="*/ 0 h 905192"/>
              <a:gd name="connsiteX1" fmla="*/ 7538938 w 7538938"/>
              <a:gd name="connsiteY1" fmla="*/ 0 h 905192"/>
              <a:gd name="connsiteX2" fmla="*/ 7538938 w 7538938"/>
              <a:gd name="connsiteY2" fmla="*/ 905192 h 905192"/>
              <a:gd name="connsiteX3" fmla="*/ 0 w 7538938"/>
              <a:gd name="connsiteY3" fmla="*/ 905192 h 905192"/>
              <a:gd name="connsiteX4" fmla="*/ 0 w 7538938"/>
              <a:gd name="connsiteY4" fmla="*/ 0 h 90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938" h="905192">
                <a:moveTo>
                  <a:pt x="0" y="0"/>
                </a:moveTo>
                <a:lnTo>
                  <a:pt x="7538938" y="0"/>
                </a:lnTo>
                <a:lnTo>
                  <a:pt x="7538938" y="905192"/>
                </a:lnTo>
                <a:lnTo>
                  <a:pt x="0" y="905192"/>
                </a:lnTo>
                <a:lnTo>
                  <a:pt x="0" y="0"/>
                </a:lnTo>
                <a:close/>
              </a:path>
            </a:pathLst>
          </a:custGeom>
          <a:gradFill flip="none" rotWithShape="1">
            <a:gsLst>
              <a:gs pos="0">
                <a:schemeClr val="accent4">
                  <a:lumMod val="40000"/>
                  <a:lumOff val="60000"/>
                  <a:alpha val="0"/>
                </a:schemeClr>
              </a:gs>
              <a:gs pos="100000">
                <a:schemeClr val="accent4">
                  <a:lumMod val="20000"/>
                  <a:lumOff val="80000"/>
                  <a:alpha val="43000"/>
                </a:schemeClr>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8497" tIns="119380" rIns="119380" bIns="119380" numCol="1" spcCol="1270" anchor="ctr" anchorCtr="0">
            <a:noAutofit/>
          </a:bodyPr>
          <a:lstStyle/>
          <a:p>
            <a:pPr defTabSz="2089150">
              <a:lnSpc>
                <a:spcPct val="90000"/>
              </a:lnSpc>
              <a:spcAft>
                <a:spcPct val="35000"/>
              </a:spcAft>
            </a:pPr>
            <a:endParaRPr lang="en-US" sz="4700" dirty="0">
              <a:solidFill>
                <a:srgbClr val="57585A"/>
              </a:solidFill>
            </a:endParaRPr>
          </a:p>
        </p:txBody>
      </p:sp>
      <p:sp>
        <p:nvSpPr>
          <p:cNvPr id="53" name="Freeform 52"/>
          <p:cNvSpPr/>
          <p:nvPr/>
        </p:nvSpPr>
        <p:spPr>
          <a:xfrm>
            <a:off x="1668180" y="1645858"/>
            <a:ext cx="13457520" cy="2750002"/>
          </a:xfrm>
          <a:custGeom>
            <a:avLst/>
            <a:gdLst>
              <a:gd name="connsiteX0" fmla="*/ 0 w 7538938"/>
              <a:gd name="connsiteY0" fmla="*/ 0 h 905192"/>
              <a:gd name="connsiteX1" fmla="*/ 7538938 w 7538938"/>
              <a:gd name="connsiteY1" fmla="*/ 0 h 905192"/>
              <a:gd name="connsiteX2" fmla="*/ 7538938 w 7538938"/>
              <a:gd name="connsiteY2" fmla="*/ 905192 h 905192"/>
              <a:gd name="connsiteX3" fmla="*/ 0 w 7538938"/>
              <a:gd name="connsiteY3" fmla="*/ 905192 h 905192"/>
              <a:gd name="connsiteX4" fmla="*/ 0 w 7538938"/>
              <a:gd name="connsiteY4" fmla="*/ 0 h 90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938" h="905192">
                <a:moveTo>
                  <a:pt x="0" y="0"/>
                </a:moveTo>
                <a:lnTo>
                  <a:pt x="7538938" y="0"/>
                </a:lnTo>
                <a:lnTo>
                  <a:pt x="7538938" y="905192"/>
                </a:lnTo>
                <a:lnTo>
                  <a:pt x="0" y="905192"/>
                </a:lnTo>
                <a:lnTo>
                  <a:pt x="0" y="0"/>
                </a:lnTo>
                <a:close/>
              </a:path>
            </a:pathLst>
          </a:custGeom>
          <a:gradFill flip="none" rotWithShape="1">
            <a:gsLst>
              <a:gs pos="0">
                <a:schemeClr val="accent1">
                  <a:lumMod val="40000"/>
                  <a:lumOff val="60000"/>
                  <a:alpha val="6000"/>
                </a:schemeClr>
              </a:gs>
              <a:gs pos="100000">
                <a:schemeClr val="accent1">
                  <a:lumMod val="20000"/>
                  <a:lumOff val="80000"/>
                  <a:alpha val="34000"/>
                </a:schemeClr>
              </a:gs>
            </a:gsLst>
            <a:lin ang="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8497" tIns="119380" rIns="119380" bIns="119380" numCol="1" spcCol="1270" anchor="ctr" anchorCtr="0">
            <a:noAutofit/>
          </a:bodyPr>
          <a:lstStyle/>
          <a:p>
            <a:pPr defTabSz="2089150">
              <a:lnSpc>
                <a:spcPct val="90000"/>
              </a:lnSpc>
              <a:spcAft>
                <a:spcPct val="35000"/>
              </a:spcAft>
            </a:pPr>
            <a:endParaRPr lang="en-US" sz="4700" dirty="0">
              <a:solidFill>
                <a:srgbClr val="57585A"/>
              </a:solidFill>
            </a:endParaRPr>
          </a:p>
        </p:txBody>
      </p:sp>
      <p:sp>
        <p:nvSpPr>
          <p:cNvPr id="3" name="Title 2"/>
          <p:cNvSpPr>
            <a:spLocks noGrp="1"/>
          </p:cNvSpPr>
          <p:nvPr>
            <p:ph type="title"/>
          </p:nvPr>
        </p:nvSpPr>
        <p:spPr>
          <a:xfrm>
            <a:off x="242550" y="246758"/>
            <a:ext cx="13623979" cy="991505"/>
          </a:xfrm>
        </p:spPr>
        <p:txBody>
          <a:bodyPr bIns="73152"/>
          <a:lstStyle/>
          <a:p>
            <a:r>
              <a:rPr lang="en-US" dirty="0"/>
              <a:t>Technology Drives Every Aspect of Our Complex Operations</a:t>
            </a:r>
            <a:endParaRPr lang="en-US" sz="2800" dirty="0"/>
          </a:p>
        </p:txBody>
      </p:sp>
      <p:grpSp>
        <p:nvGrpSpPr>
          <p:cNvPr id="49" name="Group 48"/>
          <p:cNvGrpSpPr/>
          <p:nvPr/>
        </p:nvGrpSpPr>
        <p:grpSpPr>
          <a:xfrm>
            <a:off x="117516" y="3928026"/>
            <a:ext cx="2402784" cy="3281389"/>
            <a:chOff x="231992" y="4019635"/>
            <a:chExt cx="2999723" cy="4096607"/>
          </a:xfrm>
        </p:grpSpPr>
        <p:grpSp>
          <p:nvGrpSpPr>
            <p:cNvPr id="50" name="Group 49"/>
            <p:cNvGrpSpPr/>
            <p:nvPr/>
          </p:nvGrpSpPr>
          <p:grpSpPr>
            <a:xfrm rot="274416">
              <a:off x="1370530" y="4019635"/>
              <a:ext cx="1211973" cy="1196121"/>
              <a:chOff x="1293095" y="3772177"/>
              <a:chExt cx="1333170" cy="1196121"/>
            </a:xfrm>
          </p:grpSpPr>
          <p:sp>
            <p:nvSpPr>
              <p:cNvPr id="82" name="Freeform 5"/>
              <p:cNvSpPr>
                <a:spLocks noEditPoints="1"/>
              </p:cNvSpPr>
              <p:nvPr/>
            </p:nvSpPr>
            <p:spPr bwMode="auto">
              <a:xfrm rot="1442383">
                <a:off x="1293095" y="3772177"/>
                <a:ext cx="1333170" cy="1170201"/>
              </a:xfrm>
              <a:custGeom>
                <a:avLst/>
                <a:gdLst>
                  <a:gd name="T0" fmla="*/ 989 w 1004"/>
                  <a:gd name="T1" fmla="*/ 268 h 841"/>
                  <a:gd name="T2" fmla="*/ 15 w 1004"/>
                  <a:gd name="T3" fmla="*/ 268 h 841"/>
                  <a:gd name="T4" fmla="*/ 15 w 1004"/>
                  <a:gd name="T5" fmla="*/ 322 h 841"/>
                  <a:gd name="T6" fmla="*/ 69 w 1004"/>
                  <a:gd name="T7" fmla="*/ 322 h 841"/>
                  <a:gd name="T8" fmla="*/ 935 w 1004"/>
                  <a:gd name="T9" fmla="*/ 322 h 841"/>
                  <a:gd name="T10" fmla="*/ 962 w 1004"/>
                  <a:gd name="T11" fmla="*/ 333 h 841"/>
                  <a:gd name="T12" fmla="*/ 989 w 1004"/>
                  <a:gd name="T13" fmla="*/ 322 h 841"/>
                  <a:gd name="T14" fmla="*/ 989 w 1004"/>
                  <a:gd name="T15" fmla="*/ 268 h 841"/>
                  <a:gd name="T16" fmla="*/ 150 w 1004"/>
                  <a:gd name="T17" fmla="*/ 403 h 841"/>
                  <a:gd name="T18" fmla="*/ 150 w 1004"/>
                  <a:gd name="T19" fmla="*/ 458 h 841"/>
                  <a:gd name="T20" fmla="*/ 177 w 1004"/>
                  <a:gd name="T21" fmla="*/ 469 h 841"/>
                  <a:gd name="T22" fmla="*/ 204 w 1004"/>
                  <a:gd name="T23" fmla="*/ 458 h 841"/>
                  <a:gd name="T24" fmla="*/ 800 w 1004"/>
                  <a:gd name="T25" fmla="*/ 458 h 841"/>
                  <a:gd name="T26" fmla="*/ 854 w 1004"/>
                  <a:gd name="T27" fmla="*/ 458 h 841"/>
                  <a:gd name="T28" fmla="*/ 854 w 1004"/>
                  <a:gd name="T29" fmla="*/ 403 h 841"/>
                  <a:gd name="T30" fmla="*/ 150 w 1004"/>
                  <a:gd name="T31" fmla="*/ 403 h 841"/>
                  <a:gd name="T32" fmla="*/ 286 w 1004"/>
                  <a:gd name="T33" fmla="*/ 539 h 841"/>
                  <a:gd name="T34" fmla="*/ 286 w 1004"/>
                  <a:gd name="T35" fmla="*/ 593 h 841"/>
                  <a:gd name="T36" fmla="*/ 313 w 1004"/>
                  <a:gd name="T37" fmla="*/ 604 h 841"/>
                  <a:gd name="T38" fmla="*/ 340 w 1004"/>
                  <a:gd name="T39" fmla="*/ 593 h 841"/>
                  <a:gd name="T40" fmla="*/ 502 w 1004"/>
                  <a:gd name="T41" fmla="*/ 526 h 841"/>
                  <a:gd name="T42" fmla="*/ 664 w 1004"/>
                  <a:gd name="T43" fmla="*/ 593 h 841"/>
                  <a:gd name="T44" fmla="*/ 718 w 1004"/>
                  <a:gd name="T45" fmla="*/ 593 h 841"/>
                  <a:gd name="T46" fmla="*/ 718 w 1004"/>
                  <a:gd name="T47" fmla="*/ 539 h 841"/>
                  <a:gd name="T48" fmla="*/ 502 w 1004"/>
                  <a:gd name="T49" fmla="*/ 449 h 841"/>
                  <a:gd name="T50" fmla="*/ 286 w 1004"/>
                  <a:gd name="T51" fmla="*/ 539 h 841"/>
                  <a:gd name="T52" fmla="*/ 416 w 1004"/>
                  <a:gd name="T53" fmla="*/ 755 h 841"/>
                  <a:gd name="T54" fmla="*/ 502 w 1004"/>
                  <a:gd name="T55" fmla="*/ 841 h 841"/>
                  <a:gd name="T56" fmla="*/ 588 w 1004"/>
                  <a:gd name="T57" fmla="*/ 755 h 841"/>
                  <a:gd name="T58" fmla="*/ 502 w 1004"/>
                  <a:gd name="T59" fmla="*/ 669 h 841"/>
                  <a:gd name="T60" fmla="*/ 416 w 1004"/>
                  <a:gd name="T61" fmla="*/ 75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4" h="841">
                    <a:moveTo>
                      <a:pt x="989" y="268"/>
                    </a:moveTo>
                    <a:cubicBezTo>
                      <a:pt x="720" y="0"/>
                      <a:pt x="284" y="0"/>
                      <a:pt x="15" y="268"/>
                    </a:cubicBezTo>
                    <a:cubicBezTo>
                      <a:pt x="0" y="283"/>
                      <a:pt x="0" y="307"/>
                      <a:pt x="15" y="322"/>
                    </a:cubicBezTo>
                    <a:cubicBezTo>
                      <a:pt x="30" y="337"/>
                      <a:pt x="54" y="337"/>
                      <a:pt x="69" y="322"/>
                    </a:cubicBezTo>
                    <a:cubicBezTo>
                      <a:pt x="308" y="84"/>
                      <a:pt x="696" y="84"/>
                      <a:pt x="935" y="322"/>
                    </a:cubicBezTo>
                    <a:cubicBezTo>
                      <a:pt x="942" y="330"/>
                      <a:pt x="952" y="333"/>
                      <a:pt x="962" y="333"/>
                    </a:cubicBezTo>
                    <a:cubicBezTo>
                      <a:pt x="972" y="333"/>
                      <a:pt x="982" y="330"/>
                      <a:pt x="989" y="322"/>
                    </a:cubicBezTo>
                    <a:cubicBezTo>
                      <a:pt x="1004" y="307"/>
                      <a:pt x="1004" y="283"/>
                      <a:pt x="989" y="268"/>
                    </a:cubicBezTo>
                    <a:moveTo>
                      <a:pt x="150" y="403"/>
                    </a:moveTo>
                    <a:cubicBezTo>
                      <a:pt x="135" y="418"/>
                      <a:pt x="135" y="443"/>
                      <a:pt x="150" y="458"/>
                    </a:cubicBezTo>
                    <a:cubicBezTo>
                      <a:pt x="158" y="465"/>
                      <a:pt x="168" y="469"/>
                      <a:pt x="177" y="469"/>
                    </a:cubicBezTo>
                    <a:cubicBezTo>
                      <a:pt x="187" y="469"/>
                      <a:pt x="197" y="465"/>
                      <a:pt x="204" y="458"/>
                    </a:cubicBezTo>
                    <a:cubicBezTo>
                      <a:pt x="369" y="293"/>
                      <a:pt x="636" y="293"/>
                      <a:pt x="800" y="458"/>
                    </a:cubicBezTo>
                    <a:cubicBezTo>
                      <a:pt x="815" y="472"/>
                      <a:pt x="839" y="472"/>
                      <a:pt x="854" y="458"/>
                    </a:cubicBezTo>
                    <a:cubicBezTo>
                      <a:pt x="869" y="443"/>
                      <a:pt x="869" y="418"/>
                      <a:pt x="854" y="403"/>
                    </a:cubicBezTo>
                    <a:cubicBezTo>
                      <a:pt x="660" y="210"/>
                      <a:pt x="344" y="209"/>
                      <a:pt x="150" y="403"/>
                    </a:cubicBezTo>
                    <a:moveTo>
                      <a:pt x="286" y="539"/>
                    </a:moveTo>
                    <a:cubicBezTo>
                      <a:pt x="271" y="554"/>
                      <a:pt x="271" y="578"/>
                      <a:pt x="286" y="593"/>
                    </a:cubicBezTo>
                    <a:cubicBezTo>
                      <a:pt x="293" y="600"/>
                      <a:pt x="303" y="604"/>
                      <a:pt x="313" y="604"/>
                    </a:cubicBezTo>
                    <a:cubicBezTo>
                      <a:pt x="322" y="604"/>
                      <a:pt x="332" y="600"/>
                      <a:pt x="340" y="593"/>
                    </a:cubicBezTo>
                    <a:cubicBezTo>
                      <a:pt x="383" y="549"/>
                      <a:pt x="441" y="526"/>
                      <a:pt x="502" y="526"/>
                    </a:cubicBezTo>
                    <a:cubicBezTo>
                      <a:pt x="563" y="526"/>
                      <a:pt x="621" y="549"/>
                      <a:pt x="664" y="593"/>
                    </a:cubicBezTo>
                    <a:cubicBezTo>
                      <a:pt x="679" y="608"/>
                      <a:pt x="704" y="608"/>
                      <a:pt x="718" y="593"/>
                    </a:cubicBezTo>
                    <a:cubicBezTo>
                      <a:pt x="733" y="578"/>
                      <a:pt x="733" y="554"/>
                      <a:pt x="718" y="539"/>
                    </a:cubicBezTo>
                    <a:cubicBezTo>
                      <a:pt x="661" y="481"/>
                      <a:pt x="584" y="449"/>
                      <a:pt x="502" y="449"/>
                    </a:cubicBezTo>
                    <a:cubicBezTo>
                      <a:pt x="420" y="449"/>
                      <a:pt x="343" y="481"/>
                      <a:pt x="286" y="539"/>
                    </a:cubicBezTo>
                    <a:moveTo>
                      <a:pt x="416" y="755"/>
                    </a:moveTo>
                    <a:cubicBezTo>
                      <a:pt x="416" y="803"/>
                      <a:pt x="454" y="841"/>
                      <a:pt x="502" y="841"/>
                    </a:cubicBezTo>
                    <a:cubicBezTo>
                      <a:pt x="550" y="841"/>
                      <a:pt x="588" y="803"/>
                      <a:pt x="588" y="755"/>
                    </a:cubicBezTo>
                    <a:cubicBezTo>
                      <a:pt x="588" y="708"/>
                      <a:pt x="550" y="669"/>
                      <a:pt x="502" y="669"/>
                    </a:cubicBezTo>
                    <a:cubicBezTo>
                      <a:pt x="454" y="669"/>
                      <a:pt x="416" y="708"/>
                      <a:pt x="416" y="755"/>
                    </a:cubicBezTo>
                  </a:path>
                </a:pathLst>
              </a:custGeom>
              <a:solidFill>
                <a:srgbClr val="000000">
                  <a:alpha val="18000"/>
                </a:srgbClr>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r>
                  <a:rPr lang="en-US" sz="1800" kern="0" dirty="0">
                    <a:solidFill>
                      <a:prstClr val="black"/>
                    </a:solidFill>
                  </a:rPr>
                  <a:t> </a:t>
                </a:r>
              </a:p>
            </p:txBody>
          </p:sp>
          <p:sp>
            <p:nvSpPr>
              <p:cNvPr id="83" name="Rectangle 82"/>
              <p:cNvSpPr/>
              <p:nvPr>
                <p:custDataLst>
                  <p:tags r:id="rId3"/>
                </p:custDataLst>
              </p:nvPr>
            </p:nvSpPr>
            <p:spPr>
              <a:xfrm rot="1636885">
                <a:off x="1521873" y="4586608"/>
                <a:ext cx="402816" cy="38169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grpSp>
        <p:sp>
          <p:nvSpPr>
            <p:cNvPr id="76" name="Freeform 5"/>
            <p:cNvSpPr>
              <a:spLocks noEditPoints="1"/>
            </p:cNvSpPr>
            <p:nvPr/>
          </p:nvSpPr>
          <p:spPr bwMode="auto">
            <a:xfrm rot="5400000">
              <a:off x="1893238" y="5322696"/>
              <a:ext cx="1613136" cy="1063819"/>
            </a:xfrm>
            <a:custGeom>
              <a:avLst/>
              <a:gdLst>
                <a:gd name="T0" fmla="*/ 989 w 1004"/>
                <a:gd name="T1" fmla="*/ 268 h 841"/>
                <a:gd name="T2" fmla="*/ 15 w 1004"/>
                <a:gd name="T3" fmla="*/ 268 h 841"/>
                <a:gd name="T4" fmla="*/ 15 w 1004"/>
                <a:gd name="T5" fmla="*/ 322 h 841"/>
                <a:gd name="T6" fmla="*/ 69 w 1004"/>
                <a:gd name="T7" fmla="*/ 322 h 841"/>
                <a:gd name="T8" fmla="*/ 935 w 1004"/>
                <a:gd name="T9" fmla="*/ 322 h 841"/>
                <a:gd name="T10" fmla="*/ 962 w 1004"/>
                <a:gd name="T11" fmla="*/ 333 h 841"/>
                <a:gd name="T12" fmla="*/ 989 w 1004"/>
                <a:gd name="T13" fmla="*/ 322 h 841"/>
                <a:gd name="T14" fmla="*/ 989 w 1004"/>
                <a:gd name="T15" fmla="*/ 268 h 841"/>
                <a:gd name="T16" fmla="*/ 150 w 1004"/>
                <a:gd name="T17" fmla="*/ 403 h 841"/>
                <a:gd name="T18" fmla="*/ 150 w 1004"/>
                <a:gd name="T19" fmla="*/ 458 h 841"/>
                <a:gd name="T20" fmla="*/ 177 w 1004"/>
                <a:gd name="T21" fmla="*/ 469 h 841"/>
                <a:gd name="T22" fmla="*/ 204 w 1004"/>
                <a:gd name="T23" fmla="*/ 458 h 841"/>
                <a:gd name="T24" fmla="*/ 800 w 1004"/>
                <a:gd name="T25" fmla="*/ 458 h 841"/>
                <a:gd name="T26" fmla="*/ 854 w 1004"/>
                <a:gd name="T27" fmla="*/ 458 h 841"/>
                <a:gd name="T28" fmla="*/ 854 w 1004"/>
                <a:gd name="T29" fmla="*/ 403 h 841"/>
                <a:gd name="T30" fmla="*/ 150 w 1004"/>
                <a:gd name="T31" fmla="*/ 403 h 841"/>
                <a:gd name="T32" fmla="*/ 286 w 1004"/>
                <a:gd name="T33" fmla="*/ 539 h 841"/>
                <a:gd name="T34" fmla="*/ 286 w 1004"/>
                <a:gd name="T35" fmla="*/ 593 h 841"/>
                <a:gd name="T36" fmla="*/ 313 w 1004"/>
                <a:gd name="T37" fmla="*/ 604 h 841"/>
                <a:gd name="T38" fmla="*/ 340 w 1004"/>
                <a:gd name="T39" fmla="*/ 593 h 841"/>
                <a:gd name="T40" fmla="*/ 502 w 1004"/>
                <a:gd name="T41" fmla="*/ 526 h 841"/>
                <a:gd name="T42" fmla="*/ 664 w 1004"/>
                <a:gd name="T43" fmla="*/ 593 h 841"/>
                <a:gd name="T44" fmla="*/ 718 w 1004"/>
                <a:gd name="T45" fmla="*/ 593 h 841"/>
                <a:gd name="T46" fmla="*/ 718 w 1004"/>
                <a:gd name="T47" fmla="*/ 539 h 841"/>
                <a:gd name="T48" fmla="*/ 502 w 1004"/>
                <a:gd name="T49" fmla="*/ 449 h 841"/>
                <a:gd name="T50" fmla="*/ 286 w 1004"/>
                <a:gd name="T51" fmla="*/ 539 h 841"/>
                <a:gd name="T52" fmla="*/ 416 w 1004"/>
                <a:gd name="T53" fmla="*/ 755 h 841"/>
                <a:gd name="T54" fmla="*/ 502 w 1004"/>
                <a:gd name="T55" fmla="*/ 841 h 841"/>
                <a:gd name="T56" fmla="*/ 588 w 1004"/>
                <a:gd name="T57" fmla="*/ 755 h 841"/>
                <a:gd name="T58" fmla="*/ 502 w 1004"/>
                <a:gd name="T59" fmla="*/ 669 h 841"/>
                <a:gd name="T60" fmla="*/ 416 w 1004"/>
                <a:gd name="T61" fmla="*/ 75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4" h="841">
                  <a:moveTo>
                    <a:pt x="989" y="268"/>
                  </a:moveTo>
                  <a:cubicBezTo>
                    <a:pt x="720" y="0"/>
                    <a:pt x="284" y="0"/>
                    <a:pt x="15" y="268"/>
                  </a:cubicBezTo>
                  <a:cubicBezTo>
                    <a:pt x="0" y="283"/>
                    <a:pt x="0" y="307"/>
                    <a:pt x="15" y="322"/>
                  </a:cubicBezTo>
                  <a:cubicBezTo>
                    <a:pt x="30" y="337"/>
                    <a:pt x="54" y="337"/>
                    <a:pt x="69" y="322"/>
                  </a:cubicBezTo>
                  <a:cubicBezTo>
                    <a:pt x="308" y="84"/>
                    <a:pt x="696" y="84"/>
                    <a:pt x="935" y="322"/>
                  </a:cubicBezTo>
                  <a:cubicBezTo>
                    <a:pt x="942" y="330"/>
                    <a:pt x="952" y="333"/>
                    <a:pt x="962" y="333"/>
                  </a:cubicBezTo>
                  <a:cubicBezTo>
                    <a:pt x="972" y="333"/>
                    <a:pt x="982" y="330"/>
                    <a:pt x="989" y="322"/>
                  </a:cubicBezTo>
                  <a:cubicBezTo>
                    <a:pt x="1004" y="307"/>
                    <a:pt x="1004" y="283"/>
                    <a:pt x="989" y="268"/>
                  </a:cubicBezTo>
                  <a:moveTo>
                    <a:pt x="150" y="403"/>
                  </a:moveTo>
                  <a:cubicBezTo>
                    <a:pt x="135" y="418"/>
                    <a:pt x="135" y="443"/>
                    <a:pt x="150" y="458"/>
                  </a:cubicBezTo>
                  <a:cubicBezTo>
                    <a:pt x="158" y="465"/>
                    <a:pt x="168" y="469"/>
                    <a:pt x="177" y="469"/>
                  </a:cubicBezTo>
                  <a:cubicBezTo>
                    <a:pt x="187" y="469"/>
                    <a:pt x="197" y="465"/>
                    <a:pt x="204" y="458"/>
                  </a:cubicBezTo>
                  <a:cubicBezTo>
                    <a:pt x="369" y="293"/>
                    <a:pt x="636" y="293"/>
                    <a:pt x="800" y="458"/>
                  </a:cubicBezTo>
                  <a:cubicBezTo>
                    <a:pt x="815" y="472"/>
                    <a:pt x="839" y="472"/>
                    <a:pt x="854" y="458"/>
                  </a:cubicBezTo>
                  <a:cubicBezTo>
                    <a:pt x="869" y="443"/>
                    <a:pt x="869" y="418"/>
                    <a:pt x="854" y="403"/>
                  </a:cubicBezTo>
                  <a:cubicBezTo>
                    <a:pt x="660" y="210"/>
                    <a:pt x="344" y="209"/>
                    <a:pt x="150" y="403"/>
                  </a:cubicBezTo>
                  <a:moveTo>
                    <a:pt x="286" y="539"/>
                  </a:moveTo>
                  <a:cubicBezTo>
                    <a:pt x="271" y="554"/>
                    <a:pt x="271" y="578"/>
                    <a:pt x="286" y="593"/>
                  </a:cubicBezTo>
                  <a:cubicBezTo>
                    <a:pt x="293" y="600"/>
                    <a:pt x="303" y="604"/>
                    <a:pt x="313" y="604"/>
                  </a:cubicBezTo>
                  <a:cubicBezTo>
                    <a:pt x="322" y="604"/>
                    <a:pt x="332" y="600"/>
                    <a:pt x="340" y="593"/>
                  </a:cubicBezTo>
                  <a:cubicBezTo>
                    <a:pt x="383" y="549"/>
                    <a:pt x="441" y="526"/>
                    <a:pt x="502" y="526"/>
                  </a:cubicBezTo>
                  <a:cubicBezTo>
                    <a:pt x="563" y="526"/>
                    <a:pt x="621" y="549"/>
                    <a:pt x="664" y="593"/>
                  </a:cubicBezTo>
                  <a:cubicBezTo>
                    <a:pt x="679" y="608"/>
                    <a:pt x="704" y="608"/>
                    <a:pt x="718" y="593"/>
                  </a:cubicBezTo>
                  <a:cubicBezTo>
                    <a:pt x="733" y="578"/>
                    <a:pt x="733" y="554"/>
                    <a:pt x="718" y="539"/>
                  </a:cubicBezTo>
                  <a:cubicBezTo>
                    <a:pt x="661" y="481"/>
                    <a:pt x="584" y="449"/>
                    <a:pt x="502" y="449"/>
                  </a:cubicBezTo>
                  <a:cubicBezTo>
                    <a:pt x="420" y="449"/>
                    <a:pt x="343" y="481"/>
                    <a:pt x="286" y="539"/>
                  </a:cubicBezTo>
                  <a:moveTo>
                    <a:pt x="416" y="755"/>
                  </a:moveTo>
                  <a:cubicBezTo>
                    <a:pt x="416" y="803"/>
                    <a:pt x="454" y="841"/>
                    <a:pt x="502" y="841"/>
                  </a:cubicBezTo>
                  <a:cubicBezTo>
                    <a:pt x="550" y="841"/>
                    <a:pt x="588" y="803"/>
                    <a:pt x="588" y="755"/>
                  </a:cubicBezTo>
                  <a:cubicBezTo>
                    <a:pt x="588" y="708"/>
                    <a:pt x="550" y="669"/>
                    <a:pt x="502" y="669"/>
                  </a:cubicBezTo>
                  <a:cubicBezTo>
                    <a:pt x="454" y="669"/>
                    <a:pt x="416" y="708"/>
                    <a:pt x="416" y="755"/>
                  </a:cubicBezTo>
                </a:path>
              </a:pathLst>
            </a:custGeom>
            <a:solidFill>
              <a:srgbClr val="000000">
                <a:alpha val="18000"/>
              </a:srgbClr>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r>
                <a:rPr lang="en-US" sz="1800" kern="0" dirty="0">
                  <a:solidFill>
                    <a:prstClr val="black"/>
                  </a:solidFill>
                </a:rPr>
                <a:t> </a:t>
              </a:r>
            </a:p>
          </p:txBody>
        </p:sp>
        <p:grpSp>
          <p:nvGrpSpPr>
            <p:cNvPr id="77" name="Group 76"/>
            <p:cNvGrpSpPr/>
            <p:nvPr/>
          </p:nvGrpSpPr>
          <p:grpSpPr>
            <a:xfrm>
              <a:off x="231992" y="4914706"/>
              <a:ext cx="2161374" cy="2583747"/>
              <a:chOff x="355165" y="4344377"/>
              <a:chExt cx="2717200" cy="3573005"/>
            </a:xfrm>
          </p:grpSpPr>
          <p:sp>
            <p:nvSpPr>
              <p:cNvPr id="79" name="Oval 78"/>
              <p:cNvSpPr/>
              <p:nvPr/>
            </p:nvSpPr>
            <p:spPr bwMode="auto">
              <a:xfrm>
                <a:off x="2237622" y="5148974"/>
                <a:ext cx="834743" cy="834743"/>
              </a:xfrm>
              <a:prstGeom prst="ellipse">
                <a:avLst/>
              </a:prstGeom>
              <a:solidFill>
                <a:srgbClr val="FFFFFF"/>
              </a:solid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defTabSz="914102" eaLnBrk="1" fontAlgn="auto" hangingPunct="1">
                  <a:spcBef>
                    <a:spcPts val="0"/>
                  </a:spcBef>
                  <a:spcAft>
                    <a:spcPts val="0"/>
                  </a:spcAft>
                  <a:defRPr/>
                </a:pPr>
                <a:endParaRPr lang="en-US" sz="900" kern="0" dirty="0">
                  <a:solidFill>
                    <a:prstClr val="black"/>
                  </a:solidFill>
                  <a:latin typeface="Arial" pitchFamily="34" charset="0"/>
                  <a:cs typeface="Arial" pitchFamily="34" charset="0"/>
                </a:endParaRPr>
              </a:p>
            </p:txBody>
          </p:sp>
          <p:pic>
            <p:nvPicPr>
              <p:cNvPr id="80" name="Picture 2" descr="Image result for big data brain icon"/>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gray">
              <a:xfrm>
                <a:off x="355165" y="4344377"/>
                <a:ext cx="2696445" cy="275064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https://static.thenounproject.com/png/1832236-200.png"/>
              <p:cNvPicPr>
                <a:picLocks noChangeAspect="1" noChangeArrowheads="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gray">
              <a:xfrm flipH="1">
                <a:off x="1341076" y="6703094"/>
                <a:ext cx="1202266" cy="1214288"/>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Freeform 5"/>
            <p:cNvSpPr>
              <a:spLocks noEditPoints="1"/>
            </p:cNvSpPr>
            <p:nvPr/>
          </p:nvSpPr>
          <p:spPr bwMode="auto">
            <a:xfrm rot="7619982">
              <a:off x="1443280" y="6917747"/>
              <a:ext cx="1333170" cy="1063819"/>
            </a:xfrm>
            <a:custGeom>
              <a:avLst/>
              <a:gdLst>
                <a:gd name="T0" fmla="*/ 989 w 1004"/>
                <a:gd name="T1" fmla="*/ 268 h 841"/>
                <a:gd name="T2" fmla="*/ 15 w 1004"/>
                <a:gd name="T3" fmla="*/ 268 h 841"/>
                <a:gd name="T4" fmla="*/ 15 w 1004"/>
                <a:gd name="T5" fmla="*/ 322 h 841"/>
                <a:gd name="T6" fmla="*/ 69 w 1004"/>
                <a:gd name="T7" fmla="*/ 322 h 841"/>
                <a:gd name="T8" fmla="*/ 935 w 1004"/>
                <a:gd name="T9" fmla="*/ 322 h 841"/>
                <a:gd name="T10" fmla="*/ 962 w 1004"/>
                <a:gd name="T11" fmla="*/ 333 h 841"/>
                <a:gd name="T12" fmla="*/ 989 w 1004"/>
                <a:gd name="T13" fmla="*/ 322 h 841"/>
                <a:gd name="T14" fmla="*/ 989 w 1004"/>
                <a:gd name="T15" fmla="*/ 268 h 841"/>
                <a:gd name="T16" fmla="*/ 150 w 1004"/>
                <a:gd name="T17" fmla="*/ 403 h 841"/>
                <a:gd name="T18" fmla="*/ 150 w 1004"/>
                <a:gd name="T19" fmla="*/ 458 h 841"/>
                <a:gd name="T20" fmla="*/ 177 w 1004"/>
                <a:gd name="T21" fmla="*/ 469 h 841"/>
                <a:gd name="T22" fmla="*/ 204 w 1004"/>
                <a:gd name="T23" fmla="*/ 458 h 841"/>
                <a:gd name="T24" fmla="*/ 800 w 1004"/>
                <a:gd name="T25" fmla="*/ 458 h 841"/>
                <a:gd name="T26" fmla="*/ 854 w 1004"/>
                <a:gd name="T27" fmla="*/ 458 h 841"/>
                <a:gd name="T28" fmla="*/ 854 w 1004"/>
                <a:gd name="T29" fmla="*/ 403 h 841"/>
                <a:gd name="T30" fmla="*/ 150 w 1004"/>
                <a:gd name="T31" fmla="*/ 403 h 841"/>
                <a:gd name="T32" fmla="*/ 286 w 1004"/>
                <a:gd name="T33" fmla="*/ 539 h 841"/>
                <a:gd name="T34" fmla="*/ 286 w 1004"/>
                <a:gd name="T35" fmla="*/ 593 h 841"/>
                <a:gd name="T36" fmla="*/ 313 w 1004"/>
                <a:gd name="T37" fmla="*/ 604 h 841"/>
                <a:gd name="T38" fmla="*/ 340 w 1004"/>
                <a:gd name="T39" fmla="*/ 593 h 841"/>
                <a:gd name="T40" fmla="*/ 502 w 1004"/>
                <a:gd name="T41" fmla="*/ 526 h 841"/>
                <a:gd name="T42" fmla="*/ 664 w 1004"/>
                <a:gd name="T43" fmla="*/ 593 h 841"/>
                <a:gd name="T44" fmla="*/ 718 w 1004"/>
                <a:gd name="T45" fmla="*/ 593 h 841"/>
                <a:gd name="T46" fmla="*/ 718 w 1004"/>
                <a:gd name="T47" fmla="*/ 539 h 841"/>
                <a:gd name="T48" fmla="*/ 502 w 1004"/>
                <a:gd name="T49" fmla="*/ 449 h 841"/>
                <a:gd name="T50" fmla="*/ 286 w 1004"/>
                <a:gd name="T51" fmla="*/ 539 h 841"/>
                <a:gd name="T52" fmla="*/ 416 w 1004"/>
                <a:gd name="T53" fmla="*/ 755 h 841"/>
                <a:gd name="T54" fmla="*/ 502 w 1004"/>
                <a:gd name="T55" fmla="*/ 841 h 841"/>
                <a:gd name="T56" fmla="*/ 588 w 1004"/>
                <a:gd name="T57" fmla="*/ 755 h 841"/>
                <a:gd name="T58" fmla="*/ 502 w 1004"/>
                <a:gd name="T59" fmla="*/ 669 h 841"/>
                <a:gd name="T60" fmla="*/ 416 w 1004"/>
                <a:gd name="T61" fmla="*/ 75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4" h="841">
                  <a:moveTo>
                    <a:pt x="989" y="268"/>
                  </a:moveTo>
                  <a:cubicBezTo>
                    <a:pt x="720" y="0"/>
                    <a:pt x="284" y="0"/>
                    <a:pt x="15" y="268"/>
                  </a:cubicBezTo>
                  <a:cubicBezTo>
                    <a:pt x="0" y="283"/>
                    <a:pt x="0" y="307"/>
                    <a:pt x="15" y="322"/>
                  </a:cubicBezTo>
                  <a:cubicBezTo>
                    <a:pt x="30" y="337"/>
                    <a:pt x="54" y="337"/>
                    <a:pt x="69" y="322"/>
                  </a:cubicBezTo>
                  <a:cubicBezTo>
                    <a:pt x="308" y="84"/>
                    <a:pt x="696" y="84"/>
                    <a:pt x="935" y="322"/>
                  </a:cubicBezTo>
                  <a:cubicBezTo>
                    <a:pt x="942" y="330"/>
                    <a:pt x="952" y="333"/>
                    <a:pt x="962" y="333"/>
                  </a:cubicBezTo>
                  <a:cubicBezTo>
                    <a:pt x="972" y="333"/>
                    <a:pt x="982" y="330"/>
                    <a:pt x="989" y="322"/>
                  </a:cubicBezTo>
                  <a:cubicBezTo>
                    <a:pt x="1004" y="307"/>
                    <a:pt x="1004" y="283"/>
                    <a:pt x="989" y="268"/>
                  </a:cubicBezTo>
                  <a:moveTo>
                    <a:pt x="150" y="403"/>
                  </a:moveTo>
                  <a:cubicBezTo>
                    <a:pt x="135" y="418"/>
                    <a:pt x="135" y="443"/>
                    <a:pt x="150" y="458"/>
                  </a:cubicBezTo>
                  <a:cubicBezTo>
                    <a:pt x="158" y="465"/>
                    <a:pt x="168" y="469"/>
                    <a:pt x="177" y="469"/>
                  </a:cubicBezTo>
                  <a:cubicBezTo>
                    <a:pt x="187" y="469"/>
                    <a:pt x="197" y="465"/>
                    <a:pt x="204" y="458"/>
                  </a:cubicBezTo>
                  <a:cubicBezTo>
                    <a:pt x="369" y="293"/>
                    <a:pt x="636" y="293"/>
                    <a:pt x="800" y="458"/>
                  </a:cubicBezTo>
                  <a:cubicBezTo>
                    <a:pt x="815" y="472"/>
                    <a:pt x="839" y="472"/>
                    <a:pt x="854" y="458"/>
                  </a:cubicBezTo>
                  <a:cubicBezTo>
                    <a:pt x="869" y="443"/>
                    <a:pt x="869" y="418"/>
                    <a:pt x="854" y="403"/>
                  </a:cubicBezTo>
                  <a:cubicBezTo>
                    <a:pt x="660" y="210"/>
                    <a:pt x="344" y="209"/>
                    <a:pt x="150" y="403"/>
                  </a:cubicBezTo>
                  <a:moveTo>
                    <a:pt x="286" y="539"/>
                  </a:moveTo>
                  <a:cubicBezTo>
                    <a:pt x="271" y="554"/>
                    <a:pt x="271" y="578"/>
                    <a:pt x="286" y="593"/>
                  </a:cubicBezTo>
                  <a:cubicBezTo>
                    <a:pt x="293" y="600"/>
                    <a:pt x="303" y="604"/>
                    <a:pt x="313" y="604"/>
                  </a:cubicBezTo>
                  <a:cubicBezTo>
                    <a:pt x="322" y="604"/>
                    <a:pt x="332" y="600"/>
                    <a:pt x="340" y="593"/>
                  </a:cubicBezTo>
                  <a:cubicBezTo>
                    <a:pt x="383" y="549"/>
                    <a:pt x="441" y="526"/>
                    <a:pt x="502" y="526"/>
                  </a:cubicBezTo>
                  <a:cubicBezTo>
                    <a:pt x="563" y="526"/>
                    <a:pt x="621" y="549"/>
                    <a:pt x="664" y="593"/>
                  </a:cubicBezTo>
                  <a:cubicBezTo>
                    <a:pt x="679" y="608"/>
                    <a:pt x="704" y="608"/>
                    <a:pt x="718" y="593"/>
                  </a:cubicBezTo>
                  <a:cubicBezTo>
                    <a:pt x="733" y="578"/>
                    <a:pt x="733" y="554"/>
                    <a:pt x="718" y="539"/>
                  </a:cubicBezTo>
                  <a:cubicBezTo>
                    <a:pt x="661" y="481"/>
                    <a:pt x="584" y="449"/>
                    <a:pt x="502" y="449"/>
                  </a:cubicBezTo>
                  <a:cubicBezTo>
                    <a:pt x="420" y="449"/>
                    <a:pt x="343" y="481"/>
                    <a:pt x="286" y="539"/>
                  </a:cubicBezTo>
                  <a:moveTo>
                    <a:pt x="416" y="755"/>
                  </a:moveTo>
                  <a:cubicBezTo>
                    <a:pt x="416" y="803"/>
                    <a:pt x="454" y="841"/>
                    <a:pt x="502" y="841"/>
                  </a:cubicBezTo>
                  <a:cubicBezTo>
                    <a:pt x="550" y="841"/>
                    <a:pt x="588" y="803"/>
                    <a:pt x="588" y="755"/>
                  </a:cubicBezTo>
                  <a:cubicBezTo>
                    <a:pt x="588" y="708"/>
                    <a:pt x="550" y="669"/>
                    <a:pt x="502" y="669"/>
                  </a:cubicBezTo>
                  <a:cubicBezTo>
                    <a:pt x="454" y="669"/>
                    <a:pt x="416" y="708"/>
                    <a:pt x="416" y="755"/>
                  </a:cubicBezTo>
                </a:path>
              </a:pathLst>
            </a:custGeom>
            <a:solidFill>
              <a:srgbClr val="000000">
                <a:alpha val="18000"/>
              </a:srgbClr>
            </a:solidFill>
            <a:ln w="9525" cap="rnd">
              <a:no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r>
                <a:rPr lang="en-US" sz="1800" kern="0" dirty="0">
                  <a:solidFill>
                    <a:prstClr val="black"/>
                  </a:solidFill>
                </a:rPr>
                <a:t> </a:t>
              </a:r>
            </a:p>
          </p:txBody>
        </p:sp>
      </p:grpSp>
      <p:cxnSp>
        <p:nvCxnSpPr>
          <p:cNvPr id="87" name="Straight Connector 86"/>
          <p:cNvCxnSpPr/>
          <p:nvPr/>
        </p:nvCxnSpPr>
        <p:spPr bwMode="gray">
          <a:xfrm rot="5400000" flipV="1">
            <a:off x="8591086" y="8446883"/>
            <a:ext cx="1280160"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sp>
        <p:nvSpPr>
          <p:cNvPr id="88" name="Text Placeholder 4"/>
          <p:cNvSpPr txBox="1">
            <a:spLocks/>
          </p:cNvSpPr>
          <p:nvPr/>
        </p:nvSpPr>
        <p:spPr bwMode="gray">
          <a:xfrm>
            <a:off x="5420772" y="7626184"/>
            <a:ext cx="2027799" cy="215444"/>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en-GB" sz="1400" dirty="0">
                <a:solidFill>
                  <a:schemeClr val="bg2"/>
                </a:solidFill>
              </a:rPr>
              <a:t>Relay Fulfilment Engine</a:t>
            </a:r>
            <a:endParaRPr lang="en-US" sz="1400" dirty="0">
              <a:solidFill>
                <a:schemeClr val="bg2"/>
              </a:solidFill>
            </a:endParaRPr>
          </a:p>
        </p:txBody>
      </p:sp>
      <p:sp>
        <p:nvSpPr>
          <p:cNvPr id="89" name="Text Placeholder 4"/>
          <p:cNvSpPr txBox="1">
            <a:spLocks/>
          </p:cNvSpPr>
          <p:nvPr/>
        </p:nvSpPr>
        <p:spPr bwMode="gray">
          <a:xfrm>
            <a:off x="10796339" y="7636956"/>
            <a:ext cx="2657779"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400" dirty="0">
                <a:solidFill>
                  <a:srgbClr val="000000"/>
                </a:solidFill>
              </a:rPr>
              <a:t>Network Planner and Optimizer</a:t>
            </a:r>
          </a:p>
        </p:txBody>
      </p:sp>
      <p:sp>
        <p:nvSpPr>
          <p:cNvPr id="90" name="TextBox 89"/>
          <p:cNvSpPr txBox="1"/>
          <p:nvPr/>
        </p:nvSpPr>
        <p:spPr bwMode="gray">
          <a:xfrm>
            <a:off x="3899875" y="7994824"/>
            <a:ext cx="5069592" cy="1018419"/>
          </a:xfrm>
          <a:prstGeom prst="rect">
            <a:avLst/>
          </a:prstGeom>
          <a:noFill/>
          <a:ln w="317500">
            <a:noFill/>
          </a:ln>
          <a:effectLst/>
        </p:spPr>
        <p:txBody>
          <a:bodyPr wrap="square" lIns="0" tIns="42678" rIns="0" bIns="42678" rtlCol="0" anchor="t">
            <a:noAutofit/>
          </a:bodyPr>
          <a:lstStyle>
            <a:defPPr>
              <a:defRPr lang="en-US"/>
            </a:defPPr>
            <a:lvl2pPr marL="171450" lvl="1" indent="-171450" defTabSz="730966">
              <a:lnSpc>
                <a:spcPts val="1100"/>
              </a:lnSpc>
              <a:spcBef>
                <a:spcPts val="0"/>
              </a:spcBef>
              <a:spcAft>
                <a:spcPts val="0"/>
              </a:spcAft>
              <a:buClr>
                <a:srgbClr val="E50113"/>
              </a:buClr>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2pPr>
          </a:lstStyle>
          <a:p>
            <a:pPr lvl="1">
              <a:lnSpc>
                <a:spcPts val="1400"/>
              </a:lnSpc>
              <a:spcBef>
                <a:spcPts val="200"/>
              </a:spcBef>
              <a:spcAft>
                <a:spcPts val="200"/>
              </a:spcAft>
              <a:buClr>
                <a:schemeClr val="bg2"/>
              </a:buClr>
              <a:buFont typeface="Courier New" panose="02070309020205020404" pitchFamily="49" charset="0"/>
              <a:buChar char="o"/>
            </a:pPr>
            <a:r>
              <a:rPr lang="en-US" b="1" dirty="0"/>
              <a:t>Intelligent CRM decides how many indents expected from contracted clients based on news vendor model and suggests how many indents to take from market</a:t>
            </a:r>
          </a:p>
          <a:p>
            <a:pPr lvl="1">
              <a:lnSpc>
                <a:spcPts val="1400"/>
              </a:lnSpc>
              <a:spcBef>
                <a:spcPts val="200"/>
              </a:spcBef>
              <a:spcAft>
                <a:spcPts val="200"/>
              </a:spcAft>
              <a:buClr>
                <a:schemeClr val="bg2"/>
              </a:buClr>
              <a:buFont typeface="Courier New" panose="02070309020205020404" pitchFamily="49" charset="0"/>
              <a:buChar char="o"/>
            </a:pPr>
            <a:r>
              <a:rPr lang="en-US" dirty="0"/>
              <a:t>Dynamic programming based approach to minimize network imbalance based on demand variability and decide on which indents to serve </a:t>
            </a:r>
          </a:p>
          <a:p>
            <a:pPr lvl="1">
              <a:lnSpc>
                <a:spcPts val="1400"/>
              </a:lnSpc>
              <a:spcBef>
                <a:spcPts val="200"/>
              </a:spcBef>
              <a:spcAft>
                <a:spcPts val="200"/>
              </a:spcAft>
              <a:buClr>
                <a:schemeClr val="bg2"/>
              </a:buClr>
              <a:buFont typeface="Courier New" panose="02070309020205020404" pitchFamily="49" charset="0"/>
              <a:buChar char="o"/>
            </a:pPr>
            <a:r>
              <a:rPr lang="en-US" dirty="0"/>
              <a:t>Linear programming based Hungarian algorithm engine for vehicle allocation for selected indents and matching algorithm based on partitioning, reachability, proximity, due for maintenance, and proximity to maintenance hubs</a:t>
            </a:r>
          </a:p>
        </p:txBody>
      </p:sp>
      <p:sp>
        <p:nvSpPr>
          <p:cNvPr id="91" name="TextBox 90"/>
          <p:cNvSpPr txBox="1"/>
          <p:nvPr/>
        </p:nvSpPr>
        <p:spPr bwMode="gray">
          <a:xfrm>
            <a:off x="9492868" y="7994824"/>
            <a:ext cx="5216818" cy="1018419"/>
          </a:xfrm>
          <a:prstGeom prst="rect">
            <a:avLst/>
          </a:prstGeom>
          <a:noFill/>
          <a:ln w="317500">
            <a:noFill/>
          </a:ln>
          <a:effectLst/>
        </p:spPr>
        <p:txBody>
          <a:bodyPr wrap="square" lIns="0" tIns="42678" rIns="0" bIns="42678" rtlCol="0" anchor="t">
            <a:noAutofit/>
          </a:bodyPr>
          <a:lstStyle>
            <a:defPPr>
              <a:defRPr lang="en-US"/>
            </a:defPPr>
            <a:lvl2pPr marL="171450" lvl="1" indent="-171450" defTabSz="730966">
              <a:lnSpc>
                <a:spcPts val="1100"/>
              </a:lnSpc>
              <a:spcBef>
                <a:spcPts val="0"/>
              </a:spcBef>
              <a:spcAft>
                <a:spcPts val="0"/>
              </a:spcAft>
              <a:buClr>
                <a:srgbClr val="E50113"/>
              </a:buClr>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2pPr>
          </a:lstStyle>
          <a:p>
            <a:pPr lvl="1">
              <a:lnSpc>
                <a:spcPts val="1400"/>
              </a:lnSpc>
              <a:spcBef>
                <a:spcPts val="200"/>
              </a:spcBef>
              <a:spcAft>
                <a:spcPts val="200"/>
              </a:spcAft>
              <a:buClr>
                <a:schemeClr val="bg2"/>
              </a:buClr>
              <a:buFont typeface="Courier New" panose="02070309020205020404" pitchFamily="49" charset="0"/>
              <a:buChar char="o"/>
            </a:pPr>
            <a:r>
              <a:rPr lang="en-US" dirty="0"/>
              <a:t>Helps optimize movement of consignments within the Network with optimal transshipments while meeting the promised TAT</a:t>
            </a:r>
          </a:p>
          <a:p>
            <a:pPr lvl="1">
              <a:lnSpc>
                <a:spcPts val="1400"/>
              </a:lnSpc>
              <a:spcBef>
                <a:spcPts val="200"/>
              </a:spcBef>
              <a:spcAft>
                <a:spcPts val="200"/>
              </a:spcAft>
              <a:buClr>
                <a:schemeClr val="bg2"/>
              </a:buClr>
              <a:buFont typeface="Courier New" panose="02070309020205020404" pitchFamily="49" charset="0"/>
              <a:buChar char="o"/>
            </a:pPr>
            <a:r>
              <a:rPr lang="en-US" b="1" dirty="0"/>
              <a:t>Leverages Integer programming and optimizes network design with balanced cost and timely delivery and it also runs a allocation engine to determine which Consignment should go to which vehicle in the given network to ensure the utilization of vehicles </a:t>
            </a:r>
          </a:p>
        </p:txBody>
      </p:sp>
      <p:cxnSp>
        <p:nvCxnSpPr>
          <p:cNvPr id="94" name="Straight Connector 93"/>
          <p:cNvCxnSpPr/>
          <p:nvPr/>
        </p:nvCxnSpPr>
        <p:spPr bwMode="gray">
          <a:xfrm rot="5400000" flipV="1">
            <a:off x="7194339" y="5649302"/>
            <a:ext cx="1371600"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cxnSp>
        <p:nvCxnSpPr>
          <p:cNvPr id="95" name="Straight Connector 94"/>
          <p:cNvCxnSpPr/>
          <p:nvPr/>
        </p:nvCxnSpPr>
        <p:spPr bwMode="gray">
          <a:xfrm rot="5400000" flipV="1">
            <a:off x="10764752" y="5649302"/>
            <a:ext cx="1371600"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sp>
        <p:nvSpPr>
          <p:cNvPr id="96" name="Text Placeholder 4"/>
          <p:cNvSpPr txBox="1">
            <a:spLocks/>
          </p:cNvSpPr>
          <p:nvPr/>
        </p:nvSpPr>
        <p:spPr bwMode="gray">
          <a:xfrm>
            <a:off x="5089850" y="4712670"/>
            <a:ext cx="2010166"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400" dirty="0">
                <a:solidFill>
                  <a:srgbClr val="000000"/>
                </a:solidFill>
              </a:rPr>
              <a:t>Pilot Resource Planner </a:t>
            </a:r>
          </a:p>
        </p:txBody>
      </p:sp>
      <p:sp>
        <p:nvSpPr>
          <p:cNvPr id="97" name="Text Placeholder 4"/>
          <p:cNvSpPr txBox="1">
            <a:spLocks/>
          </p:cNvSpPr>
          <p:nvPr/>
        </p:nvSpPr>
        <p:spPr bwMode="gray">
          <a:xfrm>
            <a:off x="8694856" y="4712670"/>
            <a:ext cx="1940981"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400" dirty="0">
                <a:solidFill>
                  <a:srgbClr val="000000"/>
                </a:solidFill>
              </a:rPr>
              <a:t>Pilot Allocation Engine</a:t>
            </a:r>
          </a:p>
        </p:txBody>
      </p:sp>
      <p:sp>
        <p:nvSpPr>
          <p:cNvPr id="98" name="Text Placeholder 4"/>
          <p:cNvSpPr txBox="1">
            <a:spLocks/>
          </p:cNvSpPr>
          <p:nvPr/>
        </p:nvSpPr>
        <p:spPr bwMode="gray">
          <a:xfrm>
            <a:off x="12419935" y="4684503"/>
            <a:ext cx="1859484"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400" dirty="0">
                <a:solidFill>
                  <a:srgbClr val="000000"/>
                </a:solidFill>
              </a:rPr>
              <a:t>Fuel Pilferage Control</a:t>
            </a:r>
          </a:p>
        </p:txBody>
      </p:sp>
      <p:sp>
        <p:nvSpPr>
          <p:cNvPr id="99" name="TextBox 98"/>
          <p:cNvSpPr txBox="1"/>
          <p:nvPr/>
        </p:nvSpPr>
        <p:spPr bwMode="gray">
          <a:xfrm>
            <a:off x="4586172" y="5012972"/>
            <a:ext cx="3017520" cy="1120261"/>
          </a:xfrm>
          <a:prstGeom prst="rect">
            <a:avLst/>
          </a:prstGeom>
          <a:noFill/>
          <a:ln w="317500">
            <a:noFill/>
          </a:ln>
          <a:effectLst/>
        </p:spPr>
        <p:txBody>
          <a:bodyPr wrap="square" lIns="0" tIns="42678" rIns="0" bIns="42678" rtlCol="0" anchor="t">
            <a:noAutofit/>
          </a:bodyPr>
          <a:lstStyle>
            <a:defPPr>
              <a:defRPr lang="en-US"/>
            </a:defPPr>
            <a:lvl2pPr marL="171450" lvl="1" indent="-171450" defTabSz="730966">
              <a:lnSpc>
                <a:spcPts val="1100"/>
              </a:lnSpc>
              <a:spcBef>
                <a:spcPts val="0"/>
              </a:spcBef>
              <a:spcAft>
                <a:spcPts val="0"/>
              </a:spcAft>
              <a:buClr>
                <a:srgbClr val="E50113"/>
              </a:buClr>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2pPr>
          </a:lstStyle>
          <a:p>
            <a:pPr lvl="1">
              <a:lnSpc>
                <a:spcPts val="1400"/>
              </a:lnSpc>
              <a:spcBef>
                <a:spcPts val="200"/>
              </a:spcBef>
              <a:spcAft>
                <a:spcPts val="200"/>
              </a:spcAft>
              <a:buClr>
                <a:schemeClr val="bg2"/>
              </a:buClr>
              <a:buFont typeface="Courier New" panose="02070309020205020404" pitchFamily="49" charset="0"/>
              <a:buChar char="o"/>
            </a:pPr>
            <a:r>
              <a:rPr lang="en-US" dirty="0"/>
              <a:t>Heuristic based approach to minimize the number of pilots required by pitstops to meet the sales plan and improve pilot lifestyle (returning home &lt; 12 hours)</a:t>
            </a:r>
          </a:p>
          <a:p>
            <a:pPr lvl="1">
              <a:lnSpc>
                <a:spcPts val="1400"/>
              </a:lnSpc>
              <a:spcBef>
                <a:spcPts val="200"/>
              </a:spcBef>
              <a:spcAft>
                <a:spcPts val="200"/>
              </a:spcAft>
              <a:buClr>
                <a:schemeClr val="bg2"/>
              </a:buClr>
              <a:buFont typeface="Courier New" panose="02070309020205020404" pitchFamily="49" charset="0"/>
              <a:buChar char="o"/>
            </a:pPr>
            <a:r>
              <a:rPr lang="en-US" b="1" dirty="0"/>
              <a:t>Algorithm simulates the whole network for the given sales forecast and reproduces the stochasticity of each variable in the network to calculate the optimal pilot requirement</a:t>
            </a:r>
          </a:p>
          <a:p>
            <a:pPr lvl="1">
              <a:lnSpc>
                <a:spcPts val="1400"/>
              </a:lnSpc>
              <a:spcBef>
                <a:spcPts val="200"/>
              </a:spcBef>
              <a:spcAft>
                <a:spcPts val="200"/>
              </a:spcAft>
              <a:buClr>
                <a:schemeClr val="bg2"/>
              </a:buClr>
              <a:buFont typeface="Courier New" panose="02070309020205020404" pitchFamily="49" charset="0"/>
              <a:buChar char="o"/>
            </a:pPr>
            <a:r>
              <a:rPr lang="en-US" dirty="0"/>
              <a:t>Enables us to operate with minimum number of pilots and maximum pilot utilization</a:t>
            </a:r>
          </a:p>
        </p:txBody>
      </p:sp>
      <p:sp>
        <p:nvSpPr>
          <p:cNvPr id="100" name="TextBox 99"/>
          <p:cNvSpPr txBox="1"/>
          <p:nvPr/>
        </p:nvSpPr>
        <p:spPr bwMode="gray">
          <a:xfrm>
            <a:off x="8156585" y="5012972"/>
            <a:ext cx="3017520" cy="1120261"/>
          </a:xfrm>
          <a:prstGeom prst="rect">
            <a:avLst/>
          </a:prstGeom>
          <a:noFill/>
          <a:ln w="317500">
            <a:noFill/>
          </a:ln>
          <a:effectLst/>
        </p:spPr>
        <p:txBody>
          <a:bodyPr wrap="square" lIns="0" tIns="42678" rIns="0" bIns="42678" rtlCol="0" anchor="t">
            <a:noAutofit/>
          </a:bodyPr>
          <a:lstStyle>
            <a:defPPr>
              <a:defRPr lang="en-US"/>
            </a:defPPr>
            <a:lvl2pPr marL="171450" lvl="1" indent="-171450" defTabSz="730966">
              <a:lnSpc>
                <a:spcPts val="1100"/>
              </a:lnSpc>
              <a:spcBef>
                <a:spcPts val="0"/>
              </a:spcBef>
              <a:spcAft>
                <a:spcPts val="0"/>
              </a:spcAft>
              <a:buClr>
                <a:srgbClr val="E50113"/>
              </a:buClr>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2pPr>
          </a:lstStyle>
          <a:p>
            <a:pPr lvl="1">
              <a:lnSpc>
                <a:spcPts val="1400"/>
              </a:lnSpc>
              <a:spcBef>
                <a:spcPts val="200"/>
              </a:spcBef>
              <a:spcAft>
                <a:spcPts val="200"/>
              </a:spcAft>
              <a:buClr>
                <a:schemeClr val="bg2"/>
              </a:buClr>
              <a:buFont typeface="Courier New" panose="02070309020205020404" pitchFamily="49" charset="0"/>
              <a:buChar char="o"/>
            </a:pPr>
            <a:r>
              <a:rPr lang="en-US" b="1" dirty="0"/>
              <a:t>Allocation Engine to assign optimal pilot to vehicle trips</a:t>
            </a:r>
          </a:p>
          <a:p>
            <a:pPr lvl="1">
              <a:lnSpc>
                <a:spcPts val="1400"/>
              </a:lnSpc>
              <a:spcBef>
                <a:spcPts val="200"/>
              </a:spcBef>
              <a:spcAft>
                <a:spcPts val="200"/>
              </a:spcAft>
              <a:buClr>
                <a:schemeClr val="bg2"/>
              </a:buClr>
              <a:buFont typeface="Courier New" panose="02070309020205020404" pitchFamily="49" charset="0"/>
              <a:buChar char="o"/>
            </a:pPr>
            <a:r>
              <a:rPr lang="en-US" dirty="0"/>
              <a:t>Heuristic based allocator optimizes for FIFO of pilot duties, real time pilot availability and pilot behaviour in terms of duty acceptance</a:t>
            </a:r>
          </a:p>
          <a:p>
            <a:pPr lvl="1">
              <a:lnSpc>
                <a:spcPts val="1400"/>
              </a:lnSpc>
              <a:spcBef>
                <a:spcPts val="200"/>
              </a:spcBef>
              <a:spcAft>
                <a:spcPts val="200"/>
              </a:spcAft>
              <a:buClr>
                <a:schemeClr val="bg2"/>
              </a:buClr>
              <a:buFont typeface="Courier New" panose="02070309020205020404" pitchFamily="49" charset="0"/>
              <a:buChar char="o"/>
            </a:pPr>
            <a:r>
              <a:rPr lang="en-US" b="1" dirty="0"/>
              <a:t>Scalable engine which makes it possible to assign 6,000+ pilots every day to moving vehicles all over India</a:t>
            </a:r>
          </a:p>
        </p:txBody>
      </p:sp>
      <p:sp>
        <p:nvSpPr>
          <p:cNvPr id="101" name="TextBox 100"/>
          <p:cNvSpPr txBox="1"/>
          <p:nvPr/>
        </p:nvSpPr>
        <p:spPr bwMode="gray">
          <a:xfrm>
            <a:off x="11840917" y="4984805"/>
            <a:ext cx="3017520" cy="1120261"/>
          </a:xfrm>
          <a:prstGeom prst="rect">
            <a:avLst/>
          </a:prstGeom>
          <a:noFill/>
          <a:ln w="317500">
            <a:noFill/>
          </a:ln>
          <a:effectLst/>
        </p:spPr>
        <p:txBody>
          <a:bodyPr wrap="square" lIns="0" tIns="42678" rIns="0" bIns="42678" rtlCol="0" anchor="t">
            <a:noAutofit/>
          </a:bodyPr>
          <a:lstStyle>
            <a:defPPr>
              <a:defRPr lang="en-US"/>
            </a:defPPr>
            <a:lvl2pPr marL="171450" lvl="1" indent="-171450" defTabSz="730966">
              <a:lnSpc>
                <a:spcPts val="1100"/>
              </a:lnSpc>
              <a:spcBef>
                <a:spcPts val="0"/>
              </a:spcBef>
              <a:spcAft>
                <a:spcPts val="0"/>
              </a:spcAft>
              <a:buClr>
                <a:srgbClr val="E50113"/>
              </a:buClr>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2pPr>
          </a:lstStyle>
          <a:p>
            <a:pPr lvl="1">
              <a:lnSpc>
                <a:spcPts val="1400"/>
              </a:lnSpc>
              <a:spcBef>
                <a:spcPts val="200"/>
              </a:spcBef>
              <a:spcAft>
                <a:spcPts val="200"/>
              </a:spcAft>
              <a:buClr>
                <a:schemeClr val="bg2"/>
              </a:buClr>
              <a:buFont typeface="Courier New" panose="02070309020205020404" pitchFamily="49" charset="0"/>
              <a:buChar char="o"/>
            </a:pPr>
            <a:r>
              <a:rPr lang="en-US" dirty="0"/>
              <a:t>Intelligent algorithm to eliminate fuel pilferage incidents</a:t>
            </a:r>
          </a:p>
          <a:p>
            <a:pPr lvl="1">
              <a:lnSpc>
                <a:spcPts val="1400"/>
              </a:lnSpc>
              <a:spcBef>
                <a:spcPts val="200"/>
              </a:spcBef>
              <a:spcAft>
                <a:spcPts val="200"/>
              </a:spcAft>
              <a:buClr>
                <a:schemeClr val="bg2"/>
              </a:buClr>
              <a:buFont typeface="Courier New" panose="02070309020205020404" pitchFamily="49" charset="0"/>
              <a:buChar char="o"/>
            </a:pPr>
            <a:r>
              <a:rPr lang="en-US" b="1" dirty="0"/>
              <a:t>Rule based algorithms to detect fuel pilferage events in real-time based on learnings from 100+ real use cases scenarios and leveraging IoT sensors</a:t>
            </a:r>
          </a:p>
        </p:txBody>
      </p:sp>
      <p:cxnSp>
        <p:nvCxnSpPr>
          <p:cNvPr id="104" name="Straight Connector 103"/>
          <p:cNvCxnSpPr/>
          <p:nvPr/>
        </p:nvCxnSpPr>
        <p:spPr bwMode="gray">
          <a:xfrm rot="5400000" flipV="1">
            <a:off x="5891354" y="3226008"/>
            <a:ext cx="1435836"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cxnSp>
        <p:nvCxnSpPr>
          <p:cNvPr id="106" name="Straight Connector 105"/>
          <p:cNvCxnSpPr/>
          <p:nvPr/>
        </p:nvCxnSpPr>
        <p:spPr bwMode="gray">
          <a:xfrm rot="5400000" flipV="1">
            <a:off x="8885406" y="3226008"/>
            <a:ext cx="1435836"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sp>
        <p:nvSpPr>
          <p:cNvPr id="107" name="Text Placeholder 4"/>
          <p:cNvSpPr txBox="1">
            <a:spLocks/>
          </p:cNvSpPr>
          <p:nvPr/>
        </p:nvSpPr>
        <p:spPr bwMode="gray">
          <a:xfrm>
            <a:off x="3816549" y="1800293"/>
            <a:ext cx="2212409" cy="193899"/>
          </a:xfrm>
          <a:prstGeom prst="rect">
            <a:avLst/>
          </a:prstGeom>
        </p:spPr>
        <p:txBody>
          <a:bodyPr vert="horz" wrap="squar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400" dirty="0">
                <a:solidFill>
                  <a:srgbClr val="000000"/>
                </a:solidFill>
              </a:rPr>
              <a:t>Freight Pricing Engine </a:t>
            </a:r>
          </a:p>
        </p:txBody>
      </p:sp>
      <p:sp>
        <p:nvSpPr>
          <p:cNvPr id="108" name="Text Placeholder 4"/>
          <p:cNvSpPr txBox="1">
            <a:spLocks/>
          </p:cNvSpPr>
          <p:nvPr/>
        </p:nvSpPr>
        <p:spPr bwMode="gray">
          <a:xfrm>
            <a:off x="7455435" y="1800293"/>
            <a:ext cx="1225528"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400" dirty="0">
                <a:solidFill>
                  <a:srgbClr val="000000"/>
                </a:solidFill>
              </a:rPr>
              <a:t>ETA Predictor </a:t>
            </a:r>
          </a:p>
        </p:txBody>
      </p:sp>
      <p:sp>
        <p:nvSpPr>
          <p:cNvPr id="109" name="Text Placeholder 4"/>
          <p:cNvSpPr txBox="1">
            <a:spLocks/>
          </p:cNvSpPr>
          <p:nvPr/>
        </p:nvSpPr>
        <p:spPr bwMode="gray">
          <a:xfrm>
            <a:off x="9591427" y="1800293"/>
            <a:ext cx="2918544" cy="193899"/>
          </a:xfrm>
          <a:prstGeom prst="rect">
            <a:avLst/>
          </a:prstGeom>
        </p:spPr>
        <p:txBody>
          <a:bodyPr vert="horz" wrap="squar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400" dirty="0">
                <a:solidFill>
                  <a:srgbClr val="000000"/>
                </a:solidFill>
              </a:rPr>
              <a:t>Supply Demand</a:t>
            </a:r>
            <a:r>
              <a:rPr lang="en-US" sz="1400" dirty="0">
                <a:solidFill>
                  <a:srgbClr val="000000"/>
                </a:solidFill>
              </a:rPr>
              <a:t> </a:t>
            </a:r>
            <a:r>
              <a:rPr sz="1400" dirty="0">
                <a:solidFill>
                  <a:srgbClr val="000000"/>
                </a:solidFill>
              </a:rPr>
              <a:t>Matching Engine</a:t>
            </a:r>
          </a:p>
        </p:txBody>
      </p:sp>
      <p:cxnSp>
        <p:nvCxnSpPr>
          <p:cNvPr id="110" name="Straight Connector 109"/>
          <p:cNvCxnSpPr/>
          <p:nvPr/>
        </p:nvCxnSpPr>
        <p:spPr bwMode="gray">
          <a:xfrm rot="5400000" flipV="1">
            <a:off x="11725606" y="3226008"/>
            <a:ext cx="1435836"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sp>
        <p:nvSpPr>
          <p:cNvPr id="111" name="Text Placeholder 4"/>
          <p:cNvSpPr txBox="1">
            <a:spLocks/>
          </p:cNvSpPr>
          <p:nvPr/>
        </p:nvSpPr>
        <p:spPr bwMode="gray">
          <a:xfrm>
            <a:off x="12884703" y="1800293"/>
            <a:ext cx="1949253" cy="193899"/>
          </a:xfrm>
          <a:prstGeom prst="rect">
            <a:avLst/>
          </a:prstGeom>
        </p:spPr>
        <p:txBody>
          <a:bodyPr vert="horz" wrap="none" lIns="0" tIns="0" rIns="0" bIns="0"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sz="1400" dirty="0">
                <a:solidFill>
                  <a:srgbClr val="000000"/>
                </a:solidFill>
              </a:rPr>
              <a:t>Fuel Mileage Optimizer</a:t>
            </a:r>
          </a:p>
        </p:txBody>
      </p:sp>
      <p:sp>
        <p:nvSpPr>
          <p:cNvPr id="112" name="TextBox 111"/>
          <p:cNvSpPr txBox="1"/>
          <p:nvPr/>
        </p:nvSpPr>
        <p:spPr bwMode="gray">
          <a:xfrm>
            <a:off x="3384655" y="2020281"/>
            <a:ext cx="3076196" cy="2259054"/>
          </a:xfrm>
          <a:prstGeom prst="rect">
            <a:avLst/>
          </a:prstGeom>
          <a:noFill/>
          <a:ln w="317500">
            <a:noFill/>
          </a:ln>
          <a:effectLst/>
        </p:spPr>
        <p:txBody>
          <a:bodyPr wrap="square" lIns="0" tIns="42678" rIns="0" bIns="42678" rtlCol="0" anchor="t">
            <a:noAutofit/>
          </a:bodyPr>
          <a:lstStyle/>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dirty="0">
                <a:solidFill>
                  <a:srgbClr val="000000"/>
                </a:solidFill>
                <a:latin typeface="Arial" panose="020B0604020202020204" pitchFamily="34" charset="0"/>
                <a:cs typeface="Arial" panose="020B0604020202020204" pitchFamily="34" charset="0"/>
              </a:rPr>
              <a:t>Pricing engine capable of </a:t>
            </a:r>
            <a:r>
              <a:rPr lang="en-US" sz="900" b="1" dirty="0">
                <a:solidFill>
                  <a:srgbClr val="000000"/>
                </a:solidFill>
                <a:latin typeface="Arial" panose="020B0604020202020204" pitchFamily="34" charset="0"/>
                <a:cs typeface="Arial" panose="020B0604020202020204" pitchFamily="34" charset="0"/>
              </a:rPr>
              <a:t>predicting price from anywhere to anywhere in India for all truck types</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Machine learning algorithms to predict price movements using historical and real time Rivigo data points </a:t>
            </a:r>
            <a:r>
              <a:rPr lang="en-US" sz="900" dirty="0">
                <a:solidFill>
                  <a:srgbClr val="000000"/>
                </a:solidFill>
                <a:latin typeface="Arial" panose="020B0604020202020204" pitchFamily="34" charset="0"/>
                <a:cs typeface="Arial" panose="020B0604020202020204" pitchFamily="34" charset="0"/>
              </a:rPr>
              <a:t>captured -user activities, crowd sourced prices, actual live transactions in the market place, time spent on monitoring price</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dirty="0">
                <a:solidFill>
                  <a:srgbClr val="000000"/>
                </a:solidFill>
                <a:latin typeface="Arial" panose="020B0604020202020204" pitchFamily="34" charset="0"/>
                <a:cs typeface="Arial" panose="020B0604020202020204" pitchFamily="34" charset="0"/>
              </a:rPr>
              <a:t>Multitude of factors incorporated - distance, material type and weight, vehicle type, annual demand, seasonality, cyclicality etc.</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dirty="0">
                <a:solidFill>
                  <a:srgbClr val="000000"/>
                </a:solidFill>
                <a:latin typeface="Arial" panose="020B0604020202020204" pitchFamily="34" charset="0"/>
                <a:cs typeface="Arial" panose="020B0604020202020204" pitchFamily="34" charset="0"/>
              </a:rPr>
              <a:t>Operating at </a:t>
            </a:r>
            <a:r>
              <a:rPr lang="en-US" sz="900" b="1" dirty="0">
                <a:solidFill>
                  <a:srgbClr val="000000"/>
                </a:solidFill>
                <a:latin typeface="Arial" panose="020B0604020202020204" pitchFamily="34" charset="0"/>
                <a:cs typeface="Arial" panose="020B0604020202020204" pitchFamily="34" charset="0"/>
              </a:rPr>
              <a:t>less than 0.5% median deviation from the actual market transaction rates for liquid lanes </a:t>
            </a:r>
          </a:p>
        </p:txBody>
      </p:sp>
      <p:sp>
        <p:nvSpPr>
          <p:cNvPr id="113" name="TextBox 112"/>
          <p:cNvSpPr txBox="1"/>
          <p:nvPr/>
        </p:nvSpPr>
        <p:spPr bwMode="gray">
          <a:xfrm>
            <a:off x="6655497" y="2020281"/>
            <a:ext cx="2825402" cy="1964429"/>
          </a:xfrm>
          <a:prstGeom prst="rect">
            <a:avLst/>
          </a:prstGeom>
          <a:noFill/>
          <a:ln w="317500">
            <a:noFill/>
          </a:ln>
          <a:effectLst/>
        </p:spPr>
        <p:txBody>
          <a:bodyPr wrap="square" lIns="0" tIns="42678" rIns="0" bIns="42678" rtlCol="0" anchor="t">
            <a:noAutofit/>
          </a:bodyPr>
          <a:lstStyle/>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Proprietary ETA micro service to predict truck movement on Indian highways </a:t>
            </a:r>
            <a:r>
              <a:rPr lang="en-US" sz="900" dirty="0">
                <a:solidFill>
                  <a:srgbClr val="000000"/>
                </a:solidFill>
                <a:latin typeface="Arial" panose="020B0604020202020204" pitchFamily="34" charset="0"/>
                <a:cs typeface="Arial" panose="020B0604020202020204" pitchFamily="34" charset="0"/>
              </a:rPr>
              <a:t>completely developed in-house using historical Rivigo data</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Multiple machine learning models </a:t>
            </a:r>
            <a:r>
              <a:rPr lang="en-US" sz="900" dirty="0">
                <a:solidFill>
                  <a:srgbClr val="000000"/>
                </a:solidFill>
                <a:latin typeface="Arial" panose="020B0604020202020204" pitchFamily="34" charset="0"/>
                <a:cs typeface="Arial" panose="020B0604020202020204" pitchFamily="34" charset="0"/>
              </a:rPr>
              <a:t>to predict travel times based on the various factors like time of the day, day of the week for anywhere to anywhere in Indian highways, predict wait times at tolls, borders and client warehouses to provide real-time prediction of arrival times of trucks in the network</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Better accuracy than Google Maps </a:t>
            </a:r>
            <a:r>
              <a:rPr lang="en-US" sz="900" dirty="0">
                <a:solidFill>
                  <a:srgbClr val="000000"/>
                </a:solidFill>
                <a:latin typeface="Arial" panose="020B0604020202020204" pitchFamily="34" charset="0"/>
                <a:cs typeface="Arial" panose="020B0604020202020204" pitchFamily="34" charset="0"/>
              </a:rPr>
              <a:t>which primarily maps passenger vehicle movement </a:t>
            </a:r>
          </a:p>
        </p:txBody>
      </p:sp>
      <p:sp>
        <p:nvSpPr>
          <p:cNvPr id="114" name="TextBox 113"/>
          <p:cNvSpPr txBox="1"/>
          <p:nvPr/>
        </p:nvSpPr>
        <p:spPr bwMode="gray">
          <a:xfrm>
            <a:off x="9674599" y="2039331"/>
            <a:ext cx="2637900" cy="1820551"/>
          </a:xfrm>
          <a:prstGeom prst="rect">
            <a:avLst/>
          </a:prstGeom>
          <a:noFill/>
          <a:ln w="317500">
            <a:noFill/>
          </a:ln>
          <a:effectLst/>
        </p:spPr>
        <p:txBody>
          <a:bodyPr wrap="square" lIns="0" tIns="42678" rIns="0" bIns="42678" rtlCol="0" anchor="t">
            <a:noAutofit/>
          </a:bodyPr>
          <a:lstStyle/>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Predicts the quality of supply user using the digital markers</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300+ digital markers captured for every supplier </a:t>
            </a:r>
            <a:r>
              <a:rPr lang="en-US" sz="900" dirty="0">
                <a:solidFill>
                  <a:srgbClr val="000000"/>
                </a:solidFill>
                <a:latin typeface="Arial" panose="020B0604020202020204" pitchFamily="34" charset="0"/>
                <a:cs typeface="Arial" panose="020B0604020202020204" pitchFamily="34" charset="0"/>
              </a:rPr>
              <a:t>and uses self learning supervised algorithms to predict the user quality score</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dirty="0">
                <a:solidFill>
                  <a:srgbClr val="000000"/>
                </a:solidFill>
                <a:latin typeface="Arial" panose="020B0604020202020204" pitchFamily="34" charset="0"/>
                <a:cs typeface="Arial" panose="020B0604020202020204" pitchFamily="34" charset="0"/>
              </a:rPr>
              <a:t>This quality score based matching is used to match the demand and supply in the marketplace</a:t>
            </a:r>
          </a:p>
        </p:txBody>
      </p:sp>
      <p:sp>
        <p:nvSpPr>
          <p:cNvPr id="115" name="TextBox 114"/>
          <p:cNvSpPr txBox="1"/>
          <p:nvPr/>
        </p:nvSpPr>
        <p:spPr bwMode="gray">
          <a:xfrm>
            <a:off x="12599449" y="2020281"/>
            <a:ext cx="2389298" cy="1820551"/>
          </a:xfrm>
          <a:prstGeom prst="rect">
            <a:avLst/>
          </a:prstGeom>
          <a:noFill/>
          <a:ln w="317500">
            <a:noFill/>
          </a:ln>
          <a:effectLst/>
        </p:spPr>
        <p:txBody>
          <a:bodyPr wrap="square" lIns="0" tIns="42678" rIns="0" bIns="42678" rtlCol="0" anchor="t">
            <a:noAutofit/>
          </a:bodyPr>
          <a:lstStyle/>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Regression based models built to measure the significance of driving parameters on Fuel Mileage</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20+ parameters being captured currently including driving behavior, vehicle state, truck load, client profile, pilot profile and environment at all conditions </a:t>
            </a:r>
            <a:r>
              <a:rPr lang="en-US" sz="900" dirty="0">
                <a:solidFill>
                  <a:srgbClr val="000000"/>
                </a:solidFill>
                <a:latin typeface="Arial" panose="020B0604020202020204" pitchFamily="34" charset="0"/>
                <a:cs typeface="Arial" panose="020B0604020202020204" pitchFamily="34" charset="0"/>
              </a:rPr>
              <a:t>which are used for regression</a:t>
            </a:r>
          </a:p>
          <a:p>
            <a:pPr marL="171450" lvl="1" indent="-171450" defTabSz="730966">
              <a:lnSpc>
                <a:spcPts val="1400"/>
              </a:lnSpc>
              <a:spcBef>
                <a:spcPts val="200"/>
              </a:spcBef>
              <a:spcAft>
                <a:spcPts val="200"/>
              </a:spcAft>
              <a:buClr>
                <a:schemeClr val="bg2"/>
              </a:buClr>
              <a:buFont typeface="Courier New" panose="02070309020205020404" pitchFamily="49" charset="0"/>
              <a:buChar char="o"/>
              <a:defRPr/>
            </a:pPr>
            <a:r>
              <a:rPr lang="en-US" sz="900" b="1" dirty="0">
                <a:solidFill>
                  <a:srgbClr val="000000"/>
                </a:solidFill>
                <a:latin typeface="Arial" panose="020B0604020202020204" pitchFamily="34" charset="0"/>
                <a:cs typeface="Arial" panose="020B0604020202020204" pitchFamily="34" charset="0"/>
              </a:rPr>
              <a:t>Pilot-level personalized feedback given based on performance </a:t>
            </a:r>
            <a:r>
              <a:rPr lang="en-US" sz="900" dirty="0">
                <a:solidFill>
                  <a:srgbClr val="000000"/>
                </a:solidFill>
                <a:latin typeface="Arial" panose="020B0604020202020204" pitchFamily="34" charset="0"/>
                <a:cs typeface="Arial" panose="020B0604020202020204" pitchFamily="34" charset="0"/>
              </a:rPr>
              <a:t>against each input driving parameters to improve the mileage efficiency</a:t>
            </a:r>
          </a:p>
        </p:txBody>
      </p:sp>
      <p:sp>
        <p:nvSpPr>
          <p:cNvPr id="54" name="Oval 53"/>
          <p:cNvSpPr/>
          <p:nvPr/>
        </p:nvSpPr>
        <p:spPr>
          <a:xfrm>
            <a:off x="934705" y="1945834"/>
            <a:ext cx="1600174" cy="1584331"/>
          </a:xfrm>
          <a:prstGeom prst="ellipse">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dirty="0">
              <a:solidFill>
                <a:srgbClr val="FFFFFF">
                  <a:hueOff val="0"/>
                  <a:satOff val="0"/>
                  <a:lumOff val="0"/>
                  <a:alphaOff val="0"/>
                </a:srgbClr>
              </a:solidFill>
            </a:endParaRPr>
          </a:p>
        </p:txBody>
      </p:sp>
      <p:sp>
        <p:nvSpPr>
          <p:cNvPr id="56" name="Oval 55"/>
          <p:cNvSpPr/>
          <p:nvPr/>
        </p:nvSpPr>
        <p:spPr>
          <a:xfrm>
            <a:off x="2712468" y="4781453"/>
            <a:ext cx="1600174" cy="1584331"/>
          </a:xfrm>
          <a:prstGeom prst="ellipse">
            <a:avLst/>
          </a:prstGeom>
          <a:solidFill>
            <a:schemeClr val="accent2"/>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dirty="0">
              <a:solidFill>
                <a:srgbClr val="FFFFFF">
                  <a:hueOff val="0"/>
                  <a:satOff val="0"/>
                  <a:lumOff val="0"/>
                  <a:alphaOff val="0"/>
                </a:srgbClr>
              </a:solidFill>
            </a:endParaRPr>
          </a:p>
        </p:txBody>
      </p:sp>
      <p:sp>
        <p:nvSpPr>
          <p:cNvPr id="58" name="Oval 57"/>
          <p:cNvSpPr/>
          <p:nvPr/>
        </p:nvSpPr>
        <p:spPr>
          <a:xfrm>
            <a:off x="1118894" y="7617072"/>
            <a:ext cx="1600174" cy="1584331"/>
          </a:xfrm>
          <a:prstGeom prst="ellipse">
            <a:avLst/>
          </a:prstGeom>
          <a:solidFill>
            <a:schemeClr val="accent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dirty="0">
              <a:solidFill>
                <a:srgbClr val="FFFFFF">
                  <a:hueOff val="0"/>
                  <a:satOff val="0"/>
                  <a:lumOff val="0"/>
                  <a:alphaOff val="0"/>
                </a:srgbClr>
              </a:solidFill>
            </a:endParaRPr>
          </a:p>
        </p:txBody>
      </p:sp>
      <p:sp>
        <p:nvSpPr>
          <p:cNvPr id="116" name="Text Placeholder 4"/>
          <p:cNvSpPr txBox="1">
            <a:spLocks/>
          </p:cNvSpPr>
          <p:nvPr/>
        </p:nvSpPr>
        <p:spPr bwMode="gray">
          <a:xfrm>
            <a:off x="1175697" y="2388835"/>
            <a:ext cx="1118190" cy="698326"/>
          </a:xfrm>
          <a:prstGeom prst="roundRect">
            <a:avLst>
              <a:gd name="adj" fmla="val 39035"/>
            </a:avLst>
          </a:prstGeom>
          <a:noFill/>
        </p:spPr>
        <p:txBody>
          <a:bodyPr vert="horz" wrap="none" lIns="0" tIns="48567" rIns="97132" bIns="48567"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600" dirty="0">
                <a:solidFill>
                  <a:srgbClr val="FFFFFF"/>
                </a:solidFill>
              </a:rPr>
              <a:t>Machine </a:t>
            </a:r>
            <a:br>
              <a:rPr lang="en-GB" sz="1600" dirty="0">
                <a:solidFill>
                  <a:srgbClr val="FFFFFF"/>
                </a:solidFill>
              </a:rPr>
            </a:br>
            <a:r>
              <a:rPr lang="en-GB" sz="1600" dirty="0">
                <a:solidFill>
                  <a:srgbClr val="FFFFFF"/>
                </a:solidFill>
              </a:rPr>
              <a:t>Learning</a:t>
            </a:r>
          </a:p>
        </p:txBody>
      </p:sp>
      <p:sp>
        <p:nvSpPr>
          <p:cNvPr id="51" name="Text Placeholder 4"/>
          <p:cNvSpPr txBox="1">
            <a:spLocks/>
          </p:cNvSpPr>
          <p:nvPr/>
        </p:nvSpPr>
        <p:spPr bwMode="gray">
          <a:xfrm>
            <a:off x="2995033" y="5367401"/>
            <a:ext cx="1174699" cy="412433"/>
          </a:xfrm>
          <a:prstGeom prst="roundRect">
            <a:avLst>
              <a:gd name="adj" fmla="val 39035"/>
            </a:avLst>
          </a:prstGeom>
          <a:noFill/>
        </p:spPr>
        <p:txBody>
          <a:bodyPr vert="horz" wrap="none" lIns="0" tIns="48567" rIns="97132" bIns="48567"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600" dirty="0">
                <a:solidFill>
                  <a:srgbClr val="FFFFFF"/>
                </a:solidFill>
              </a:rPr>
              <a:t>Heuristics</a:t>
            </a:r>
          </a:p>
        </p:txBody>
      </p:sp>
      <p:sp>
        <p:nvSpPr>
          <p:cNvPr id="52" name="Text Placeholder 4"/>
          <p:cNvSpPr txBox="1">
            <a:spLocks/>
          </p:cNvSpPr>
          <p:nvPr/>
        </p:nvSpPr>
        <p:spPr bwMode="gray">
          <a:xfrm>
            <a:off x="1338889" y="8060074"/>
            <a:ext cx="1129202" cy="698326"/>
          </a:xfrm>
          <a:prstGeom prst="roundRect">
            <a:avLst>
              <a:gd name="adj" fmla="val 39035"/>
            </a:avLst>
          </a:prstGeom>
          <a:noFill/>
        </p:spPr>
        <p:txBody>
          <a:bodyPr vert="horz" wrap="none" lIns="0" tIns="48567" rIns="97132" bIns="48567" rtlCol="0" anchor="ctr">
            <a:sp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gn="ctr" fontAlgn="auto">
              <a:lnSpc>
                <a:spcPct val="90000"/>
              </a:lnSpc>
              <a:spcAft>
                <a:spcPts val="0"/>
              </a:spcAft>
            </a:pPr>
            <a:r>
              <a:rPr lang="en-GB" sz="1600" dirty="0">
                <a:solidFill>
                  <a:srgbClr val="FFFFFF"/>
                </a:solidFill>
              </a:rPr>
              <a:t>Data </a:t>
            </a:r>
            <a:br>
              <a:rPr lang="en-GB" sz="1600" dirty="0">
                <a:solidFill>
                  <a:srgbClr val="FFFFFF"/>
                </a:solidFill>
              </a:rPr>
            </a:br>
            <a:r>
              <a:rPr lang="en-GB" sz="1600" dirty="0">
                <a:solidFill>
                  <a:srgbClr val="FFFFFF"/>
                </a:solidFill>
              </a:rPr>
              <a:t>Sciences</a:t>
            </a:r>
          </a:p>
        </p:txBody>
      </p:sp>
    </p:spTree>
    <p:custDataLst>
      <p:tags r:id="rId1"/>
    </p:custDataLst>
    <p:extLst>
      <p:ext uri="{BB962C8B-B14F-4D97-AF65-F5344CB8AC3E}">
        <p14:creationId xmlns:p14="http://schemas.microsoft.com/office/powerpoint/2010/main" val="309666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2550" y="246758"/>
            <a:ext cx="13623979" cy="991505"/>
          </a:xfrm>
        </p:spPr>
        <p:txBody>
          <a:bodyPr/>
          <a:lstStyle/>
          <a:p>
            <a:r>
              <a:rPr lang="en-US" dirty="0"/>
              <a:t>Breakthrough Tech Products Power Every Element of Our Operations</a:t>
            </a:r>
          </a:p>
        </p:txBody>
      </p:sp>
      <p:sp>
        <p:nvSpPr>
          <p:cNvPr id="2" name="Rectangle 1"/>
          <p:cNvSpPr/>
          <p:nvPr/>
        </p:nvSpPr>
        <p:spPr>
          <a:xfrm>
            <a:off x="3629674" y="1850562"/>
            <a:ext cx="3970387" cy="3391840"/>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1155309" y="1871664"/>
            <a:ext cx="3968496" cy="337073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3629675" y="5591198"/>
            <a:ext cx="3970387" cy="337073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1125001" y="5515299"/>
            <a:ext cx="3968496" cy="337073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bwMode="gray">
          <a:xfrm>
            <a:off x="3702381" y="1850562"/>
            <a:ext cx="3729968" cy="39730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0" tIns="45720" rIns="45720" bIns="45720" rtlCol="0" anchor="ctr" anchorCtr="0">
            <a:noAutofit/>
          </a:bodyPr>
          <a:lstStyle/>
          <a:p>
            <a:pPr>
              <a:lnSpc>
                <a:spcPts val="2400"/>
              </a:lnSpc>
              <a:spcBef>
                <a:spcPts val="200"/>
              </a:spcBef>
              <a:spcAft>
                <a:spcPts val="200"/>
              </a:spcAft>
            </a:pPr>
            <a:r>
              <a:rPr lang="en-US" sz="1400" b="1" dirty="0">
                <a:solidFill>
                  <a:schemeClr val="accent1"/>
                </a:solidFill>
              </a:rPr>
              <a:t>Pilot App</a:t>
            </a:r>
          </a:p>
        </p:txBody>
      </p:sp>
      <p:sp>
        <p:nvSpPr>
          <p:cNvPr id="10" name="Rectangle 9"/>
          <p:cNvSpPr/>
          <p:nvPr/>
        </p:nvSpPr>
        <p:spPr bwMode="gray">
          <a:xfrm>
            <a:off x="11202323" y="1871664"/>
            <a:ext cx="3729968" cy="39730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0" tIns="45720" rIns="45720" bIns="45720" rtlCol="0" anchor="ctr" anchorCtr="0">
            <a:noAutofit/>
          </a:bodyPr>
          <a:lstStyle/>
          <a:p>
            <a:pPr>
              <a:lnSpc>
                <a:spcPts val="2400"/>
              </a:lnSpc>
              <a:spcBef>
                <a:spcPts val="200"/>
              </a:spcBef>
              <a:spcAft>
                <a:spcPts val="200"/>
              </a:spcAft>
            </a:pPr>
            <a:r>
              <a:rPr lang="en-US" sz="1400" b="1" dirty="0">
                <a:solidFill>
                  <a:schemeClr val="accent1"/>
                </a:solidFill>
              </a:rPr>
              <a:t>Freight Rate Exchange </a:t>
            </a:r>
          </a:p>
        </p:txBody>
      </p:sp>
      <p:sp>
        <p:nvSpPr>
          <p:cNvPr id="11" name="Rectangle 10"/>
          <p:cNvSpPr/>
          <p:nvPr/>
        </p:nvSpPr>
        <p:spPr bwMode="gray">
          <a:xfrm>
            <a:off x="3702381" y="5643450"/>
            <a:ext cx="3729968" cy="39730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0" tIns="45720" rIns="45720" bIns="45720" rtlCol="0" anchor="ctr" anchorCtr="0">
            <a:noAutofit/>
          </a:bodyPr>
          <a:lstStyle/>
          <a:p>
            <a:pPr>
              <a:lnSpc>
                <a:spcPts val="1800"/>
              </a:lnSpc>
              <a:spcBef>
                <a:spcPts val="200"/>
              </a:spcBef>
              <a:spcAft>
                <a:spcPts val="200"/>
              </a:spcAft>
            </a:pPr>
            <a:r>
              <a:rPr lang="en-US" sz="1400" b="1" dirty="0">
                <a:solidFill>
                  <a:schemeClr val="accent1"/>
                </a:solidFill>
              </a:rPr>
              <a:t>Data models on Consignment Note (CN) for Operations</a:t>
            </a:r>
          </a:p>
        </p:txBody>
      </p:sp>
      <p:sp>
        <p:nvSpPr>
          <p:cNvPr id="12" name="Rectangle 11"/>
          <p:cNvSpPr/>
          <p:nvPr/>
        </p:nvSpPr>
        <p:spPr bwMode="gray">
          <a:xfrm>
            <a:off x="11202323" y="5591198"/>
            <a:ext cx="3605122" cy="397305"/>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0" tIns="45720" rIns="45720" bIns="45720" rtlCol="0" anchor="ctr" anchorCtr="0">
            <a:noAutofit/>
          </a:bodyPr>
          <a:lstStyle/>
          <a:p>
            <a:pPr>
              <a:lnSpc>
                <a:spcPts val="2400"/>
              </a:lnSpc>
              <a:spcBef>
                <a:spcPts val="200"/>
              </a:spcBef>
              <a:spcAft>
                <a:spcPts val="200"/>
              </a:spcAft>
            </a:pPr>
            <a:r>
              <a:rPr lang="en-US" sz="1400" b="1" dirty="0">
                <a:solidFill>
                  <a:schemeClr val="accent1"/>
                </a:solidFill>
              </a:rPr>
              <a:t>Live tracking with temperature integrity </a:t>
            </a:r>
          </a:p>
        </p:txBody>
      </p:sp>
      <p:grpSp>
        <p:nvGrpSpPr>
          <p:cNvPr id="4" name="Group 3"/>
          <p:cNvGrpSpPr/>
          <p:nvPr/>
        </p:nvGrpSpPr>
        <p:grpSpPr>
          <a:xfrm>
            <a:off x="503284" y="2027716"/>
            <a:ext cx="2887060" cy="3016431"/>
            <a:chOff x="503284" y="1973011"/>
            <a:chExt cx="2887060" cy="3016431"/>
          </a:xfrm>
        </p:grpSpPr>
        <p:pic>
          <p:nvPicPr>
            <p:cNvPr id="14" name="Picture 13" descr="A screenshot of a cell phone&#10;&#10;Description generated with very high confidence">
              <a:extLst>
                <a:ext uri="{FF2B5EF4-FFF2-40B4-BE49-F238E27FC236}">
                  <a16:creationId xmlns:a16="http://schemas.microsoft.com/office/drawing/2014/main" id="{F38B9152-9FD1-4248-9084-920EAC597A12}"/>
                </a:ext>
              </a:extLst>
            </p:cNvPr>
            <p:cNvPicPr>
              <a:picLocks noChangeAspect="1"/>
            </p:cNvPicPr>
            <p:nvPr/>
          </p:nvPicPr>
          <p:blipFill rotWithShape="1">
            <a:blip r:embed="rId2">
              <a:extLst>
                <a:ext uri="{28A0092B-C50C-407E-A947-70E740481C1C}">
                  <a14:useLocalDpi xmlns:a14="http://schemas.microsoft.com/office/drawing/2010/main" val="0"/>
                </a:ext>
              </a:extLst>
            </a:blip>
            <a:srcRect t="2921" b="6765"/>
            <a:stretch/>
          </p:blipFill>
          <p:spPr>
            <a:xfrm>
              <a:off x="503284" y="1973011"/>
              <a:ext cx="1583280" cy="2608453"/>
            </a:xfrm>
            <a:prstGeom prst="rect">
              <a:avLst/>
            </a:prstGeom>
            <a:ln>
              <a:solidFill>
                <a:schemeClr val="bg1">
                  <a:lumMod val="40000"/>
                  <a:lumOff val="60000"/>
                </a:schemeClr>
              </a:solidFill>
            </a:ln>
          </p:spPr>
        </p:pic>
        <p:pic>
          <p:nvPicPr>
            <p:cNvPr id="13" name="Picture 12" descr="A screenshot of a cell phone&#10;&#10;Description generated with very high confidence">
              <a:extLst>
                <a:ext uri="{FF2B5EF4-FFF2-40B4-BE49-F238E27FC236}">
                  <a16:creationId xmlns:a16="http://schemas.microsoft.com/office/drawing/2014/main" id="{010381FC-63E5-4722-9121-46682E2CA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610" y="2478616"/>
              <a:ext cx="1498734" cy="2510826"/>
            </a:xfrm>
            <a:prstGeom prst="rect">
              <a:avLst/>
            </a:prstGeom>
            <a:ln>
              <a:solidFill>
                <a:schemeClr val="bg1">
                  <a:lumMod val="40000"/>
                  <a:lumOff val="60000"/>
                </a:schemeClr>
              </a:solidFill>
            </a:ln>
          </p:spPr>
        </p:pic>
      </p:grpSp>
      <p:pic>
        <p:nvPicPr>
          <p:cNvPr id="16" name="Picture 15">
            <a:extLst>
              <a:ext uri="{FF2B5EF4-FFF2-40B4-BE49-F238E27FC236}">
                <a16:creationId xmlns:a16="http://schemas.microsoft.com/office/drawing/2014/main" id="{23F238F4-46D1-4002-9C48-EF07FE13FEB5}"/>
              </a:ext>
            </a:extLst>
          </p:cNvPr>
          <p:cNvPicPr>
            <a:picLocks noChangeAspect="1"/>
          </p:cNvPicPr>
          <p:nvPr/>
        </p:nvPicPr>
        <p:blipFill rotWithShape="1">
          <a:blip r:embed="rId4"/>
          <a:srcRect l="7316" t="13444" r="6859" b="12094"/>
          <a:stretch/>
        </p:blipFill>
        <p:spPr>
          <a:xfrm>
            <a:off x="8182330" y="2010287"/>
            <a:ext cx="1638751" cy="2864893"/>
          </a:xfrm>
          <a:prstGeom prst="rect">
            <a:avLst/>
          </a:prstGeom>
        </p:spPr>
      </p:pic>
      <p:pic>
        <p:nvPicPr>
          <p:cNvPr id="17" name="Picture 16">
            <a:extLst>
              <a:ext uri="{FF2B5EF4-FFF2-40B4-BE49-F238E27FC236}">
                <a16:creationId xmlns:a16="http://schemas.microsoft.com/office/drawing/2014/main" id="{36B821BA-740A-4E92-BDBC-4BD3500CFBCD}"/>
              </a:ext>
            </a:extLst>
          </p:cNvPr>
          <p:cNvPicPr>
            <a:picLocks noChangeAspect="1"/>
          </p:cNvPicPr>
          <p:nvPr/>
        </p:nvPicPr>
        <p:blipFill rotWithShape="1">
          <a:blip r:embed="rId5"/>
          <a:srcRect l="29282" t="9642" r="28572" b="3971"/>
          <a:stretch/>
        </p:blipFill>
        <p:spPr>
          <a:xfrm>
            <a:off x="706611" y="5989162"/>
            <a:ext cx="2480407" cy="2658195"/>
          </a:xfrm>
          <a:prstGeom prst="rect">
            <a:avLst/>
          </a:prstGeom>
          <a:ln>
            <a:solidFill>
              <a:schemeClr val="bg1">
                <a:lumMod val="40000"/>
                <a:lumOff val="60000"/>
              </a:schemeClr>
            </a:solidFill>
          </a:ln>
        </p:spPr>
      </p:pic>
      <p:sp>
        <p:nvSpPr>
          <p:cNvPr id="18" name="TextBox 17">
            <a:extLst>
              <a:ext uri="{FF2B5EF4-FFF2-40B4-BE49-F238E27FC236}">
                <a16:creationId xmlns:a16="http://schemas.microsoft.com/office/drawing/2014/main" id="{EE40F995-C641-4ADD-93DC-529B011527C3}"/>
              </a:ext>
            </a:extLst>
          </p:cNvPr>
          <p:cNvSpPr txBox="1"/>
          <p:nvPr/>
        </p:nvSpPr>
        <p:spPr>
          <a:xfrm>
            <a:off x="810775" y="8687012"/>
            <a:ext cx="2272078" cy="261610"/>
          </a:xfrm>
          <a:prstGeom prst="rect">
            <a:avLst/>
          </a:prstGeom>
          <a:noFill/>
        </p:spPr>
        <p:txBody>
          <a:bodyPr wrap="square" rtlCol="0">
            <a:spAutoFit/>
          </a:bodyPr>
          <a:lstStyle/>
          <a:p>
            <a:pPr algn="ctr" eaLnBrk="1" fontAlgn="auto" hangingPunct="1">
              <a:spcBef>
                <a:spcPts val="0"/>
              </a:spcBef>
              <a:spcAft>
                <a:spcPts val="0"/>
              </a:spcAft>
              <a:defRPr/>
            </a:pPr>
            <a:r>
              <a:rPr lang="en-US" sz="1050" b="1" dirty="0">
                <a:solidFill>
                  <a:prstClr val="black"/>
                </a:solidFill>
                <a:latin typeface="Arial"/>
              </a:rPr>
              <a:t>Performance snapshot</a:t>
            </a:r>
          </a:p>
        </p:txBody>
      </p:sp>
      <p:sp>
        <p:nvSpPr>
          <p:cNvPr id="24" name="TextBox 23"/>
          <p:cNvSpPr txBox="1"/>
          <p:nvPr/>
        </p:nvSpPr>
        <p:spPr bwMode="gray">
          <a:xfrm>
            <a:off x="3702381" y="2264915"/>
            <a:ext cx="3638781" cy="594021"/>
          </a:xfrm>
          <a:prstGeom prst="rect">
            <a:avLst/>
          </a:prstGeom>
          <a:noFill/>
          <a:ln w="317500">
            <a:noFill/>
          </a:ln>
          <a:effectLst/>
        </p:spPr>
        <p:txBody>
          <a:bodyPr wrap="square" lIns="0" tIns="42678" rIns="0" bIns="42678" rtlCol="0" anchor="ctr">
            <a:noAutofit/>
          </a:bodyPr>
          <a:lstStyle/>
          <a:p>
            <a:pPr marL="0" lvl="1" defTabSz="730966">
              <a:lnSpc>
                <a:spcPct val="150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QR code based Pilot-to-Pilot changeover eliminates human intervention and makes Relay scalable</a:t>
            </a:r>
          </a:p>
        </p:txBody>
      </p:sp>
      <p:sp>
        <p:nvSpPr>
          <p:cNvPr id="25" name="TextBox 24"/>
          <p:cNvSpPr txBox="1"/>
          <p:nvPr/>
        </p:nvSpPr>
        <p:spPr bwMode="gray">
          <a:xfrm>
            <a:off x="3678317" y="3877940"/>
            <a:ext cx="3638781" cy="594021"/>
          </a:xfrm>
          <a:prstGeom prst="rect">
            <a:avLst/>
          </a:prstGeom>
          <a:noFill/>
          <a:ln w="317500">
            <a:noFill/>
          </a:ln>
          <a:effectLst/>
        </p:spPr>
        <p:txBody>
          <a:bodyPr wrap="square" lIns="0" tIns="42678" rIns="0" bIns="42678" rtlCol="0" anchor="ctr">
            <a:noAutofit/>
          </a:bodyPr>
          <a:lstStyle/>
          <a:p>
            <a:pPr marL="0" lvl="1" defTabSz="730966">
              <a:lnSpc>
                <a:spcPct val="150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Engages Pilots with active feedback or kilometers driven, mileage, Turn Around Time (TAT) performance and more</a:t>
            </a:r>
          </a:p>
        </p:txBody>
      </p:sp>
      <p:cxnSp>
        <p:nvCxnSpPr>
          <p:cNvPr id="26" name="Straight Connector 25"/>
          <p:cNvCxnSpPr/>
          <p:nvPr/>
        </p:nvCxnSpPr>
        <p:spPr bwMode="gray">
          <a:xfrm>
            <a:off x="3702381" y="2951128"/>
            <a:ext cx="3638781"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27" name="TextBox 26"/>
          <p:cNvSpPr txBox="1"/>
          <p:nvPr/>
        </p:nvSpPr>
        <p:spPr bwMode="gray">
          <a:xfrm>
            <a:off x="3678316" y="4582776"/>
            <a:ext cx="3638781" cy="470910"/>
          </a:xfrm>
          <a:prstGeom prst="rect">
            <a:avLst/>
          </a:prstGeom>
          <a:noFill/>
          <a:ln w="317500">
            <a:noFill/>
          </a:ln>
          <a:effectLst/>
        </p:spPr>
        <p:txBody>
          <a:bodyPr wrap="square" lIns="0" tIns="42678" rIns="0" bIns="42678" rtlCol="0" anchor="ctr">
            <a:noAutofit/>
          </a:bodyPr>
          <a:lstStyle/>
          <a:p>
            <a:pPr marL="0" lvl="1" defTabSz="730966">
              <a:lnSpc>
                <a:spcPts val="3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Shares real-time visibility on payout details and incentives</a:t>
            </a:r>
          </a:p>
        </p:txBody>
      </p:sp>
      <p:sp>
        <p:nvSpPr>
          <p:cNvPr id="28" name="TextBox 27"/>
          <p:cNvSpPr txBox="1"/>
          <p:nvPr/>
        </p:nvSpPr>
        <p:spPr bwMode="gray">
          <a:xfrm>
            <a:off x="3678317" y="3055174"/>
            <a:ext cx="3638781" cy="594021"/>
          </a:xfrm>
          <a:prstGeom prst="rect">
            <a:avLst/>
          </a:prstGeom>
          <a:noFill/>
          <a:ln w="317500">
            <a:noFill/>
          </a:ln>
          <a:effectLst/>
        </p:spPr>
        <p:txBody>
          <a:bodyPr wrap="square" lIns="0" tIns="42678" rIns="0" bIns="42678" rtlCol="0" anchor="ctr">
            <a:noAutofit/>
          </a:bodyPr>
          <a:lstStyle/>
          <a:p>
            <a:pPr marL="0" lvl="1" defTabSz="730966">
              <a:lnSpc>
                <a:spcPct val="150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Seeks input on every trip, makes pilot accountable for vehicle assets, documents and vehicle health</a:t>
            </a:r>
          </a:p>
        </p:txBody>
      </p:sp>
      <p:cxnSp>
        <p:nvCxnSpPr>
          <p:cNvPr id="29" name="Straight Connector 28"/>
          <p:cNvCxnSpPr/>
          <p:nvPr/>
        </p:nvCxnSpPr>
        <p:spPr bwMode="gray">
          <a:xfrm>
            <a:off x="3678317" y="3772410"/>
            <a:ext cx="3638781"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30" name="Straight Connector 29"/>
          <p:cNvCxnSpPr/>
          <p:nvPr/>
        </p:nvCxnSpPr>
        <p:spPr bwMode="gray">
          <a:xfrm>
            <a:off x="3678317" y="4578107"/>
            <a:ext cx="3638781"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32" name="Straight Connector 31"/>
          <p:cNvCxnSpPr/>
          <p:nvPr/>
        </p:nvCxnSpPr>
        <p:spPr bwMode="gray">
          <a:xfrm>
            <a:off x="11202323" y="3062819"/>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33" name="TextBox 32"/>
          <p:cNvSpPr txBox="1"/>
          <p:nvPr/>
        </p:nvSpPr>
        <p:spPr bwMode="gray">
          <a:xfrm>
            <a:off x="11202323" y="2300681"/>
            <a:ext cx="3638781" cy="650447"/>
          </a:xfrm>
          <a:prstGeom prst="rect">
            <a:avLst/>
          </a:prstGeom>
          <a:noFill/>
          <a:ln w="317500">
            <a:noFill/>
          </a:ln>
          <a:effectLst/>
        </p:spPr>
        <p:txBody>
          <a:bodyPr wrap="square" lIns="0" tIns="42678" rIns="0" bIns="42678" rtlCol="0" anchor="ctr">
            <a:noAutofit/>
          </a:bodyPr>
          <a:lstStyle/>
          <a:p>
            <a:pPr marL="0" lvl="1" defTabSz="730966">
              <a:lnSpc>
                <a:spcPts val="2200"/>
              </a:lnSpc>
              <a:defRPr/>
            </a:pPr>
            <a:r>
              <a:rPr lang="en-US" sz="1100" dirty="0">
                <a:solidFill>
                  <a:srgbClr val="000000"/>
                </a:solidFill>
                <a:latin typeface="Arial" panose="020B0604020202020204" pitchFamily="34" charset="0"/>
                <a:cs typeface="Arial" panose="020B0604020202020204" pitchFamily="34" charset="0"/>
              </a:rPr>
              <a:t>Brings price transparency across 1 million+ lanes,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establishes trust with fleet suppliers </a:t>
            </a:r>
          </a:p>
        </p:txBody>
      </p:sp>
      <p:sp>
        <p:nvSpPr>
          <p:cNvPr id="34" name="TextBox 33"/>
          <p:cNvSpPr txBox="1"/>
          <p:nvPr/>
        </p:nvSpPr>
        <p:spPr bwMode="gray">
          <a:xfrm>
            <a:off x="11202323" y="3174510"/>
            <a:ext cx="3638781" cy="59915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Defining market prices accurately creates a pull for supply network, enabling faster platform growth</a:t>
            </a:r>
          </a:p>
        </p:txBody>
      </p:sp>
      <p:cxnSp>
        <p:nvCxnSpPr>
          <p:cNvPr id="35" name="Straight Connector 34"/>
          <p:cNvCxnSpPr/>
          <p:nvPr/>
        </p:nvCxnSpPr>
        <p:spPr bwMode="gray">
          <a:xfrm>
            <a:off x="11202323" y="3885351"/>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36" name="TextBox 35"/>
          <p:cNvSpPr txBox="1"/>
          <p:nvPr/>
        </p:nvSpPr>
        <p:spPr bwMode="gray">
          <a:xfrm>
            <a:off x="11202323" y="3997041"/>
            <a:ext cx="3638781" cy="59915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charset="0"/>
                <a:ea typeface="Arial" charset="0"/>
                <a:cs typeface="Arial" charset="0"/>
              </a:rPr>
              <a:t>Rate exchange introduces digital behavior in fleet supplier, digitizes freight</a:t>
            </a:r>
          </a:p>
        </p:txBody>
      </p:sp>
      <p:cxnSp>
        <p:nvCxnSpPr>
          <p:cNvPr id="31" name="Straight Connector 30"/>
          <p:cNvCxnSpPr/>
          <p:nvPr/>
        </p:nvCxnSpPr>
        <p:spPr>
          <a:xfrm>
            <a:off x="3542852" y="1926462"/>
            <a:ext cx="0" cy="3218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78184" y="1956329"/>
            <a:ext cx="0" cy="3218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078184" y="5605313"/>
            <a:ext cx="0" cy="3218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42852" y="5667098"/>
            <a:ext cx="0" cy="3218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3702381" y="6571207"/>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44" name="TextBox 43"/>
          <p:cNvSpPr txBox="1"/>
          <p:nvPr/>
        </p:nvSpPr>
        <p:spPr bwMode="gray">
          <a:xfrm>
            <a:off x="3702381" y="5977394"/>
            <a:ext cx="3841419" cy="599150"/>
          </a:xfrm>
          <a:prstGeom prst="rect">
            <a:avLst/>
          </a:prstGeom>
          <a:noFill/>
          <a:ln w="317500">
            <a:noFill/>
          </a:ln>
          <a:effectLst/>
        </p:spPr>
        <p:txBody>
          <a:bodyPr wrap="square" lIns="0" tIns="0" rIns="0" bIns="0" rtlCol="0" anchor="ctr">
            <a:noAutofit/>
          </a:bodyPr>
          <a:lstStyle/>
          <a:p>
            <a:pPr marL="0" lvl="1" defTabSz="730966">
              <a:defRPr/>
            </a:pPr>
            <a:r>
              <a:rPr lang="en-US" sz="1100" dirty="0">
                <a:solidFill>
                  <a:srgbClr val="000000"/>
                </a:solidFill>
                <a:latin typeface="Arial"/>
              </a:rPr>
              <a:t>Enables Express Cargo to achieve ‘perfect delivery’ – on time, in full, at lowest cost - every time</a:t>
            </a:r>
          </a:p>
        </p:txBody>
      </p:sp>
      <p:cxnSp>
        <p:nvCxnSpPr>
          <p:cNvPr id="45" name="Straight Connector 44"/>
          <p:cNvCxnSpPr/>
          <p:nvPr/>
        </p:nvCxnSpPr>
        <p:spPr bwMode="gray">
          <a:xfrm>
            <a:off x="3702381" y="7740687"/>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46" name="TextBox 45"/>
          <p:cNvSpPr txBox="1"/>
          <p:nvPr/>
        </p:nvSpPr>
        <p:spPr bwMode="gray">
          <a:xfrm>
            <a:off x="3702381" y="8318220"/>
            <a:ext cx="3841419" cy="599150"/>
          </a:xfrm>
          <a:prstGeom prst="rect">
            <a:avLst/>
          </a:prstGeom>
          <a:noFill/>
          <a:ln w="317500">
            <a:noFill/>
          </a:ln>
          <a:effectLst/>
        </p:spPr>
        <p:txBody>
          <a:bodyPr wrap="square" lIns="0" tIns="0" rIns="0" bIns="0" rtlCol="0" anchor="ctr">
            <a:noAutofit/>
          </a:bodyPr>
          <a:lstStyle/>
          <a:p>
            <a:pPr marL="0" lvl="1" defTabSz="730966">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Damage &amp; Pilferage Predictor suggests loading position in vehicle, enforcing stricter quality control</a:t>
            </a:r>
          </a:p>
        </p:txBody>
      </p:sp>
      <p:sp>
        <p:nvSpPr>
          <p:cNvPr id="47" name="TextBox 46"/>
          <p:cNvSpPr txBox="1"/>
          <p:nvPr/>
        </p:nvSpPr>
        <p:spPr bwMode="gray">
          <a:xfrm>
            <a:off x="3702381" y="7822271"/>
            <a:ext cx="3841419" cy="473289"/>
          </a:xfrm>
          <a:prstGeom prst="rect">
            <a:avLst/>
          </a:prstGeom>
          <a:noFill/>
          <a:ln w="317500">
            <a:noFill/>
          </a:ln>
          <a:effectLst/>
        </p:spPr>
        <p:txBody>
          <a:bodyPr wrap="square" lIns="0" tIns="0" rIns="0" bIns="0" rtlCol="0" anchor="ctr">
            <a:noAutofit/>
          </a:bodyPr>
          <a:lstStyle/>
          <a:p>
            <a:pPr marL="0" lvl="1" defTabSz="730966">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Network Planner optimizes network design to balance cost and timely delivery</a:t>
            </a:r>
          </a:p>
        </p:txBody>
      </p:sp>
      <p:sp>
        <p:nvSpPr>
          <p:cNvPr id="48" name="TextBox 47"/>
          <p:cNvSpPr txBox="1"/>
          <p:nvPr/>
        </p:nvSpPr>
        <p:spPr bwMode="gray">
          <a:xfrm>
            <a:off x="3702381" y="7148742"/>
            <a:ext cx="3841419" cy="539266"/>
          </a:xfrm>
          <a:prstGeom prst="rect">
            <a:avLst/>
          </a:prstGeom>
          <a:noFill/>
          <a:ln w="317500">
            <a:noFill/>
          </a:ln>
          <a:effectLst/>
        </p:spPr>
        <p:txBody>
          <a:bodyPr wrap="square" lIns="0" tIns="0" rIns="0" bIns="0" rtlCol="0" anchor="ctr">
            <a:noAutofit/>
          </a:bodyPr>
          <a:lstStyle/>
          <a:p>
            <a:pPr marL="0" lvl="1" defTabSz="730966">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Vehicle Load Planner auto plans CNs to be loaded on each trip, maximizes vehicle utilization and profitability</a:t>
            </a:r>
          </a:p>
        </p:txBody>
      </p:sp>
      <p:sp>
        <p:nvSpPr>
          <p:cNvPr id="49" name="TextBox 48"/>
          <p:cNvSpPr txBox="1"/>
          <p:nvPr/>
        </p:nvSpPr>
        <p:spPr bwMode="gray">
          <a:xfrm>
            <a:off x="3702381" y="6624716"/>
            <a:ext cx="3841419" cy="538435"/>
          </a:xfrm>
          <a:prstGeom prst="rect">
            <a:avLst/>
          </a:prstGeom>
          <a:noFill/>
          <a:ln w="317500">
            <a:noFill/>
          </a:ln>
          <a:effectLst/>
        </p:spPr>
        <p:txBody>
          <a:bodyPr wrap="square" lIns="0" tIns="0" rIns="0" bIns="0" rtlCol="0" anchor="ctr">
            <a:noAutofit/>
          </a:bodyPr>
          <a:lstStyle/>
          <a:p>
            <a:pPr marL="0" lvl="1" defTabSz="730966">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Real Time Operations Associate Performance Score Card to ensure highest executional performance on ground</a:t>
            </a:r>
          </a:p>
        </p:txBody>
      </p:sp>
      <p:cxnSp>
        <p:nvCxnSpPr>
          <p:cNvPr id="50" name="Straight Connector 49"/>
          <p:cNvCxnSpPr/>
          <p:nvPr/>
        </p:nvCxnSpPr>
        <p:spPr bwMode="gray">
          <a:xfrm>
            <a:off x="3702381" y="8325427"/>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51" name="Straight Connector 50"/>
          <p:cNvCxnSpPr/>
          <p:nvPr/>
        </p:nvCxnSpPr>
        <p:spPr bwMode="gray">
          <a:xfrm>
            <a:off x="3702381" y="7155947"/>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53" name="Straight Connector 52"/>
          <p:cNvCxnSpPr/>
          <p:nvPr/>
        </p:nvCxnSpPr>
        <p:spPr bwMode="gray">
          <a:xfrm>
            <a:off x="11202323" y="6624717"/>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54" name="TextBox 53"/>
          <p:cNvSpPr txBox="1"/>
          <p:nvPr/>
        </p:nvSpPr>
        <p:spPr bwMode="gray">
          <a:xfrm>
            <a:off x="11202323" y="5952679"/>
            <a:ext cx="3409797" cy="59915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Real-time visibility of consignment and trip tracking along with temperature control </a:t>
            </a:r>
          </a:p>
        </p:txBody>
      </p:sp>
      <p:sp>
        <p:nvSpPr>
          <p:cNvPr id="55" name="TextBox 54"/>
          <p:cNvSpPr txBox="1"/>
          <p:nvPr/>
        </p:nvSpPr>
        <p:spPr bwMode="gray">
          <a:xfrm>
            <a:off x="11202323" y="6722319"/>
            <a:ext cx="3443530" cy="59915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Temperature control in the hands of the customer through two way IoT sensors</a:t>
            </a:r>
          </a:p>
        </p:txBody>
      </p:sp>
      <p:cxnSp>
        <p:nvCxnSpPr>
          <p:cNvPr id="56" name="Straight Connector 55"/>
          <p:cNvCxnSpPr/>
          <p:nvPr/>
        </p:nvCxnSpPr>
        <p:spPr bwMode="gray">
          <a:xfrm>
            <a:off x="11202323" y="7419071"/>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57" name="TextBox 56"/>
          <p:cNvSpPr txBox="1"/>
          <p:nvPr/>
        </p:nvSpPr>
        <p:spPr bwMode="gray">
          <a:xfrm>
            <a:off x="11202323" y="7516673"/>
            <a:ext cx="3638781" cy="34267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Unified platform for order, payments and performance </a:t>
            </a:r>
          </a:p>
        </p:txBody>
      </p:sp>
      <p:sp>
        <p:nvSpPr>
          <p:cNvPr id="58" name="TextBox 57"/>
          <p:cNvSpPr txBox="1"/>
          <p:nvPr/>
        </p:nvSpPr>
        <p:spPr bwMode="gray">
          <a:xfrm>
            <a:off x="11202323" y="8054546"/>
            <a:ext cx="3638781" cy="342670"/>
          </a:xfrm>
          <a:prstGeom prst="rect">
            <a:avLst/>
          </a:prstGeom>
          <a:noFill/>
          <a:ln w="317500">
            <a:noFill/>
          </a:ln>
          <a:effectLst/>
        </p:spPr>
        <p:txBody>
          <a:bodyPr wrap="square" lIns="0" tIns="42678" rIns="0" bIns="42678" rtlCol="0" anchor="ctr">
            <a:noAutofit/>
          </a:bodyPr>
          <a:lstStyle/>
          <a:p>
            <a:pPr marL="0" lvl="1" defTabSz="730966">
              <a:lnSpc>
                <a:spcPts val="2000"/>
              </a:lnSpc>
              <a:spcBef>
                <a:spcPts val="300"/>
              </a:spcBef>
              <a:spcAft>
                <a:spcPts val="300"/>
              </a:spcAft>
              <a:defRPr/>
            </a:pPr>
            <a:r>
              <a:rPr lang="en-US" sz="1100" dirty="0">
                <a:solidFill>
                  <a:srgbClr val="000000"/>
                </a:solidFill>
                <a:latin typeface="Arial" panose="020B0604020202020204" pitchFamily="34" charset="0"/>
                <a:cs typeface="Arial" panose="020B0604020202020204" pitchFamily="34" charset="0"/>
              </a:rPr>
              <a:t>E-invoicing with digital proof of delivery</a:t>
            </a:r>
          </a:p>
        </p:txBody>
      </p:sp>
      <p:cxnSp>
        <p:nvCxnSpPr>
          <p:cNvPr id="60" name="Straight Connector 59"/>
          <p:cNvCxnSpPr/>
          <p:nvPr/>
        </p:nvCxnSpPr>
        <p:spPr bwMode="gray">
          <a:xfrm>
            <a:off x="11202323" y="7956945"/>
            <a:ext cx="3841419"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pic>
        <p:nvPicPr>
          <p:cNvPr id="6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460" t="4120" r="2909" b="23336"/>
          <a:stretch/>
        </p:blipFill>
        <p:spPr bwMode="auto">
          <a:xfrm>
            <a:off x="8171589" y="5694667"/>
            <a:ext cx="1501666" cy="235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0009" y="2516167"/>
            <a:ext cx="1460825" cy="270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6990" y="6347324"/>
            <a:ext cx="1560727" cy="255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51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E6A0047-BB0C-4BC3-B167-AFE4A5F70DA3}"/>
              </a:ext>
            </a:extLst>
          </p:cNvPr>
          <p:cNvSpPr/>
          <p:nvPr/>
        </p:nvSpPr>
        <p:spPr>
          <a:xfrm>
            <a:off x="10305557" y="4861016"/>
            <a:ext cx="4663440" cy="4754880"/>
          </a:xfrm>
          <a:prstGeom prst="rect">
            <a:avLst/>
          </a:prstGeom>
          <a:solidFill>
            <a:schemeClr val="tx2">
              <a:lumMod val="95000"/>
            </a:schemeClr>
          </a:solidFill>
        </p:spPr>
        <p:txBody>
          <a:bodyPr wrap="square" lIns="73152" tIns="73152" rIns="73152" bIns="73152"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900"/>
              </a:spcBef>
              <a:spcAft>
                <a:spcPts val="600"/>
              </a:spcAft>
            </a:pPr>
            <a:endParaRPr lang="en-US" sz="1300" b="1" dirty="0">
              <a:solidFill>
                <a:prstClr val="black"/>
              </a:solidFill>
            </a:endParaRPr>
          </a:p>
        </p:txBody>
      </p:sp>
      <p:sp>
        <p:nvSpPr>
          <p:cNvPr id="61" name="Rectangle 60">
            <a:extLst>
              <a:ext uri="{FF2B5EF4-FFF2-40B4-BE49-F238E27FC236}">
                <a16:creationId xmlns:a16="http://schemas.microsoft.com/office/drawing/2014/main" id="{4E6A0047-BB0C-4BC3-B167-AFE4A5F70DA3}"/>
              </a:ext>
            </a:extLst>
          </p:cNvPr>
          <p:cNvSpPr/>
          <p:nvPr/>
        </p:nvSpPr>
        <p:spPr>
          <a:xfrm>
            <a:off x="5351829" y="4861016"/>
            <a:ext cx="4663440" cy="4754880"/>
          </a:xfrm>
          <a:prstGeom prst="rect">
            <a:avLst/>
          </a:prstGeom>
          <a:solidFill>
            <a:schemeClr val="tx2">
              <a:lumMod val="95000"/>
            </a:schemeClr>
          </a:solidFill>
        </p:spPr>
        <p:txBody>
          <a:bodyPr wrap="square" lIns="73152" tIns="73152" rIns="73152" bIns="73152"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900"/>
              </a:spcBef>
              <a:spcAft>
                <a:spcPts val="600"/>
              </a:spcAft>
            </a:pPr>
            <a:endParaRPr lang="en-US" sz="1300" b="1" dirty="0">
              <a:solidFill>
                <a:prstClr val="black"/>
              </a:solidFill>
            </a:endParaRPr>
          </a:p>
        </p:txBody>
      </p:sp>
      <p:sp>
        <p:nvSpPr>
          <p:cNvPr id="4" name="Title 3"/>
          <p:cNvSpPr>
            <a:spLocks noGrp="1"/>
          </p:cNvSpPr>
          <p:nvPr>
            <p:ph type="title"/>
          </p:nvPr>
        </p:nvSpPr>
        <p:spPr/>
        <p:txBody>
          <a:bodyPr/>
          <a:lstStyle/>
          <a:p>
            <a:r>
              <a:rPr lang="en-US" dirty="0"/>
              <a:t>We Believe only Technology can Make Logistics Human</a:t>
            </a:r>
          </a:p>
        </p:txBody>
      </p:sp>
      <p:sp>
        <p:nvSpPr>
          <p:cNvPr id="77" name="TextBox 76"/>
          <p:cNvSpPr txBox="1"/>
          <p:nvPr/>
        </p:nvSpPr>
        <p:spPr>
          <a:xfrm>
            <a:off x="558121" y="4404992"/>
            <a:ext cx="4343400" cy="425973"/>
          </a:xfrm>
          <a:prstGeom prst="rect">
            <a:avLst/>
          </a:prstGeom>
          <a:noFill/>
        </p:spPr>
        <p:txBody>
          <a:bodyPr wrap="none" lIns="0" tIns="0" rIns="0" bIns="0" rtlCol="0" anchor="ctr">
            <a:noAutofit/>
          </a:bodyPr>
          <a:lstStyle/>
          <a:p>
            <a:pPr algn="ctr"/>
            <a:r>
              <a:rPr lang="en-GB" sz="1400" b="1" dirty="0">
                <a:solidFill>
                  <a:srgbClr val="E22727"/>
                </a:solidFill>
                <a:latin typeface="Arial"/>
              </a:rPr>
              <a:t>“From 37th Caste to Nation's New Army”</a:t>
            </a:r>
          </a:p>
        </p:txBody>
      </p:sp>
      <p:sp>
        <p:nvSpPr>
          <p:cNvPr id="78" name="TextBox 77"/>
          <p:cNvSpPr txBox="1"/>
          <p:nvPr/>
        </p:nvSpPr>
        <p:spPr>
          <a:xfrm>
            <a:off x="11153977" y="4404992"/>
            <a:ext cx="2966600" cy="425973"/>
          </a:xfrm>
          <a:prstGeom prst="rect">
            <a:avLst/>
          </a:prstGeom>
          <a:noFill/>
        </p:spPr>
        <p:txBody>
          <a:bodyPr wrap="square" lIns="0" tIns="0" rIns="0" bIns="0" rtlCol="0" anchor="ctr">
            <a:noAutofit/>
          </a:bodyPr>
          <a:lstStyle/>
          <a:p>
            <a:pPr algn="ctr"/>
            <a:r>
              <a:rPr lang="en-US" sz="1400" b="1" dirty="0">
                <a:solidFill>
                  <a:srgbClr val="E22727"/>
                </a:solidFill>
                <a:latin typeface="Arial"/>
              </a:rPr>
              <a:t>”From drudgery of unreliable operations to celebrating growth”</a:t>
            </a:r>
            <a:endParaRPr lang="en-GB" sz="1400" b="1" dirty="0">
              <a:solidFill>
                <a:srgbClr val="E22727"/>
              </a:solidFill>
              <a:latin typeface="Arial"/>
            </a:endParaRPr>
          </a:p>
        </p:txBody>
      </p:sp>
      <p:sp>
        <p:nvSpPr>
          <p:cNvPr id="79" name="TextBox 78"/>
          <p:cNvSpPr txBox="1"/>
          <p:nvPr/>
        </p:nvSpPr>
        <p:spPr>
          <a:xfrm>
            <a:off x="6120036" y="4404992"/>
            <a:ext cx="3263260" cy="425973"/>
          </a:xfrm>
          <a:prstGeom prst="rect">
            <a:avLst/>
          </a:prstGeom>
          <a:noFill/>
        </p:spPr>
        <p:txBody>
          <a:bodyPr wrap="none" lIns="0" tIns="0" rIns="0" bIns="0" rtlCol="0" anchor="ctr">
            <a:noAutofit/>
          </a:bodyPr>
          <a:lstStyle/>
          <a:p>
            <a:pPr algn="ctr"/>
            <a:r>
              <a:rPr lang="en-US" sz="1400" b="1" dirty="0">
                <a:solidFill>
                  <a:srgbClr val="E22727"/>
                </a:solidFill>
                <a:latin typeface="Arial"/>
              </a:rPr>
              <a:t>“From Survival to Abundance”</a:t>
            </a:r>
          </a:p>
        </p:txBody>
      </p:sp>
      <p:cxnSp>
        <p:nvCxnSpPr>
          <p:cNvPr id="50" name="Straight Connector 49"/>
          <p:cNvCxnSpPr/>
          <p:nvPr/>
        </p:nvCxnSpPr>
        <p:spPr>
          <a:xfrm flipV="1">
            <a:off x="5353271" y="4861017"/>
            <a:ext cx="466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0305557" y="4861017"/>
            <a:ext cx="466344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E6A0047-BB0C-4BC3-B167-AFE4A5F70DA3}"/>
              </a:ext>
            </a:extLst>
          </p:cNvPr>
          <p:cNvSpPr/>
          <p:nvPr/>
        </p:nvSpPr>
        <p:spPr>
          <a:xfrm>
            <a:off x="398101" y="4861016"/>
            <a:ext cx="4663440" cy="4754880"/>
          </a:xfrm>
          <a:prstGeom prst="rect">
            <a:avLst/>
          </a:prstGeom>
          <a:solidFill>
            <a:schemeClr val="tx2">
              <a:lumMod val="95000"/>
            </a:schemeClr>
          </a:solidFill>
        </p:spPr>
        <p:txBody>
          <a:bodyPr wrap="square" lIns="73152" tIns="73152" rIns="73152" bIns="73152"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900"/>
              </a:spcBef>
              <a:spcAft>
                <a:spcPts val="600"/>
              </a:spcAft>
            </a:pPr>
            <a:endParaRPr lang="en-US" sz="1300" b="1" dirty="0">
              <a:solidFill>
                <a:prstClr val="black"/>
              </a:solidFill>
            </a:endParaRPr>
          </a:p>
        </p:txBody>
      </p:sp>
      <p:cxnSp>
        <p:nvCxnSpPr>
          <p:cNvPr id="96" name="Straight Connector 95"/>
          <p:cNvCxnSpPr/>
          <p:nvPr/>
        </p:nvCxnSpPr>
        <p:spPr>
          <a:xfrm>
            <a:off x="400985" y="5761064"/>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p:cNvCxnSpPr/>
          <p:nvPr/>
        </p:nvCxnSpPr>
        <p:spPr>
          <a:xfrm>
            <a:off x="400985" y="4861017"/>
            <a:ext cx="466344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E6A0047-BB0C-4BC3-B167-AFE4A5F70DA3}"/>
              </a:ext>
            </a:extLst>
          </p:cNvPr>
          <p:cNvSpPr/>
          <p:nvPr/>
        </p:nvSpPr>
        <p:spPr>
          <a:xfrm>
            <a:off x="446705" y="4931174"/>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dirty="0">
                <a:solidFill>
                  <a:prstClr val="black"/>
                </a:solidFill>
              </a:rPr>
              <a:t>Bringing truck pilots mainstream. From being the </a:t>
            </a:r>
            <a:r>
              <a:rPr lang="en-US" sz="1200" b="1" dirty="0">
                <a:solidFill>
                  <a:prstClr val="black"/>
                </a:solidFill>
              </a:rPr>
              <a:t>outcast </a:t>
            </a:r>
            <a:r>
              <a:rPr lang="en-US" sz="1200" dirty="0">
                <a:solidFill>
                  <a:prstClr val="black"/>
                </a:solidFill>
              </a:rPr>
              <a:t>in the society to now getting </a:t>
            </a:r>
            <a:r>
              <a:rPr lang="en-US" sz="1200" b="1" dirty="0">
                <a:solidFill>
                  <a:prstClr val="black"/>
                </a:solidFill>
              </a:rPr>
              <a:t>respected </a:t>
            </a:r>
            <a:r>
              <a:rPr lang="en-US" sz="1200" dirty="0">
                <a:solidFill>
                  <a:prstClr val="black"/>
                </a:solidFill>
              </a:rPr>
              <a:t>as a key enabler of India's economic warfare </a:t>
            </a:r>
          </a:p>
        </p:txBody>
      </p:sp>
      <p:sp>
        <p:nvSpPr>
          <p:cNvPr id="65" name="Rectangle 64">
            <a:extLst>
              <a:ext uri="{FF2B5EF4-FFF2-40B4-BE49-F238E27FC236}">
                <a16:creationId xmlns:a16="http://schemas.microsoft.com/office/drawing/2014/main" id="{4E6A0047-BB0C-4BC3-B167-AFE4A5F70DA3}"/>
              </a:ext>
            </a:extLst>
          </p:cNvPr>
          <p:cNvSpPr/>
          <p:nvPr/>
        </p:nvSpPr>
        <p:spPr>
          <a:xfrm>
            <a:off x="446705" y="5883068"/>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Feel a sense of pride </a:t>
            </a:r>
            <a:r>
              <a:rPr lang="en-US" sz="1200" dirty="0">
                <a:solidFill>
                  <a:prstClr val="black"/>
                </a:solidFill>
              </a:rPr>
              <a:t>as a 'Rivigo Truck Pilot' - Has a family life, does not live on the road in the truck, gets payments on time and is connected to technology through his Pilot app</a:t>
            </a:r>
          </a:p>
        </p:txBody>
      </p:sp>
      <p:cxnSp>
        <p:nvCxnSpPr>
          <p:cNvPr id="68" name="Straight Connector 67"/>
          <p:cNvCxnSpPr/>
          <p:nvPr/>
        </p:nvCxnSpPr>
        <p:spPr>
          <a:xfrm>
            <a:off x="400985" y="6712958"/>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00985" y="7459668"/>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sp>
        <p:nvSpPr>
          <p:cNvPr id="82" name="Rectangle 81">
            <a:extLst>
              <a:ext uri="{FF2B5EF4-FFF2-40B4-BE49-F238E27FC236}">
                <a16:creationId xmlns:a16="http://schemas.microsoft.com/office/drawing/2014/main" id="{4E6A0047-BB0C-4BC3-B167-AFE4A5F70DA3}"/>
              </a:ext>
            </a:extLst>
          </p:cNvPr>
          <p:cNvSpPr/>
          <p:nvPr/>
        </p:nvSpPr>
        <p:spPr>
          <a:xfrm>
            <a:off x="446705" y="6834962"/>
            <a:ext cx="4572000" cy="502702"/>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dirty="0">
                <a:solidFill>
                  <a:prstClr val="black"/>
                </a:solidFill>
              </a:rPr>
              <a:t>From </a:t>
            </a:r>
            <a:r>
              <a:rPr lang="en-US" sz="1200" b="1" dirty="0">
                <a:solidFill>
                  <a:prstClr val="black"/>
                </a:solidFill>
              </a:rPr>
              <a:t>being away </a:t>
            </a:r>
            <a:r>
              <a:rPr lang="en-US" sz="1200" dirty="0">
                <a:solidFill>
                  <a:prstClr val="black"/>
                </a:solidFill>
              </a:rPr>
              <a:t>from family for days to now </a:t>
            </a:r>
            <a:r>
              <a:rPr lang="en-US" sz="1200" b="1" dirty="0">
                <a:solidFill>
                  <a:prstClr val="black"/>
                </a:solidFill>
              </a:rPr>
              <a:t>being there </a:t>
            </a:r>
            <a:r>
              <a:rPr lang="en-US" sz="1200" dirty="0">
                <a:solidFill>
                  <a:prstClr val="black"/>
                </a:solidFill>
              </a:rPr>
              <a:t>for his parents, wives and children </a:t>
            </a:r>
            <a:r>
              <a:rPr lang="en-US" sz="1200" b="1" dirty="0">
                <a:solidFill>
                  <a:prstClr val="black"/>
                </a:solidFill>
              </a:rPr>
              <a:t>each day, in good times and bad</a:t>
            </a:r>
          </a:p>
        </p:txBody>
      </p:sp>
      <p:cxnSp>
        <p:nvCxnSpPr>
          <p:cNvPr id="83" name="Straight Connector 82"/>
          <p:cNvCxnSpPr/>
          <p:nvPr/>
        </p:nvCxnSpPr>
        <p:spPr>
          <a:xfrm>
            <a:off x="400985" y="8616746"/>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sp>
        <p:nvSpPr>
          <p:cNvPr id="84" name="Rectangle 83">
            <a:extLst>
              <a:ext uri="{FF2B5EF4-FFF2-40B4-BE49-F238E27FC236}">
                <a16:creationId xmlns:a16="http://schemas.microsoft.com/office/drawing/2014/main" id="{4E6A0047-BB0C-4BC3-B167-AFE4A5F70DA3}"/>
              </a:ext>
            </a:extLst>
          </p:cNvPr>
          <p:cNvSpPr/>
          <p:nvPr/>
        </p:nvSpPr>
        <p:spPr>
          <a:xfrm>
            <a:off x="446705" y="7581672"/>
            <a:ext cx="4572000" cy="913070"/>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dirty="0">
                <a:solidFill>
                  <a:prstClr val="black"/>
                </a:solidFill>
              </a:rPr>
              <a:t>Truck drivers' wives have gone from </a:t>
            </a:r>
            <a:r>
              <a:rPr lang="en-US" sz="1200" b="1" dirty="0">
                <a:solidFill>
                  <a:prstClr val="black"/>
                </a:solidFill>
              </a:rPr>
              <a:t>living in the constant fear </a:t>
            </a:r>
            <a:r>
              <a:rPr lang="en-US" sz="1200" dirty="0">
                <a:solidFill>
                  <a:prstClr val="black"/>
                </a:solidFill>
              </a:rPr>
              <a:t>of road accidents, to now having </a:t>
            </a:r>
            <a:r>
              <a:rPr lang="en-US" sz="1200" b="1" dirty="0">
                <a:solidFill>
                  <a:prstClr val="black"/>
                </a:solidFill>
              </a:rPr>
              <a:t>peace of mind </a:t>
            </a:r>
            <a:r>
              <a:rPr lang="en-US" sz="1200" dirty="0">
                <a:solidFill>
                  <a:prstClr val="black"/>
                </a:solidFill>
              </a:rPr>
              <a:t>as relay driving ensures much higher safety levels, mandatory rest between driving duties</a:t>
            </a:r>
          </a:p>
        </p:txBody>
      </p:sp>
      <p:sp>
        <p:nvSpPr>
          <p:cNvPr id="102" name="Rectangle 101">
            <a:extLst>
              <a:ext uri="{FF2B5EF4-FFF2-40B4-BE49-F238E27FC236}">
                <a16:creationId xmlns:a16="http://schemas.microsoft.com/office/drawing/2014/main" id="{4E6A0047-BB0C-4BC3-B167-AFE4A5F70DA3}"/>
              </a:ext>
            </a:extLst>
          </p:cNvPr>
          <p:cNvSpPr/>
          <p:nvPr/>
        </p:nvSpPr>
        <p:spPr>
          <a:xfrm>
            <a:off x="446705" y="8701676"/>
            <a:ext cx="4572000" cy="913070"/>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dirty="0">
                <a:solidFill>
                  <a:prstClr val="black"/>
                </a:solidFill>
              </a:rPr>
              <a:t>From skipping meals and eating unhealthy food at street side on the highways, to now eating home-cooked food and having access to health insurance. </a:t>
            </a:r>
            <a:r>
              <a:rPr lang="en-US" sz="1200" b="1" dirty="0">
                <a:solidFill>
                  <a:prstClr val="black"/>
                </a:solidFill>
              </a:rPr>
              <a:t>Leading healthier and more balanced lifestyles with more savings</a:t>
            </a:r>
          </a:p>
        </p:txBody>
      </p:sp>
      <p:sp>
        <p:nvSpPr>
          <p:cNvPr id="105" name="Rectangle 104">
            <a:extLst>
              <a:ext uri="{FF2B5EF4-FFF2-40B4-BE49-F238E27FC236}">
                <a16:creationId xmlns:a16="http://schemas.microsoft.com/office/drawing/2014/main" id="{4E6A0047-BB0C-4BC3-B167-AFE4A5F70DA3}"/>
              </a:ext>
            </a:extLst>
          </p:cNvPr>
          <p:cNvSpPr/>
          <p:nvPr/>
        </p:nvSpPr>
        <p:spPr>
          <a:xfrm>
            <a:off x="5397549" y="5033766"/>
            <a:ext cx="4572000" cy="502702"/>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Ease of finding demand </a:t>
            </a:r>
            <a:r>
              <a:rPr lang="en-US" sz="1200" dirty="0">
                <a:solidFill>
                  <a:prstClr val="black"/>
                </a:solidFill>
              </a:rPr>
              <a:t>- From 100 calls a day to less than 6 clicks on the app </a:t>
            </a:r>
          </a:p>
        </p:txBody>
      </p:sp>
      <p:sp>
        <p:nvSpPr>
          <p:cNvPr id="106" name="Rectangle 105">
            <a:extLst>
              <a:ext uri="{FF2B5EF4-FFF2-40B4-BE49-F238E27FC236}">
                <a16:creationId xmlns:a16="http://schemas.microsoft.com/office/drawing/2014/main" id="{4E6A0047-BB0C-4BC3-B167-AFE4A5F70DA3}"/>
              </a:ext>
            </a:extLst>
          </p:cNvPr>
          <p:cNvSpPr/>
          <p:nvPr/>
        </p:nvSpPr>
        <p:spPr>
          <a:xfrm>
            <a:off x="5397549" y="5871808"/>
            <a:ext cx="4572000" cy="913070"/>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Hassle-free operations </a:t>
            </a:r>
            <a:r>
              <a:rPr lang="en-US" sz="1200" dirty="0">
                <a:solidFill>
                  <a:prstClr val="black"/>
                </a:solidFill>
              </a:rPr>
              <a:t>- Timely advance from shipper, cash less disbursement of trip expense to driver for toll, diesel, follow up for Proof of Delivery for billing and remainder payment - are all now seamlessly done digitally through an app</a:t>
            </a:r>
          </a:p>
        </p:txBody>
      </p:sp>
      <p:sp>
        <p:nvSpPr>
          <p:cNvPr id="107" name="Rectangle 106">
            <a:extLst>
              <a:ext uri="{FF2B5EF4-FFF2-40B4-BE49-F238E27FC236}">
                <a16:creationId xmlns:a16="http://schemas.microsoft.com/office/drawing/2014/main" id="{4E6A0047-BB0C-4BC3-B167-AFE4A5F70DA3}"/>
              </a:ext>
            </a:extLst>
          </p:cNvPr>
          <p:cNvSpPr/>
          <p:nvPr/>
        </p:nvSpPr>
        <p:spPr>
          <a:xfrm>
            <a:off x="5397549" y="6992706"/>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Trust in pricing </a:t>
            </a:r>
            <a:r>
              <a:rPr lang="en-US" sz="1200" dirty="0">
                <a:solidFill>
                  <a:prstClr val="black"/>
                </a:solidFill>
              </a:rPr>
              <a:t>- Access to highly accurate Rivigo Freight Rates brings peace of mind; no more blackmail by intermediaries and brokers </a:t>
            </a:r>
          </a:p>
        </p:txBody>
      </p:sp>
      <p:sp>
        <p:nvSpPr>
          <p:cNvPr id="108" name="Rectangle 107">
            <a:extLst>
              <a:ext uri="{FF2B5EF4-FFF2-40B4-BE49-F238E27FC236}">
                <a16:creationId xmlns:a16="http://schemas.microsoft.com/office/drawing/2014/main" id="{4E6A0047-BB0C-4BC3-B167-AFE4A5F70DA3}"/>
              </a:ext>
            </a:extLst>
          </p:cNvPr>
          <p:cNvSpPr/>
          <p:nvPr/>
        </p:nvSpPr>
        <p:spPr>
          <a:xfrm>
            <a:off x="5397549" y="7918578"/>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Flexibility</a:t>
            </a:r>
            <a:r>
              <a:rPr lang="en-US" sz="1200" dirty="0">
                <a:solidFill>
                  <a:prstClr val="black"/>
                </a:solidFill>
              </a:rPr>
              <a:t> - From running a physical outpost in the trucking micro-markets to now running business to run entire on Freight Mobile app, anytime, anywhere</a:t>
            </a:r>
          </a:p>
        </p:txBody>
      </p:sp>
      <p:sp>
        <p:nvSpPr>
          <p:cNvPr id="109" name="Rectangle 108">
            <a:extLst>
              <a:ext uri="{FF2B5EF4-FFF2-40B4-BE49-F238E27FC236}">
                <a16:creationId xmlns:a16="http://schemas.microsoft.com/office/drawing/2014/main" id="{4E6A0047-BB0C-4BC3-B167-AFE4A5F70DA3}"/>
              </a:ext>
            </a:extLst>
          </p:cNvPr>
          <p:cNvSpPr/>
          <p:nvPr/>
        </p:nvSpPr>
        <p:spPr>
          <a:xfrm>
            <a:off x="5397549" y="8857016"/>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Opportunity to grow business </a:t>
            </a:r>
            <a:r>
              <a:rPr lang="en-US" sz="1200" dirty="0">
                <a:solidFill>
                  <a:prstClr val="black"/>
                </a:solidFill>
              </a:rPr>
              <a:t>through digital commerce services – Direct cost savings on fuel, toll and more, as well as ease of managing faraway fleet from home base</a:t>
            </a:r>
          </a:p>
        </p:txBody>
      </p:sp>
      <p:sp>
        <p:nvSpPr>
          <p:cNvPr id="110" name="Rectangle 109">
            <a:extLst>
              <a:ext uri="{FF2B5EF4-FFF2-40B4-BE49-F238E27FC236}">
                <a16:creationId xmlns:a16="http://schemas.microsoft.com/office/drawing/2014/main" id="{4E6A0047-BB0C-4BC3-B167-AFE4A5F70DA3}"/>
              </a:ext>
            </a:extLst>
          </p:cNvPr>
          <p:cNvSpPr/>
          <p:nvPr/>
        </p:nvSpPr>
        <p:spPr>
          <a:xfrm>
            <a:off x="10351277" y="4985425"/>
            <a:ext cx="4572000" cy="913070"/>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Supply chain head gets the attention of CEO and CFO</a:t>
            </a:r>
            <a:r>
              <a:rPr lang="en-US" sz="1200" dirty="0">
                <a:solidFill>
                  <a:prstClr val="black"/>
                </a:solidFill>
              </a:rPr>
              <a:t>. Being celebrated for driving improvement in business with new age logistics - fast, reliable and digital - resulting in sales growth, unlocking cash flow, reduction in total supply chain costs</a:t>
            </a:r>
          </a:p>
        </p:txBody>
      </p:sp>
      <p:sp>
        <p:nvSpPr>
          <p:cNvPr id="111" name="Rectangle 110">
            <a:extLst>
              <a:ext uri="{FF2B5EF4-FFF2-40B4-BE49-F238E27FC236}">
                <a16:creationId xmlns:a16="http://schemas.microsoft.com/office/drawing/2014/main" id="{4E6A0047-BB0C-4BC3-B167-AFE4A5F70DA3}"/>
              </a:ext>
            </a:extLst>
          </p:cNvPr>
          <p:cNvSpPr/>
          <p:nvPr/>
        </p:nvSpPr>
        <p:spPr>
          <a:xfrm>
            <a:off x="10351277" y="6147311"/>
            <a:ext cx="4572000" cy="913070"/>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Happier supply chain teams </a:t>
            </a:r>
            <a:r>
              <a:rPr lang="en-US" sz="1200" dirty="0">
                <a:solidFill>
                  <a:prstClr val="black"/>
                </a:solidFill>
              </a:rPr>
              <a:t>- Real time visibility and information on fleet removes drudgery of 24x7 manual follow ups, logistics staff can now spend more time with their families at home and not be on the phone continuously </a:t>
            </a:r>
          </a:p>
        </p:txBody>
      </p:sp>
      <p:sp>
        <p:nvSpPr>
          <p:cNvPr id="112" name="Rectangle 111">
            <a:extLst>
              <a:ext uri="{FF2B5EF4-FFF2-40B4-BE49-F238E27FC236}">
                <a16:creationId xmlns:a16="http://schemas.microsoft.com/office/drawing/2014/main" id="{4E6A0047-BB0C-4BC3-B167-AFE4A5F70DA3}"/>
              </a:ext>
            </a:extLst>
          </p:cNvPr>
          <p:cNvSpPr/>
          <p:nvPr/>
        </p:nvSpPr>
        <p:spPr>
          <a:xfrm>
            <a:off x="10351277" y="7383339"/>
            <a:ext cx="4572000" cy="707886"/>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dirty="0">
                <a:solidFill>
                  <a:prstClr val="black"/>
                </a:solidFill>
              </a:rPr>
              <a:t>Get back home for dinner as no extra shifts or late night after hours at warehouse waiting for pick ups to finish or deliveries to happen. </a:t>
            </a:r>
            <a:r>
              <a:rPr lang="en-US" sz="1200" b="1" dirty="0">
                <a:solidFill>
                  <a:prstClr val="black"/>
                </a:solidFill>
              </a:rPr>
              <a:t>On time, every time enables better lifestyles</a:t>
            </a:r>
          </a:p>
        </p:txBody>
      </p:sp>
      <p:sp>
        <p:nvSpPr>
          <p:cNvPr id="113" name="Rectangle 112">
            <a:extLst>
              <a:ext uri="{FF2B5EF4-FFF2-40B4-BE49-F238E27FC236}">
                <a16:creationId xmlns:a16="http://schemas.microsoft.com/office/drawing/2014/main" id="{4E6A0047-BB0C-4BC3-B167-AFE4A5F70DA3}"/>
              </a:ext>
            </a:extLst>
          </p:cNvPr>
          <p:cNvSpPr/>
          <p:nvPr/>
        </p:nvSpPr>
        <p:spPr>
          <a:xfrm>
            <a:off x="10351277" y="8421654"/>
            <a:ext cx="4572000" cy="1118255"/>
          </a:xfrm>
          <a:prstGeom prst="rect">
            <a:avLst/>
          </a:prstGeom>
          <a:noFill/>
        </p:spPr>
        <p:txBody>
          <a:bodyPr wrap="square" lIns="45720" tIns="45720" rIns="4572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ts val="1600"/>
              </a:lnSpc>
              <a:spcBef>
                <a:spcPts val="400"/>
              </a:spcBef>
              <a:spcAft>
                <a:spcPts val="400"/>
              </a:spcAft>
            </a:pPr>
            <a:r>
              <a:rPr lang="en-US" sz="1200" b="1" dirty="0">
                <a:solidFill>
                  <a:prstClr val="black"/>
                </a:solidFill>
              </a:rPr>
              <a:t>Hassle-free operations </a:t>
            </a:r>
            <a:r>
              <a:rPr lang="en-US" sz="1200" dirty="0">
                <a:solidFill>
                  <a:prstClr val="black"/>
                </a:solidFill>
              </a:rPr>
              <a:t>- Streamlined controls and audit processes (with online POD), real-time operational performance, dashboards and insights, transparent billing processes</a:t>
            </a:r>
            <a:br>
              <a:rPr lang="en-US" sz="1200" dirty="0">
                <a:solidFill>
                  <a:prstClr val="black"/>
                </a:solidFill>
              </a:rPr>
            </a:br>
            <a:r>
              <a:rPr lang="en-US" sz="1200" dirty="0">
                <a:solidFill>
                  <a:prstClr val="black"/>
                </a:solidFill>
              </a:rPr>
              <a:t>(e-invoicing, online reconciliation and payment options) all lead to ease of doing work by reducing manual efforts</a:t>
            </a:r>
          </a:p>
        </p:txBody>
      </p:sp>
      <p:cxnSp>
        <p:nvCxnSpPr>
          <p:cNvPr id="115" name="Straight Connector 114"/>
          <p:cNvCxnSpPr/>
          <p:nvPr/>
        </p:nvCxnSpPr>
        <p:spPr>
          <a:xfrm>
            <a:off x="5351829" y="8737428"/>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p:cNvCxnSpPr/>
          <p:nvPr/>
        </p:nvCxnSpPr>
        <p:spPr>
          <a:xfrm>
            <a:off x="5351829" y="7782900"/>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p:cNvCxnSpPr/>
          <p:nvPr/>
        </p:nvCxnSpPr>
        <p:spPr>
          <a:xfrm>
            <a:off x="5351829" y="6898041"/>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p:cNvCxnSpPr/>
          <p:nvPr/>
        </p:nvCxnSpPr>
        <p:spPr>
          <a:xfrm>
            <a:off x="5351829" y="5709217"/>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p:cNvCxnSpPr/>
          <p:nvPr/>
        </p:nvCxnSpPr>
        <p:spPr>
          <a:xfrm>
            <a:off x="10305557" y="6022903"/>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p:cNvCxnSpPr/>
          <p:nvPr/>
        </p:nvCxnSpPr>
        <p:spPr>
          <a:xfrm>
            <a:off x="10305557" y="7184789"/>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10305557" y="8346675"/>
            <a:ext cx="4663440" cy="0"/>
          </a:xfrm>
          <a:prstGeom prst="line">
            <a:avLst/>
          </a:prstGeom>
          <a:noFill/>
          <a:ln w="63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cxn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 b="18363"/>
          <a:stretch/>
        </p:blipFill>
        <p:spPr bwMode="auto">
          <a:xfrm>
            <a:off x="10351276" y="1955451"/>
            <a:ext cx="4617721" cy="248337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6000"/>
                    </a14:imgEffect>
                  </a14:imgLayer>
                </a14:imgProps>
              </a:ext>
              <a:ext uri="{28A0092B-C50C-407E-A947-70E740481C1C}">
                <a14:useLocalDpi xmlns:a14="http://schemas.microsoft.com/office/drawing/2010/main" val="0"/>
              </a:ext>
            </a:extLst>
          </a:blip>
          <a:srcRect l="30" r="1" b="10393"/>
          <a:stretch/>
        </p:blipFill>
        <p:spPr bwMode="auto">
          <a:xfrm>
            <a:off x="5353271" y="1955450"/>
            <a:ext cx="4721699" cy="248337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572" t="10214" r="3617" b="11687"/>
          <a:stretch/>
        </p:blipFill>
        <p:spPr bwMode="auto">
          <a:xfrm>
            <a:off x="396584" y="1955450"/>
            <a:ext cx="4622121" cy="248337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up 42"/>
          <p:cNvGrpSpPr/>
          <p:nvPr/>
        </p:nvGrpSpPr>
        <p:grpSpPr>
          <a:xfrm>
            <a:off x="430110" y="1422050"/>
            <a:ext cx="4491396" cy="526529"/>
            <a:chOff x="430110" y="1785838"/>
            <a:chExt cx="3415809" cy="526529"/>
          </a:xfrm>
        </p:grpSpPr>
        <p:sp>
          <p:nvSpPr>
            <p:cNvPr id="44" name="Text Placeholder 4"/>
            <p:cNvSpPr txBox="1">
              <a:spLocks/>
            </p:cNvSpPr>
            <p:nvPr/>
          </p:nvSpPr>
          <p:spPr bwMode="gray">
            <a:xfrm>
              <a:off x="430110"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Pilots</a:t>
              </a:r>
            </a:p>
          </p:txBody>
        </p:sp>
        <p:cxnSp>
          <p:nvCxnSpPr>
            <p:cNvPr id="45" name="Straight Connector 44"/>
            <p:cNvCxnSpPr/>
            <p:nvPr/>
          </p:nvCxnSpPr>
          <p:spPr bwMode="gray">
            <a:xfrm>
              <a:off x="430110"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46" name="Group 45"/>
          <p:cNvGrpSpPr/>
          <p:nvPr/>
        </p:nvGrpSpPr>
        <p:grpSpPr>
          <a:xfrm>
            <a:off x="5397549" y="1422050"/>
            <a:ext cx="4491396" cy="526529"/>
            <a:chOff x="430110" y="1785838"/>
            <a:chExt cx="3415809" cy="526529"/>
          </a:xfrm>
        </p:grpSpPr>
        <p:sp>
          <p:nvSpPr>
            <p:cNvPr id="47" name="Text Placeholder 4"/>
            <p:cNvSpPr txBox="1">
              <a:spLocks/>
            </p:cNvSpPr>
            <p:nvPr/>
          </p:nvSpPr>
          <p:spPr bwMode="gray">
            <a:xfrm>
              <a:off x="430110"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Fleet Suppliers</a:t>
              </a:r>
            </a:p>
          </p:txBody>
        </p:sp>
        <p:cxnSp>
          <p:nvCxnSpPr>
            <p:cNvPr id="48" name="Straight Connector 47"/>
            <p:cNvCxnSpPr/>
            <p:nvPr/>
          </p:nvCxnSpPr>
          <p:spPr bwMode="gray">
            <a:xfrm>
              <a:off x="430110"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49" name="Group 48"/>
          <p:cNvGrpSpPr/>
          <p:nvPr/>
        </p:nvGrpSpPr>
        <p:grpSpPr>
          <a:xfrm>
            <a:off x="10374731" y="1422050"/>
            <a:ext cx="4491396" cy="526529"/>
            <a:chOff x="430110" y="1785838"/>
            <a:chExt cx="3415809" cy="526529"/>
          </a:xfrm>
        </p:grpSpPr>
        <p:sp>
          <p:nvSpPr>
            <p:cNvPr id="53" name="Text Placeholder 4"/>
            <p:cNvSpPr txBox="1">
              <a:spLocks/>
            </p:cNvSpPr>
            <p:nvPr/>
          </p:nvSpPr>
          <p:spPr bwMode="gray">
            <a:xfrm>
              <a:off x="430110"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Customers</a:t>
              </a:r>
            </a:p>
          </p:txBody>
        </p:sp>
        <p:cxnSp>
          <p:nvCxnSpPr>
            <p:cNvPr id="54" name="Straight Connector 53"/>
            <p:cNvCxnSpPr/>
            <p:nvPr/>
          </p:nvCxnSpPr>
          <p:spPr bwMode="gray">
            <a:xfrm>
              <a:off x="430110"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324552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10667" y="2586038"/>
            <a:ext cx="4541735" cy="6392862"/>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3" name="Title 2"/>
          <p:cNvSpPr>
            <a:spLocks noGrp="1"/>
          </p:cNvSpPr>
          <p:nvPr>
            <p:ph type="title"/>
          </p:nvPr>
        </p:nvSpPr>
        <p:spPr>
          <a:xfrm>
            <a:off x="242550" y="246758"/>
            <a:ext cx="13623979" cy="991505"/>
          </a:xfrm>
        </p:spPr>
        <p:txBody>
          <a:bodyPr bIns="73152"/>
          <a:lstStyle/>
          <a:p>
            <a:r>
              <a:rPr lang="en-US" dirty="0" err="1"/>
              <a:t>Rivigo’s</a:t>
            </a:r>
            <a:r>
              <a:rPr lang="en-US" dirty="0"/>
              <a:t> Value Proposition for Customers, Across Industries, Leading to Strong Customer Pull for Our Services </a:t>
            </a:r>
            <a:endParaRPr lang="en-US" sz="2800" dirty="0"/>
          </a:p>
        </p:txBody>
      </p:sp>
      <p:sp>
        <p:nvSpPr>
          <p:cNvPr id="75" name="TextBox 74"/>
          <p:cNvSpPr txBox="1"/>
          <p:nvPr/>
        </p:nvSpPr>
        <p:spPr bwMode="gray">
          <a:xfrm>
            <a:off x="444325" y="3850770"/>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Reduction in total logistics cost</a:t>
            </a:r>
          </a:p>
        </p:txBody>
      </p:sp>
      <p:cxnSp>
        <p:nvCxnSpPr>
          <p:cNvPr id="79" name="Straight Connector 78"/>
          <p:cNvCxnSpPr/>
          <p:nvPr/>
        </p:nvCxnSpPr>
        <p:spPr bwMode="gray">
          <a:xfrm>
            <a:off x="440684" y="3522181"/>
            <a:ext cx="4496767"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86" name="Straight Connector 85"/>
          <p:cNvCxnSpPr/>
          <p:nvPr/>
        </p:nvCxnSpPr>
        <p:spPr bwMode="gray">
          <a:xfrm>
            <a:off x="440684" y="5750937"/>
            <a:ext cx="4496767"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88" name="TextBox 87"/>
          <p:cNvSpPr txBox="1"/>
          <p:nvPr/>
        </p:nvSpPr>
        <p:spPr bwMode="gray">
          <a:xfrm>
            <a:off x="444325" y="7193904"/>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Each parcel handled like “Own” parcel</a:t>
            </a:r>
          </a:p>
        </p:txBody>
      </p:sp>
      <p:sp>
        <p:nvSpPr>
          <p:cNvPr id="89" name="TextBox 88"/>
          <p:cNvSpPr txBox="1"/>
          <p:nvPr/>
        </p:nvSpPr>
        <p:spPr bwMode="gray">
          <a:xfrm>
            <a:off x="444325" y="4965148"/>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Reduced need to rely on air and rail shipment </a:t>
            </a:r>
          </a:p>
        </p:txBody>
      </p:sp>
      <p:cxnSp>
        <p:nvCxnSpPr>
          <p:cNvPr id="90" name="Straight Connector 89"/>
          <p:cNvCxnSpPr/>
          <p:nvPr/>
        </p:nvCxnSpPr>
        <p:spPr bwMode="gray">
          <a:xfrm>
            <a:off x="440684" y="7979693"/>
            <a:ext cx="4496767"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91" name="TextBox 90"/>
          <p:cNvSpPr txBox="1"/>
          <p:nvPr/>
        </p:nvSpPr>
        <p:spPr bwMode="gray">
          <a:xfrm>
            <a:off x="444325" y="8308286"/>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Access to disruptive tech products</a:t>
            </a:r>
          </a:p>
        </p:txBody>
      </p:sp>
      <p:grpSp>
        <p:nvGrpSpPr>
          <p:cNvPr id="5" name="Group 4"/>
          <p:cNvGrpSpPr/>
          <p:nvPr/>
        </p:nvGrpSpPr>
        <p:grpSpPr>
          <a:xfrm>
            <a:off x="5498589" y="2586039"/>
            <a:ext cx="4541735" cy="6392862"/>
            <a:chOff x="4886872" y="2458462"/>
            <a:chExt cx="3067472" cy="6718555"/>
          </a:xfrm>
        </p:grpSpPr>
        <p:sp>
          <p:nvSpPr>
            <p:cNvPr id="96" name="Rectangle 95"/>
            <p:cNvSpPr/>
            <p:nvPr/>
          </p:nvSpPr>
          <p:spPr>
            <a:xfrm>
              <a:off x="4886872" y="4815183"/>
              <a:ext cx="3067472" cy="2005113"/>
            </a:xfrm>
            <a:prstGeom prst="rect">
              <a:avLst/>
            </a:prstGeom>
            <a:solidFill>
              <a:schemeClr val="bg1">
                <a:lumMod val="20000"/>
                <a:lumOff val="80000"/>
                <a:alpha val="45000"/>
              </a:schemeClr>
            </a:solidFill>
            <a:ln>
              <a:noFill/>
            </a:ln>
          </p:spPr>
          <p:txBody>
            <a:bodyPr wrap="square" lIns="45720" tIns="45720" rIns="45720" bIns="45720" anchor="ctr" anchorCtr="0">
              <a:noAutofit/>
            </a:bodyPr>
            <a:lstStyle/>
            <a:p>
              <a:pPr algn="ctr" defTabSz="981611">
                <a:lnSpc>
                  <a:spcPts val="2800"/>
                </a:lnSpc>
                <a:spcBef>
                  <a:spcPts val="600"/>
                </a:spcBef>
                <a:spcAft>
                  <a:spcPts val="600"/>
                </a:spcAft>
              </a:pPr>
              <a:r>
                <a:rPr lang="en-GB" sz="1800" b="1" dirty="0">
                  <a:solidFill>
                    <a:schemeClr val="accent1"/>
                  </a:solidFill>
                  <a:latin typeface="Arial" panose="020B0604020202020204" pitchFamily="34" charset="0"/>
                  <a:cs typeface="Arial" pitchFamily="34" charset="0"/>
                </a:rPr>
                <a:t>Lowest in Industry Damage and Pilferage</a:t>
              </a:r>
            </a:p>
            <a:p>
              <a:pPr algn="ctr" defTabSz="981611">
                <a:lnSpc>
                  <a:spcPts val="1800"/>
                </a:lnSpc>
                <a:spcBef>
                  <a:spcPts val="600"/>
                </a:spcBef>
                <a:spcAft>
                  <a:spcPts val="600"/>
                </a:spcAft>
              </a:pPr>
              <a:r>
                <a:rPr lang="en-US" sz="1100" dirty="0">
                  <a:solidFill>
                    <a:srgbClr val="000000"/>
                  </a:solidFill>
                  <a:latin typeface="Arial" pitchFamily="34" charset="0"/>
                  <a:cs typeface="Arial" pitchFamily="34" charset="0"/>
                </a:rPr>
                <a:t>144</a:t>
              </a:r>
              <a:r>
                <a:rPr lang="en-US" sz="1200" dirty="0">
                  <a:solidFill>
                    <a:srgbClr val="000000"/>
                  </a:solidFill>
                  <a:latin typeface="Arial" pitchFamily="34" charset="0"/>
                  <a:cs typeface="Arial" pitchFamily="34" charset="0"/>
                </a:rPr>
                <a:t> ppm</a:t>
              </a:r>
              <a:r>
                <a:rPr lang="en-US" sz="1200" baseline="30000" dirty="0">
                  <a:solidFill>
                    <a:srgbClr val="000000"/>
                  </a:solidFill>
                  <a:latin typeface="Arial" pitchFamily="34" charset="0"/>
                  <a:cs typeface="Arial" pitchFamily="34" charset="0"/>
                </a:rPr>
                <a:t>(1)</a:t>
              </a:r>
              <a:r>
                <a:rPr lang="en-US" sz="1200" dirty="0">
                  <a:solidFill>
                    <a:srgbClr val="000000"/>
                  </a:solidFill>
                  <a:latin typeface="Arial" pitchFamily="34" charset="0"/>
                  <a:cs typeface="Arial" pitchFamily="34" charset="0"/>
                </a:rPr>
                <a:t> vs. industry average of 1000 ppm</a:t>
              </a:r>
              <a:endParaRPr lang="en-GB" sz="1200" dirty="0">
                <a:solidFill>
                  <a:srgbClr val="000000"/>
                </a:solidFill>
                <a:latin typeface="Arial" pitchFamily="34" charset="0"/>
                <a:cs typeface="Arial" pitchFamily="34" charset="0"/>
              </a:endParaRPr>
            </a:p>
          </p:txBody>
        </p:sp>
        <p:sp>
          <p:nvSpPr>
            <p:cNvPr id="176" name="Rectangle 175"/>
            <p:cNvSpPr/>
            <p:nvPr/>
          </p:nvSpPr>
          <p:spPr>
            <a:xfrm>
              <a:off x="4886872" y="2458462"/>
              <a:ext cx="3067472" cy="2005113"/>
            </a:xfrm>
            <a:prstGeom prst="rect">
              <a:avLst/>
            </a:prstGeom>
            <a:solidFill>
              <a:schemeClr val="accent1">
                <a:lumMod val="20000"/>
                <a:lumOff val="80000"/>
                <a:alpha val="45000"/>
              </a:schemeClr>
            </a:solidFill>
            <a:ln>
              <a:noFill/>
            </a:ln>
          </p:spPr>
          <p:txBody>
            <a:bodyPr wrap="square" lIns="45720" tIns="45720" rIns="45720" bIns="45720" anchor="ctr" anchorCtr="0">
              <a:noAutofit/>
            </a:bodyPr>
            <a:lstStyle/>
            <a:p>
              <a:pPr algn="ctr" defTabSz="981611">
                <a:lnSpc>
                  <a:spcPts val="2800"/>
                </a:lnSpc>
                <a:spcBef>
                  <a:spcPts val="600"/>
                </a:spcBef>
                <a:spcAft>
                  <a:spcPts val="600"/>
                </a:spcAft>
              </a:pPr>
              <a:r>
                <a:rPr lang="en-GB" sz="1800" b="1" dirty="0">
                  <a:solidFill>
                    <a:schemeClr val="accent1"/>
                  </a:solidFill>
                  <a:latin typeface="Arial" panose="020B0604020202020204" pitchFamily="34" charset="0"/>
                  <a:cs typeface="Arial" pitchFamily="34" charset="0"/>
                </a:rPr>
                <a:t>Unprecedented transit time by road</a:t>
              </a:r>
            </a:p>
            <a:p>
              <a:pPr algn="ctr" defTabSz="981611">
                <a:lnSpc>
                  <a:spcPts val="1800"/>
                </a:lnSpc>
                <a:spcBef>
                  <a:spcPts val="600"/>
                </a:spcBef>
                <a:spcAft>
                  <a:spcPts val="600"/>
                </a:spcAft>
              </a:pPr>
              <a:r>
                <a:rPr lang="en-US" sz="1200" dirty="0">
                  <a:solidFill>
                    <a:srgbClr val="000000"/>
                  </a:solidFill>
                  <a:latin typeface="Arial" pitchFamily="34" charset="0"/>
                  <a:cs typeface="Arial" pitchFamily="34" charset="0"/>
                </a:rPr>
                <a:t>50-70% lower vs industry</a:t>
              </a:r>
              <a:endParaRPr lang="en-GB" sz="1200" dirty="0">
                <a:solidFill>
                  <a:srgbClr val="000000"/>
                </a:solidFill>
                <a:latin typeface="Arial" pitchFamily="34" charset="0"/>
                <a:cs typeface="Arial" pitchFamily="34" charset="0"/>
              </a:endParaRPr>
            </a:p>
          </p:txBody>
        </p:sp>
        <p:sp>
          <p:nvSpPr>
            <p:cNvPr id="177" name="Rectangle 176"/>
            <p:cNvSpPr/>
            <p:nvPr/>
          </p:nvSpPr>
          <p:spPr>
            <a:xfrm>
              <a:off x="4886872" y="7171904"/>
              <a:ext cx="3067472" cy="2005113"/>
            </a:xfrm>
            <a:prstGeom prst="rect">
              <a:avLst/>
            </a:prstGeom>
            <a:solidFill>
              <a:schemeClr val="accent1">
                <a:lumMod val="20000"/>
                <a:lumOff val="80000"/>
                <a:alpha val="45000"/>
              </a:schemeClr>
            </a:solidFill>
            <a:ln>
              <a:noFill/>
            </a:ln>
          </p:spPr>
          <p:txBody>
            <a:bodyPr wrap="square" lIns="45720" tIns="45720" rIns="45720" bIns="45720" anchor="ctr" anchorCtr="0">
              <a:noAutofit/>
            </a:bodyPr>
            <a:lstStyle/>
            <a:p>
              <a:pPr algn="ctr" defTabSz="981611">
                <a:lnSpc>
                  <a:spcPts val="2800"/>
                </a:lnSpc>
                <a:spcBef>
                  <a:spcPts val="600"/>
                </a:spcBef>
                <a:spcAft>
                  <a:spcPts val="600"/>
                </a:spcAft>
              </a:pPr>
              <a:r>
                <a:rPr lang="en-GB" sz="1600" b="1" dirty="0">
                  <a:solidFill>
                    <a:schemeClr val="accent1"/>
                  </a:solidFill>
                  <a:latin typeface="Arial" panose="020B0604020202020204" pitchFamily="34" charset="0"/>
                  <a:cs typeface="Arial" pitchFamily="34" charset="0"/>
                </a:rPr>
                <a:t>Digitized</a:t>
              </a:r>
            </a:p>
            <a:p>
              <a:pPr algn="ctr" defTabSz="981611">
                <a:lnSpc>
                  <a:spcPts val="1800"/>
                </a:lnSpc>
                <a:spcBef>
                  <a:spcPts val="600"/>
                </a:spcBef>
                <a:spcAft>
                  <a:spcPts val="600"/>
                </a:spcAft>
              </a:pPr>
              <a:r>
                <a:rPr lang="en-GB" sz="1200" dirty="0">
                  <a:solidFill>
                    <a:srgbClr val="000000"/>
                  </a:solidFill>
                  <a:latin typeface="Arial" pitchFamily="34" charset="0"/>
                  <a:cs typeface="Arial" pitchFamily="34" charset="0"/>
                </a:rPr>
                <a:t>Live tracking, alerts, and much more </a:t>
              </a:r>
            </a:p>
          </p:txBody>
        </p:sp>
      </p:grpSp>
      <p:sp>
        <p:nvSpPr>
          <p:cNvPr id="131" name="TextBox 130"/>
          <p:cNvSpPr txBox="1"/>
          <p:nvPr/>
        </p:nvSpPr>
        <p:spPr bwMode="gray">
          <a:xfrm>
            <a:off x="444325" y="6079526"/>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Faster availability of products in market </a:t>
            </a:r>
          </a:p>
        </p:txBody>
      </p:sp>
      <p:cxnSp>
        <p:nvCxnSpPr>
          <p:cNvPr id="135" name="Straight Connector 134"/>
          <p:cNvCxnSpPr/>
          <p:nvPr/>
        </p:nvCxnSpPr>
        <p:spPr bwMode="gray">
          <a:xfrm>
            <a:off x="440684" y="6865315"/>
            <a:ext cx="4496767"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137" name="TextBox 136"/>
          <p:cNvSpPr txBox="1"/>
          <p:nvPr/>
        </p:nvSpPr>
        <p:spPr bwMode="gray">
          <a:xfrm>
            <a:off x="444325" y="2736392"/>
            <a:ext cx="4541735" cy="457200"/>
          </a:xfrm>
          <a:prstGeom prst="rect">
            <a:avLst/>
          </a:prstGeom>
          <a:noFill/>
          <a:ln w="317500">
            <a:noFill/>
          </a:ln>
          <a:effectLst/>
        </p:spPr>
        <p:txBody>
          <a:bodyPr wrap="square" lIns="182880" tIns="42678" rIns="45720" bIns="42678" rtlCol="0" anchor="ctr">
            <a:noAutofit/>
          </a:bodyPr>
          <a:lstStyle/>
          <a:p>
            <a:pPr marL="0" lvl="1" defTabSz="730966">
              <a:lnSpc>
                <a:spcPts val="3000"/>
              </a:lnSpc>
              <a:spcBef>
                <a:spcPts val="300"/>
              </a:spcBef>
              <a:spcAft>
                <a:spcPts val="300"/>
              </a:spcAft>
              <a:defRPr/>
            </a:pPr>
            <a:r>
              <a:rPr lang="en-US" sz="1400" b="1" dirty="0">
                <a:solidFill>
                  <a:srgbClr val="000000"/>
                </a:solidFill>
                <a:latin typeface="Arial" panose="020B0604020202020204" pitchFamily="34" charset="0"/>
                <a:cs typeface="Arial" panose="020B0604020202020204" pitchFamily="34" charset="0"/>
              </a:rPr>
              <a:t>Nationwide, end-to-end service</a:t>
            </a:r>
          </a:p>
        </p:txBody>
      </p:sp>
      <p:cxnSp>
        <p:nvCxnSpPr>
          <p:cNvPr id="140" name="Straight Connector 139"/>
          <p:cNvCxnSpPr/>
          <p:nvPr/>
        </p:nvCxnSpPr>
        <p:spPr bwMode="gray">
          <a:xfrm>
            <a:off x="440684" y="4636559"/>
            <a:ext cx="4496767"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59" name="Text Placeholder 4"/>
          <p:cNvSpPr txBox="1">
            <a:spLocks/>
          </p:cNvSpPr>
          <p:nvPr/>
        </p:nvSpPr>
        <p:spPr bwMode="gray">
          <a:xfrm>
            <a:off x="430110" y="1785838"/>
            <a:ext cx="4541735" cy="500162"/>
          </a:xfrm>
          <a:prstGeom prst="rect">
            <a:avLst/>
          </a:prstGeom>
        </p:spPr>
        <p:txBody>
          <a:bodyPr vert="horz" lIns="0" tIns="45720" rIns="97132" bIns="48567" rtlCol="0" anchor="ctr"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Rivigo’s Exceptional Service Promise</a:t>
            </a:r>
          </a:p>
        </p:txBody>
      </p:sp>
      <p:sp>
        <p:nvSpPr>
          <p:cNvPr id="60" name="Text Placeholder 4"/>
          <p:cNvSpPr txBox="1">
            <a:spLocks/>
          </p:cNvSpPr>
          <p:nvPr/>
        </p:nvSpPr>
        <p:spPr bwMode="gray">
          <a:xfrm>
            <a:off x="5498589" y="1785838"/>
            <a:ext cx="4541735" cy="500162"/>
          </a:xfrm>
          <a:prstGeom prst="rect">
            <a:avLst/>
          </a:prstGeom>
        </p:spPr>
        <p:txBody>
          <a:bodyPr vert="horz" lIns="0" tIns="45720" rIns="97132" bIns="48567" rtlCol="0" anchor="ctr"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Clear Value Delivered for Customers</a:t>
            </a:r>
          </a:p>
        </p:txBody>
      </p:sp>
      <p:cxnSp>
        <p:nvCxnSpPr>
          <p:cNvPr id="62" name="Straight Connector 61"/>
          <p:cNvCxnSpPr/>
          <p:nvPr/>
        </p:nvCxnSpPr>
        <p:spPr bwMode="gray">
          <a:xfrm>
            <a:off x="430110"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cxnSp>
        <p:nvCxnSpPr>
          <p:cNvPr id="63" name="Straight Connector 62"/>
          <p:cNvCxnSpPr/>
          <p:nvPr/>
        </p:nvCxnSpPr>
        <p:spPr bwMode="gray">
          <a:xfrm>
            <a:off x="5498589"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sp>
        <p:nvSpPr>
          <p:cNvPr id="52" name="Rectangle 51"/>
          <p:cNvSpPr/>
          <p:nvPr/>
        </p:nvSpPr>
        <p:spPr>
          <a:xfrm>
            <a:off x="10469664" y="2586038"/>
            <a:ext cx="4541735" cy="6392862"/>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7" name="Rectangle 66"/>
          <p:cNvSpPr/>
          <p:nvPr/>
        </p:nvSpPr>
        <p:spPr bwMode="gray">
          <a:xfrm>
            <a:off x="11438020" y="2633613"/>
            <a:ext cx="3566117" cy="731520"/>
          </a:xfrm>
          <a:prstGeom prst="rect">
            <a:avLst/>
          </a:prstGeom>
        </p:spPr>
        <p:txBody>
          <a:bodyPr rIns="91440" anchor="t" anchorCtr="0">
            <a:noAutofit/>
          </a:bodyPr>
          <a:lstStyle/>
          <a:p>
            <a:pPr marL="174625" indent="-174625">
              <a:lnSpc>
                <a:spcPts val="1400"/>
              </a:lnSpc>
              <a:spcBef>
                <a:spcPts val="200"/>
              </a:spcBef>
              <a:spcAft>
                <a:spcPts val="200"/>
              </a:spcAft>
              <a:buFont typeface="Courier New" panose="02070309020205020404" pitchFamily="49" charset="0"/>
              <a:buChar char="o"/>
            </a:pPr>
            <a:r>
              <a:rPr lang="en-US" sz="1100" dirty="0">
                <a:solidFill>
                  <a:srgbClr val="000000"/>
                </a:solidFill>
                <a:latin typeface="Arial"/>
              </a:rPr>
              <a:t>Rivigo Relay reduced transit time by 50% thereby solving month end stock outs and resulting in increased sales</a:t>
            </a:r>
          </a:p>
        </p:txBody>
      </p:sp>
      <p:sp>
        <p:nvSpPr>
          <p:cNvPr id="68" name="Rectangle 67"/>
          <p:cNvSpPr/>
          <p:nvPr/>
        </p:nvSpPr>
        <p:spPr bwMode="gray">
          <a:xfrm>
            <a:off x="12429547" y="3309587"/>
            <a:ext cx="1584431" cy="316818"/>
          </a:xfrm>
          <a:prstGeom prst="rect">
            <a:avLst/>
          </a:prstGeom>
        </p:spPr>
        <p:txBody>
          <a:bodyPr anchor="ctr">
            <a:spAutoFit/>
          </a:bodyPr>
          <a:lstStyle/>
          <a:p>
            <a:pPr>
              <a:lnSpc>
                <a:spcPts val="2000"/>
              </a:lnSpc>
            </a:pPr>
            <a:r>
              <a:rPr lang="en-IN" sz="1100" b="1" dirty="0">
                <a:solidFill>
                  <a:srgbClr val="000000"/>
                </a:solidFill>
                <a:latin typeface="Arial"/>
              </a:rPr>
              <a:t>Month end sales</a:t>
            </a:r>
          </a:p>
        </p:txBody>
      </p:sp>
      <p:sp>
        <p:nvSpPr>
          <p:cNvPr id="69" name="Rectangle 68"/>
          <p:cNvSpPr/>
          <p:nvPr/>
        </p:nvSpPr>
        <p:spPr bwMode="gray">
          <a:xfrm>
            <a:off x="11582400" y="3298719"/>
            <a:ext cx="782100" cy="338554"/>
          </a:xfrm>
          <a:prstGeom prst="rect">
            <a:avLst/>
          </a:prstGeom>
        </p:spPr>
        <p:txBody>
          <a:bodyPr wrap="square" lIns="45720" rIns="45720" anchor="ctr" anchorCtr="0">
            <a:spAutoFit/>
          </a:bodyPr>
          <a:lstStyle/>
          <a:p>
            <a:r>
              <a:rPr lang="en-US" sz="1600" b="1" dirty="0">
                <a:solidFill>
                  <a:srgbClr val="000000"/>
                </a:solidFill>
                <a:latin typeface="Arial"/>
              </a:rPr>
              <a:t>10%</a:t>
            </a:r>
          </a:p>
        </p:txBody>
      </p:sp>
      <p:sp>
        <p:nvSpPr>
          <p:cNvPr id="70" name="Rectangle 69"/>
          <p:cNvSpPr/>
          <p:nvPr/>
        </p:nvSpPr>
        <p:spPr bwMode="gray">
          <a:xfrm>
            <a:off x="11438020" y="4189911"/>
            <a:ext cx="3566117" cy="731520"/>
          </a:xfrm>
          <a:prstGeom prst="rect">
            <a:avLst/>
          </a:prstGeom>
        </p:spPr>
        <p:txBody>
          <a:bodyPr rIns="91440" anchor="t" anchorCtr="0">
            <a:noAutofit/>
          </a:bodyPr>
          <a:lstStyle/>
          <a:p>
            <a:pPr marL="174625" indent="-174625">
              <a:lnSpc>
                <a:spcPts val="1400"/>
              </a:lnSpc>
              <a:spcBef>
                <a:spcPts val="200"/>
              </a:spcBef>
              <a:spcAft>
                <a:spcPts val="200"/>
              </a:spcAft>
              <a:buFont typeface="Courier New" panose="02070309020205020404" pitchFamily="49" charset="0"/>
              <a:buChar char="o"/>
            </a:pPr>
            <a:r>
              <a:rPr lang="en-US" sz="1100" dirty="0">
                <a:solidFill>
                  <a:srgbClr val="000000"/>
                </a:solidFill>
                <a:latin typeface="Arial"/>
              </a:rPr>
              <a:t>Relay Full Truck Load solved for heavy losses due to engine movements delays and large working capital by reducing transit time by 2 days and transit inventory by 40%</a:t>
            </a:r>
          </a:p>
        </p:txBody>
      </p:sp>
      <p:sp>
        <p:nvSpPr>
          <p:cNvPr id="71" name="Rectangle 70"/>
          <p:cNvSpPr/>
          <p:nvPr/>
        </p:nvSpPr>
        <p:spPr bwMode="gray">
          <a:xfrm>
            <a:off x="12188247" y="5058998"/>
            <a:ext cx="2581852" cy="316818"/>
          </a:xfrm>
          <a:prstGeom prst="rect">
            <a:avLst/>
          </a:prstGeom>
        </p:spPr>
        <p:txBody>
          <a:bodyPr wrap="square" anchor="ctr">
            <a:spAutoFit/>
          </a:bodyPr>
          <a:lstStyle/>
          <a:p>
            <a:pPr>
              <a:lnSpc>
                <a:spcPts val="2000"/>
              </a:lnSpc>
            </a:pPr>
            <a:r>
              <a:rPr lang="en-US" sz="1100" b="1" dirty="0">
                <a:solidFill>
                  <a:srgbClr val="000000"/>
                </a:solidFill>
                <a:latin typeface="Arial"/>
              </a:rPr>
              <a:t>Production losses due to delay </a:t>
            </a:r>
            <a:endParaRPr lang="en-IN" sz="1100" b="1" dirty="0">
              <a:solidFill>
                <a:srgbClr val="000000"/>
              </a:solidFill>
              <a:latin typeface="Arial"/>
            </a:endParaRPr>
          </a:p>
        </p:txBody>
      </p:sp>
      <p:sp>
        <p:nvSpPr>
          <p:cNvPr id="72" name="Rectangle 71"/>
          <p:cNvSpPr/>
          <p:nvPr/>
        </p:nvSpPr>
        <p:spPr bwMode="gray">
          <a:xfrm>
            <a:off x="11747500" y="5017351"/>
            <a:ext cx="782100" cy="400110"/>
          </a:xfrm>
          <a:prstGeom prst="rect">
            <a:avLst/>
          </a:prstGeom>
        </p:spPr>
        <p:txBody>
          <a:bodyPr wrap="square" lIns="45720" rIns="45720" anchor="ctr" anchorCtr="0">
            <a:spAutoFit/>
          </a:bodyPr>
          <a:lstStyle/>
          <a:p>
            <a:r>
              <a:rPr lang="en-US" sz="2000" b="1" dirty="0">
                <a:solidFill>
                  <a:srgbClr val="000000"/>
                </a:solidFill>
                <a:latin typeface="Arial"/>
              </a:rPr>
              <a:t>0</a:t>
            </a:r>
          </a:p>
        </p:txBody>
      </p:sp>
      <p:sp>
        <p:nvSpPr>
          <p:cNvPr id="73" name="Rectangle 72"/>
          <p:cNvSpPr/>
          <p:nvPr/>
        </p:nvSpPr>
        <p:spPr bwMode="gray">
          <a:xfrm>
            <a:off x="11438020" y="5769225"/>
            <a:ext cx="3566117" cy="731520"/>
          </a:xfrm>
          <a:prstGeom prst="rect">
            <a:avLst/>
          </a:prstGeom>
        </p:spPr>
        <p:txBody>
          <a:bodyPr rIns="91440" anchor="t" anchorCtr="0">
            <a:noAutofit/>
          </a:bodyPr>
          <a:lstStyle/>
          <a:p>
            <a:pPr marL="174625" indent="-174625">
              <a:lnSpc>
                <a:spcPts val="1400"/>
              </a:lnSpc>
              <a:spcBef>
                <a:spcPts val="200"/>
              </a:spcBef>
              <a:spcAft>
                <a:spcPts val="200"/>
              </a:spcAft>
              <a:buFont typeface="Courier New" panose="02070309020205020404" pitchFamily="49" charset="0"/>
              <a:buChar char="o"/>
            </a:pPr>
            <a:r>
              <a:rPr lang="en-US" sz="1100" dirty="0">
                <a:solidFill>
                  <a:srgbClr val="000000"/>
                </a:solidFill>
                <a:latin typeface="Arial"/>
              </a:rPr>
              <a:t>Post GST, Rivigo’s Relay model significantly reduced number of warehouses enabling direct delivery from factory to dealer. Also reduced safety norm inventory by 60%</a:t>
            </a:r>
          </a:p>
        </p:txBody>
      </p:sp>
      <p:sp>
        <p:nvSpPr>
          <p:cNvPr id="74" name="Rectangle 73"/>
          <p:cNvSpPr/>
          <p:nvPr/>
        </p:nvSpPr>
        <p:spPr bwMode="gray">
          <a:xfrm>
            <a:off x="12470862" y="8519796"/>
            <a:ext cx="1584431" cy="316818"/>
          </a:xfrm>
          <a:prstGeom prst="rect">
            <a:avLst/>
          </a:prstGeom>
        </p:spPr>
        <p:txBody>
          <a:bodyPr anchor="ctr">
            <a:spAutoFit/>
          </a:bodyPr>
          <a:lstStyle/>
          <a:p>
            <a:pPr>
              <a:lnSpc>
                <a:spcPts val="2000"/>
              </a:lnSpc>
            </a:pPr>
            <a:r>
              <a:rPr lang="en-IN" sz="1100" b="1" dirty="0">
                <a:solidFill>
                  <a:srgbClr val="000000"/>
                </a:solidFill>
                <a:latin typeface="Arial"/>
              </a:rPr>
              <a:t>Dealer ROI</a:t>
            </a:r>
          </a:p>
        </p:txBody>
      </p:sp>
      <p:sp>
        <p:nvSpPr>
          <p:cNvPr id="76" name="Rectangle 75"/>
          <p:cNvSpPr/>
          <p:nvPr/>
        </p:nvSpPr>
        <p:spPr bwMode="gray">
          <a:xfrm>
            <a:off x="11619684" y="8508928"/>
            <a:ext cx="782100" cy="338554"/>
          </a:xfrm>
          <a:prstGeom prst="rect">
            <a:avLst/>
          </a:prstGeom>
        </p:spPr>
        <p:txBody>
          <a:bodyPr wrap="square" lIns="45720" rIns="45720" anchor="ctr" anchorCtr="0">
            <a:spAutoFit/>
          </a:bodyPr>
          <a:lstStyle/>
          <a:p>
            <a:r>
              <a:rPr lang="en-US" sz="1600" b="1" dirty="0">
                <a:solidFill>
                  <a:srgbClr val="000000"/>
                </a:solidFill>
                <a:latin typeface="Arial"/>
              </a:rPr>
              <a:t>&gt;6%</a:t>
            </a:r>
            <a:endParaRPr lang="en-IN" sz="1600" b="1" dirty="0">
              <a:solidFill>
                <a:srgbClr val="000000"/>
              </a:solidFill>
              <a:latin typeface="Arial"/>
            </a:endParaRPr>
          </a:p>
        </p:txBody>
      </p:sp>
      <p:sp>
        <p:nvSpPr>
          <p:cNvPr id="77" name="Rectangle 76"/>
          <p:cNvSpPr/>
          <p:nvPr/>
        </p:nvSpPr>
        <p:spPr bwMode="gray">
          <a:xfrm>
            <a:off x="11483204" y="7611079"/>
            <a:ext cx="3553043" cy="731520"/>
          </a:xfrm>
          <a:prstGeom prst="rect">
            <a:avLst/>
          </a:prstGeom>
        </p:spPr>
        <p:txBody>
          <a:bodyPr rIns="91440" anchor="t" anchorCtr="0">
            <a:noAutofit/>
          </a:bodyPr>
          <a:lstStyle/>
          <a:p>
            <a:pPr marL="174625" indent="-174625">
              <a:lnSpc>
                <a:spcPts val="1400"/>
              </a:lnSpc>
              <a:spcBef>
                <a:spcPts val="200"/>
              </a:spcBef>
              <a:spcAft>
                <a:spcPts val="200"/>
              </a:spcAft>
              <a:buFont typeface="Courier New" panose="02070309020205020404" pitchFamily="49" charset="0"/>
              <a:buChar char="o"/>
            </a:pPr>
            <a:r>
              <a:rPr lang="en-US" sz="1100" dirty="0">
                <a:solidFill>
                  <a:srgbClr val="000000"/>
                </a:solidFill>
                <a:latin typeface="Arial"/>
              </a:rPr>
              <a:t>Through a combination of Rivigo Unified Logistics Platform products, reduced transit time from factory to dealer by 55%, freeing up capital sooner</a:t>
            </a:r>
            <a:endParaRPr lang="en-IN" sz="1100" dirty="0">
              <a:solidFill>
                <a:srgbClr val="000000"/>
              </a:solidFill>
              <a:latin typeface="Arial"/>
            </a:endParaRPr>
          </a:p>
        </p:txBody>
      </p:sp>
      <p:cxnSp>
        <p:nvCxnSpPr>
          <p:cNvPr id="80" name="Straight Arrow Connector 79"/>
          <p:cNvCxnSpPr/>
          <p:nvPr/>
        </p:nvCxnSpPr>
        <p:spPr bwMode="gray">
          <a:xfrm flipV="1">
            <a:off x="12343095" y="8520290"/>
            <a:ext cx="0" cy="354377"/>
          </a:xfrm>
          <a:prstGeom prst="straightConnector1">
            <a:avLst/>
          </a:prstGeom>
          <a:noFill/>
          <a:ln w="28575" cap="flat" cmpd="sng" algn="ctr">
            <a:solidFill>
              <a:srgbClr val="000000"/>
            </a:solidFill>
            <a:prstDash val="solid"/>
            <a:tailEnd type="arrow"/>
          </a:ln>
          <a:effectLst/>
        </p:spPr>
      </p:cxnSp>
      <p:pic>
        <p:nvPicPr>
          <p:cNvPr id="82" name="Picture 9" descr="Image result for ford logo"/>
          <p:cNvPicPr>
            <a:picLocks noChangeAspect="1" noChangeArrowheads="1"/>
          </p:cNvPicPr>
          <p:nvPr/>
        </p:nvPicPr>
        <p:blipFill rotWithShape="1">
          <a:blip r:embed="rId3">
            <a:extLst>
              <a:ext uri="{28A0092B-C50C-407E-A947-70E740481C1C}">
                <a14:useLocalDpi xmlns:a14="http://schemas.microsoft.com/office/drawing/2010/main" val="0"/>
              </a:ext>
            </a:extLst>
          </a:blip>
          <a:srcRect l="5666" t="18269" r="11254" b="16488"/>
          <a:stretch/>
        </p:blipFill>
        <p:spPr bwMode="auto">
          <a:xfrm>
            <a:off x="10469664" y="4189911"/>
            <a:ext cx="864665" cy="38176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2764" y="7586365"/>
            <a:ext cx="967790" cy="10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 Placeholder 4"/>
          <p:cNvSpPr txBox="1">
            <a:spLocks/>
          </p:cNvSpPr>
          <p:nvPr/>
        </p:nvSpPr>
        <p:spPr bwMode="gray">
          <a:xfrm>
            <a:off x="10536341" y="1785838"/>
            <a:ext cx="4541735" cy="500162"/>
          </a:xfrm>
          <a:prstGeom prst="rect">
            <a:avLst/>
          </a:prstGeom>
        </p:spPr>
        <p:txBody>
          <a:bodyPr vert="horz" lIns="0" tIns="45720" rIns="97132" bIns="48567" rtlCol="0" anchor="ctr"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Leading to Customers Re-imagining Their Supply Chain </a:t>
            </a:r>
          </a:p>
        </p:txBody>
      </p:sp>
      <p:cxnSp>
        <p:nvCxnSpPr>
          <p:cNvPr id="87" name="Straight Connector 86"/>
          <p:cNvCxnSpPr/>
          <p:nvPr/>
        </p:nvCxnSpPr>
        <p:spPr bwMode="gray">
          <a:xfrm>
            <a:off x="10536341"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cxnSp>
        <p:nvCxnSpPr>
          <p:cNvPr id="92" name="Straight Arrow Connector 91"/>
          <p:cNvCxnSpPr/>
          <p:nvPr/>
        </p:nvCxnSpPr>
        <p:spPr bwMode="gray">
          <a:xfrm flipV="1">
            <a:off x="12343095" y="3290808"/>
            <a:ext cx="0" cy="354377"/>
          </a:xfrm>
          <a:prstGeom prst="straightConnector1">
            <a:avLst/>
          </a:prstGeom>
          <a:noFill/>
          <a:ln w="28575" cap="flat" cmpd="sng" algn="ctr">
            <a:solidFill>
              <a:srgbClr val="000000"/>
            </a:solidFill>
            <a:prstDash val="solid"/>
            <a:tailEnd type="arrow"/>
          </a:ln>
          <a:effectLst/>
        </p:spPr>
      </p:cxnSp>
      <p:sp>
        <p:nvSpPr>
          <p:cNvPr id="93" name="Rectangle 92"/>
          <p:cNvSpPr/>
          <p:nvPr/>
        </p:nvSpPr>
        <p:spPr bwMode="gray">
          <a:xfrm>
            <a:off x="12429547" y="6623076"/>
            <a:ext cx="2499156" cy="502702"/>
          </a:xfrm>
          <a:prstGeom prst="rect">
            <a:avLst/>
          </a:prstGeom>
        </p:spPr>
        <p:txBody>
          <a:bodyPr wrap="square" anchor="ctr">
            <a:spAutoFit/>
          </a:bodyPr>
          <a:lstStyle/>
          <a:p>
            <a:pPr>
              <a:lnSpc>
                <a:spcPts val="1600"/>
              </a:lnSpc>
            </a:pPr>
            <a:r>
              <a:rPr lang="en-US" sz="1100" b="1" dirty="0">
                <a:solidFill>
                  <a:srgbClr val="000000"/>
                </a:solidFill>
                <a:latin typeface="Arial"/>
              </a:rPr>
              <a:t>Reduction in number of warehouses (from 8 to 1)</a:t>
            </a:r>
            <a:endParaRPr lang="en-IN" sz="1100" b="1" dirty="0">
              <a:solidFill>
                <a:srgbClr val="000000"/>
              </a:solidFill>
              <a:latin typeface="Arial"/>
            </a:endParaRPr>
          </a:p>
        </p:txBody>
      </p:sp>
      <p:sp>
        <p:nvSpPr>
          <p:cNvPr id="94" name="Rectangle 93"/>
          <p:cNvSpPr/>
          <p:nvPr/>
        </p:nvSpPr>
        <p:spPr bwMode="gray">
          <a:xfrm>
            <a:off x="11644185" y="6705149"/>
            <a:ext cx="782100" cy="338554"/>
          </a:xfrm>
          <a:prstGeom prst="rect">
            <a:avLst/>
          </a:prstGeom>
        </p:spPr>
        <p:txBody>
          <a:bodyPr wrap="square" lIns="45720" rIns="45720" anchor="ctr" anchorCtr="0">
            <a:spAutoFit/>
          </a:bodyPr>
          <a:lstStyle/>
          <a:p>
            <a:r>
              <a:rPr lang="en-US" sz="1600" b="1" dirty="0">
                <a:solidFill>
                  <a:srgbClr val="000000"/>
                </a:solidFill>
                <a:latin typeface="Arial"/>
              </a:rPr>
              <a:t>88%</a:t>
            </a:r>
          </a:p>
        </p:txBody>
      </p:sp>
      <p:cxnSp>
        <p:nvCxnSpPr>
          <p:cNvPr id="95" name="Straight Arrow Connector 94"/>
          <p:cNvCxnSpPr/>
          <p:nvPr/>
        </p:nvCxnSpPr>
        <p:spPr bwMode="gray">
          <a:xfrm>
            <a:off x="12327394" y="6676882"/>
            <a:ext cx="0" cy="395089"/>
          </a:xfrm>
          <a:prstGeom prst="straightConnector1">
            <a:avLst/>
          </a:prstGeom>
          <a:noFill/>
          <a:ln w="28575" cap="flat" cmpd="sng" algn="ctr">
            <a:solidFill>
              <a:srgbClr val="000000"/>
            </a:solidFill>
            <a:prstDash val="solid"/>
            <a:tailEnd type="arrow"/>
          </a:ln>
          <a:effectLst/>
        </p:spPr>
      </p:cxnSp>
      <p:cxnSp>
        <p:nvCxnSpPr>
          <p:cNvPr id="97" name="Straight Connector 96"/>
          <p:cNvCxnSpPr/>
          <p:nvPr/>
        </p:nvCxnSpPr>
        <p:spPr>
          <a:xfrm>
            <a:off x="10539583" y="7356271"/>
            <a:ext cx="4389120"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98" name="Straight Connector 97"/>
          <p:cNvCxnSpPr/>
          <p:nvPr/>
        </p:nvCxnSpPr>
        <p:spPr>
          <a:xfrm>
            <a:off x="10486149" y="5488107"/>
            <a:ext cx="4522114"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99" name="Straight Connector 98"/>
          <p:cNvCxnSpPr/>
          <p:nvPr/>
        </p:nvCxnSpPr>
        <p:spPr>
          <a:xfrm>
            <a:off x="10539583" y="3828951"/>
            <a:ext cx="4389120"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pic>
        <p:nvPicPr>
          <p:cNvPr id="2050" name="Picture 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96912" y="2776860"/>
            <a:ext cx="456867" cy="39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718284" y="5710886"/>
            <a:ext cx="524992" cy="38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243016" y="9182231"/>
            <a:ext cx="6457002" cy="532775"/>
          </a:xfrm>
          <a:prstGeom prst="rect">
            <a:avLst/>
          </a:prstGeom>
          <a:ln>
            <a:noFill/>
          </a:ln>
        </p:spPr>
        <p:txBody>
          <a:bodyPr wrap="square" lIns="45720" tIns="45720" rIns="45720" bIns="45720" anchor="ctr" anchorCtr="0">
            <a:noAutofit/>
          </a:bodyPr>
          <a:lstStyle/>
          <a:p>
            <a:pPr defTabSz="981611">
              <a:lnSpc>
                <a:spcPts val="1400"/>
              </a:lnSpc>
              <a:spcBef>
                <a:spcPts val="0"/>
              </a:spcBef>
              <a:spcAft>
                <a:spcPts val="0"/>
              </a:spcAft>
            </a:pPr>
            <a:r>
              <a:rPr lang="en-GB" sz="1000" b="1" dirty="0">
                <a:solidFill>
                  <a:srgbClr val="000000"/>
                </a:solidFill>
                <a:latin typeface="Arial" pitchFamily="34" charset="0"/>
                <a:cs typeface="Arial" pitchFamily="34" charset="0"/>
              </a:rPr>
              <a:t>Note</a:t>
            </a:r>
            <a:r>
              <a:rPr lang="en-GB" sz="1000" dirty="0">
                <a:solidFill>
                  <a:srgbClr val="000000"/>
                </a:solidFill>
                <a:latin typeface="Arial" pitchFamily="34" charset="0"/>
                <a:cs typeface="Arial" pitchFamily="34" charset="0"/>
              </a:rPr>
              <a:t>:</a:t>
            </a:r>
          </a:p>
          <a:p>
            <a:pPr marL="228600" indent="-228600" defTabSz="981611">
              <a:lnSpc>
                <a:spcPts val="1400"/>
              </a:lnSpc>
              <a:spcBef>
                <a:spcPts val="0"/>
              </a:spcBef>
              <a:spcAft>
                <a:spcPts val="0"/>
              </a:spcAft>
              <a:buFont typeface="+mj-lt"/>
              <a:buAutoNum type="arabicPeriod"/>
            </a:pPr>
            <a:r>
              <a:rPr lang="en-GB" sz="1000" dirty="0">
                <a:solidFill>
                  <a:srgbClr val="000000"/>
                </a:solidFill>
                <a:latin typeface="Arial" pitchFamily="34" charset="0"/>
                <a:cs typeface="Arial" pitchFamily="34" charset="0"/>
              </a:rPr>
              <a:t>Parts Per Million</a:t>
            </a:r>
          </a:p>
        </p:txBody>
      </p:sp>
    </p:spTree>
    <p:custDataLst>
      <p:tags r:id="rId1"/>
    </p:custDataLst>
    <p:extLst>
      <p:ext uri="{BB962C8B-B14F-4D97-AF65-F5344CB8AC3E}">
        <p14:creationId xmlns:p14="http://schemas.microsoft.com/office/powerpoint/2010/main" val="268912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0054147" y="2597741"/>
            <a:ext cx="4892039" cy="493647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96678" y="2195913"/>
            <a:ext cx="8247721" cy="533830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bwMode="gray">
          <a:xfrm>
            <a:off x="761641" y="2437103"/>
            <a:ext cx="8105320" cy="457200"/>
          </a:xfrm>
          <a:prstGeom prst="rect">
            <a:avLst/>
          </a:prstGeom>
          <a:noFill/>
          <a:ln w="317500">
            <a:noFill/>
          </a:ln>
          <a:effectLst/>
        </p:spPr>
        <p:txBody>
          <a:bodyPr wrap="square" lIns="45720" tIns="42678" rIns="45720" bIns="42678" rtlCol="0" anchor="ctr">
            <a:noAutofit/>
          </a:bodyPr>
          <a:lstStyle/>
          <a:p>
            <a:pPr marL="0" lvl="1" defTabSz="730966">
              <a:lnSpc>
                <a:spcPts val="1800"/>
              </a:lnSpc>
              <a:spcBef>
                <a:spcPts val="300"/>
              </a:spcBef>
              <a:spcAft>
                <a:spcPts val="300"/>
              </a:spcAft>
              <a:buSzPct val="200000"/>
              <a:defRPr/>
            </a:pPr>
            <a:r>
              <a:rPr lang="en-US" sz="1100" dirty="0">
                <a:solidFill>
                  <a:schemeClr val="bg2"/>
                </a:solidFill>
                <a:latin typeface="+mj-lt"/>
                <a:cs typeface="Arial" panose="020B0604020202020204" pitchFamily="34" charset="0"/>
              </a:rPr>
              <a:t>We believe </a:t>
            </a:r>
            <a:r>
              <a:rPr lang="en-US" sz="1100" b="1" dirty="0">
                <a:solidFill>
                  <a:schemeClr val="bg2"/>
                </a:solidFill>
                <a:latin typeface="+mj-lt"/>
                <a:cs typeface="Arial" panose="020B0604020202020204" pitchFamily="34" charset="0"/>
              </a:rPr>
              <a:t>organization culture </a:t>
            </a:r>
            <a:r>
              <a:rPr lang="en-US" sz="1100" dirty="0">
                <a:solidFill>
                  <a:schemeClr val="bg2"/>
                </a:solidFill>
                <a:latin typeface="+mj-lt"/>
                <a:cs typeface="Arial" panose="020B0604020202020204" pitchFamily="34" charset="0"/>
              </a:rPr>
              <a:t>(how things get done here) is the </a:t>
            </a:r>
            <a:r>
              <a:rPr lang="en-US" sz="1100" b="1" dirty="0">
                <a:solidFill>
                  <a:schemeClr val="bg2"/>
                </a:solidFill>
                <a:latin typeface="+mj-lt"/>
                <a:cs typeface="Arial" panose="020B0604020202020204" pitchFamily="34" charset="0"/>
              </a:rPr>
              <a:t>biggest determinant </a:t>
            </a:r>
            <a:r>
              <a:rPr lang="en-US" sz="1100" dirty="0">
                <a:solidFill>
                  <a:schemeClr val="bg2"/>
                </a:solidFill>
                <a:latin typeface="+mj-lt"/>
                <a:cs typeface="Arial" panose="020B0604020202020204" pitchFamily="34" charset="0"/>
              </a:rPr>
              <a:t>of long term success. We can only under invest in building a great culture</a:t>
            </a:r>
          </a:p>
        </p:txBody>
      </p:sp>
      <p:sp>
        <p:nvSpPr>
          <p:cNvPr id="26" name="TextBox 25"/>
          <p:cNvSpPr txBox="1"/>
          <p:nvPr/>
        </p:nvSpPr>
        <p:spPr bwMode="gray">
          <a:xfrm>
            <a:off x="761641" y="3170733"/>
            <a:ext cx="8105320" cy="457200"/>
          </a:xfrm>
          <a:prstGeom prst="rect">
            <a:avLst/>
          </a:prstGeom>
          <a:noFill/>
          <a:ln w="317500">
            <a:noFill/>
          </a:ln>
          <a:effectLst/>
        </p:spPr>
        <p:txBody>
          <a:bodyPr wrap="square" lIns="45720" tIns="42678" rIns="45720" bIns="42678" rtlCol="0" anchor="ctr">
            <a:noAutofit/>
          </a:bodyPr>
          <a:lstStyle>
            <a:defPPr>
              <a:defRPr lang="en-US"/>
            </a:def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put an </a:t>
            </a:r>
            <a:r>
              <a:rPr lang="en-US" sz="1100" dirty="0"/>
              <a:t>unusual effort in hiring exceptional people </a:t>
            </a:r>
            <a:r>
              <a:rPr lang="en-US" sz="1100" b="0" dirty="0"/>
              <a:t>for every role. We raise the bar with each hire</a:t>
            </a:r>
          </a:p>
        </p:txBody>
      </p:sp>
      <p:sp>
        <p:nvSpPr>
          <p:cNvPr id="34" name="TextBox 33"/>
          <p:cNvSpPr txBox="1"/>
          <p:nvPr/>
        </p:nvSpPr>
        <p:spPr bwMode="gray">
          <a:xfrm>
            <a:off x="761641" y="3904363"/>
            <a:ext cx="8105320" cy="457200"/>
          </a:xfrm>
          <a:prstGeom prst="rect">
            <a:avLst/>
          </a:prstGeom>
          <a:noFill/>
          <a:ln w="317500">
            <a:noFill/>
          </a:ln>
          <a:effectLst/>
        </p:spPr>
        <p:txBody>
          <a:bodyPr wrap="square" lIns="45720" tIns="42678" rIns="45720" bIns="42678" rtlCol="0" anchor="ctr">
            <a:noAutofit/>
          </a:bodyPr>
          <a:lstStyle>
            <a:defPPr>
              <a:defRPr lang="en-US"/>
            </a:def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are </a:t>
            </a:r>
            <a:r>
              <a:rPr lang="en-US" sz="1100" dirty="0"/>
              <a:t>purposeful in everything </a:t>
            </a:r>
            <a:r>
              <a:rPr lang="en-US" sz="1100" b="0" dirty="0"/>
              <a:t>we do. Our hiring, celebrations, engineering and business goals are aligned towards the purpose of making logistics human.</a:t>
            </a:r>
          </a:p>
        </p:txBody>
      </p:sp>
      <p:sp>
        <p:nvSpPr>
          <p:cNvPr id="30" name="TextBox 29"/>
          <p:cNvSpPr txBox="1"/>
          <p:nvPr/>
        </p:nvSpPr>
        <p:spPr bwMode="gray">
          <a:xfrm>
            <a:off x="761641" y="4637993"/>
            <a:ext cx="8105320" cy="457200"/>
          </a:xfrm>
          <a:prstGeom prst="rect">
            <a:avLst/>
          </a:prstGeom>
          <a:noFill/>
          <a:ln w="317500">
            <a:noFill/>
          </a:ln>
          <a:effectLst/>
        </p:spPr>
        <p:txBody>
          <a:bodyPr wrap="square" lIns="45720" tIns="42678" rIns="45720" bIns="42678" rtlCol="0" anchor="ctr">
            <a:noAutofit/>
          </a:bodyPr>
          <a:lstStyle>
            <a:defPPr>
              <a:defRPr lang="en-US"/>
            </a:defPPr>
            <a:lvl1pPr>
              <a:defRPr sz="1200" b="1">
                <a:solidFill>
                  <a:schemeClr val="bg2"/>
                </a:solidFill>
                <a:latin typeface="+mj-lt"/>
              </a:defRPr>
            </a:lvl1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are </a:t>
            </a:r>
            <a:r>
              <a:rPr lang="en-US" sz="1100" dirty="0"/>
              <a:t>obsessed about right inputs</a:t>
            </a:r>
            <a:r>
              <a:rPr lang="en-US" sz="1100" b="0" dirty="0"/>
              <a:t>. Only consistent right inputs over long term lead to mega and magical outcomes</a:t>
            </a:r>
          </a:p>
        </p:txBody>
      </p:sp>
      <p:sp>
        <p:nvSpPr>
          <p:cNvPr id="43" name="TextBox 42"/>
          <p:cNvSpPr txBox="1"/>
          <p:nvPr/>
        </p:nvSpPr>
        <p:spPr bwMode="gray">
          <a:xfrm>
            <a:off x="761641" y="5371623"/>
            <a:ext cx="8105320" cy="457200"/>
          </a:xfrm>
          <a:prstGeom prst="rect">
            <a:avLst/>
          </a:prstGeom>
          <a:noFill/>
          <a:ln w="317500">
            <a:noFill/>
          </a:ln>
          <a:effectLst/>
        </p:spPr>
        <p:txBody>
          <a:bodyPr wrap="square" lIns="45720" tIns="42678" rIns="45720" bIns="42678" rtlCol="0" anchor="ctr">
            <a:noAutofit/>
          </a:bodyPr>
          <a:lstStyle>
            <a:defPPr>
              <a:defRPr lang="en-US"/>
            </a:defPPr>
            <a:lvl1pPr>
              <a:defRPr sz="1200" b="1">
                <a:solidFill>
                  <a:schemeClr val="bg2"/>
                </a:solidFill>
                <a:latin typeface="+mj-lt"/>
              </a:defRPr>
            </a:lvl1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operate from a </a:t>
            </a:r>
            <a:r>
              <a:rPr lang="en-US" sz="1100" dirty="0"/>
              <a:t>deep sense of purity and righteousness</a:t>
            </a:r>
            <a:r>
              <a:rPr lang="en-US" sz="1100" b="0" dirty="0"/>
              <a:t>. We will never take short cuts in anything we do</a:t>
            </a:r>
          </a:p>
        </p:txBody>
      </p:sp>
      <p:sp>
        <p:nvSpPr>
          <p:cNvPr id="45" name="TextBox 44"/>
          <p:cNvSpPr txBox="1"/>
          <p:nvPr/>
        </p:nvSpPr>
        <p:spPr bwMode="gray">
          <a:xfrm>
            <a:off x="761641" y="6105253"/>
            <a:ext cx="8105320" cy="457200"/>
          </a:xfrm>
          <a:prstGeom prst="rect">
            <a:avLst/>
          </a:prstGeom>
          <a:noFill/>
          <a:ln w="317500">
            <a:noFill/>
          </a:ln>
          <a:effectLst/>
        </p:spPr>
        <p:txBody>
          <a:bodyPr wrap="square" lIns="45720" tIns="42678" rIns="45720" bIns="42678" rtlCol="0" anchor="ctr">
            <a:noAutofit/>
          </a:bodyPr>
          <a:lstStyle>
            <a:defPPr>
              <a:defRPr lang="en-US"/>
            </a:defPPr>
            <a:lvl1pPr>
              <a:defRPr sz="1200" b="1">
                <a:solidFill>
                  <a:schemeClr val="bg2"/>
                </a:solidFill>
                <a:latin typeface="+mj-lt"/>
              </a:defRPr>
            </a:lvl1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believe pace is key to all accomplishments. </a:t>
            </a:r>
            <a:r>
              <a:rPr lang="en-US" sz="1100" dirty="0"/>
              <a:t>Right pace comes with clarity and concentration </a:t>
            </a:r>
            <a:r>
              <a:rPr lang="en-US" sz="1100" b="0" dirty="0"/>
              <a:t>and not with hustle</a:t>
            </a:r>
          </a:p>
        </p:txBody>
      </p:sp>
      <p:sp>
        <p:nvSpPr>
          <p:cNvPr id="48" name="TextBox 47"/>
          <p:cNvSpPr txBox="1"/>
          <p:nvPr/>
        </p:nvSpPr>
        <p:spPr bwMode="gray">
          <a:xfrm>
            <a:off x="761641" y="6838880"/>
            <a:ext cx="8105320" cy="457200"/>
          </a:xfrm>
          <a:prstGeom prst="rect">
            <a:avLst/>
          </a:prstGeom>
          <a:noFill/>
          <a:ln w="317500">
            <a:noFill/>
          </a:ln>
          <a:effectLst/>
        </p:spPr>
        <p:txBody>
          <a:bodyPr wrap="square" lIns="45720" tIns="42678" rIns="45720" bIns="42678" rtlCol="0" anchor="ctr">
            <a:noAutofit/>
          </a:bodyPr>
          <a:lstStyle>
            <a:defPPr>
              <a:defRPr lang="en-US"/>
            </a:defPPr>
            <a:lvl1pPr>
              <a:defRPr sz="1200" b="1">
                <a:solidFill>
                  <a:schemeClr val="bg2"/>
                </a:solidFill>
                <a:latin typeface="+mj-lt"/>
              </a:defRPr>
            </a:lvl1pPr>
            <a:lvl2pPr marL="0" lvl="1" defTabSz="730966">
              <a:spcBef>
                <a:spcPts val="300"/>
              </a:spcBef>
              <a:spcAft>
                <a:spcPts val="300"/>
              </a:spcAft>
              <a:defRPr sz="1200" b="1">
                <a:solidFill>
                  <a:schemeClr val="bg2"/>
                </a:solidFill>
                <a:latin typeface="+mj-lt"/>
                <a:cs typeface="Arial" panose="020B0604020202020204" pitchFamily="34" charset="0"/>
              </a:defRPr>
            </a:lvl2pPr>
          </a:lstStyle>
          <a:p>
            <a:pPr lvl="1">
              <a:lnSpc>
                <a:spcPts val="1800"/>
              </a:lnSpc>
              <a:buSzPct val="200000"/>
              <a:defRPr/>
            </a:pPr>
            <a:r>
              <a:rPr lang="en-US" sz="1100" b="0" dirty="0"/>
              <a:t>We </a:t>
            </a:r>
            <a:r>
              <a:rPr lang="en-US" sz="1100" dirty="0"/>
              <a:t>celebrate people who are egoless and humble</a:t>
            </a:r>
            <a:r>
              <a:rPr lang="en-US" sz="1100" b="0" dirty="0"/>
              <a:t>. It ensures that we or our short term success does not come in the way of building a long term scalable institution</a:t>
            </a:r>
          </a:p>
        </p:txBody>
      </p:sp>
      <p:cxnSp>
        <p:nvCxnSpPr>
          <p:cNvPr id="27" name="Straight Connector 26"/>
          <p:cNvCxnSpPr/>
          <p:nvPr/>
        </p:nvCxnSpPr>
        <p:spPr bwMode="gray">
          <a:xfrm>
            <a:off x="761641" y="449977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29" name="Straight Connector 28"/>
          <p:cNvCxnSpPr/>
          <p:nvPr/>
        </p:nvCxnSpPr>
        <p:spPr bwMode="gray">
          <a:xfrm>
            <a:off x="761641" y="376614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31" name="Straight Connector 30"/>
          <p:cNvCxnSpPr/>
          <p:nvPr/>
        </p:nvCxnSpPr>
        <p:spPr bwMode="gray">
          <a:xfrm>
            <a:off x="761641" y="523340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35" name="Straight Connector 34"/>
          <p:cNvCxnSpPr/>
          <p:nvPr/>
        </p:nvCxnSpPr>
        <p:spPr bwMode="gray">
          <a:xfrm flipV="1">
            <a:off x="761641" y="596703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44" name="Straight Connector 43"/>
          <p:cNvCxnSpPr/>
          <p:nvPr/>
        </p:nvCxnSpPr>
        <p:spPr bwMode="gray">
          <a:xfrm>
            <a:off x="761641" y="670066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cxnSp>
        <p:nvCxnSpPr>
          <p:cNvPr id="60" name="Straight Connector 59"/>
          <p:cNvCxnSpPr/>
          <p:nvPr/>
        </p:nvCxnSpPr>
        <p:spPr bwMode="gray">
          <a:xfrm flipV="1">
            <a:off x="676162" y="2195124"/>
            <a:ext cx="8229600" cy="789"/>
          </a:xfrm>
          <a:prstGeom prst="line">
            <a:avLst/>
          </a:prstGeom>
          <a:solidFill>
            <a:srgbClr val="E3383A"/>
          </a:solidFill>
          <a:ln w="6350" cap="flat" cmpd="sng" algn="ctr">
            <a:solidFill>
              <a:schemeClr val="accent1"/>
            </a:solidFill>
            <a:prstDash val="solid"/>
            <a:round/>
            <a:headEnd type="none" w="med" len="med"/>
            <a:tailEnd type="none" w="med" len="med"/>
          </a:ln>
          <a:effectLst/>
        </p:spPr>
      </p:cxnSp>
      <p:cxnSp>
        <p:nvCxnSpPr>
          <p:cNvPr id="74" name="Straight Connector 73"/>
          <p:cNvCxnSpPr/>
          <p:nvPr/>
        </p:nvCxnSpPr>
        <p:spPr bwMode="gray">
          <a:xfrm>
            <a:off x="761641" y="3032518"/>
            <a:ext cx="8067445" cy="0"/>
          </a:xfrm>
          <a:prstGeom prst="line">
            <a:avLst/>
          </a:prstGeom>
          <a:solidFill>
            <a:srgbClr val="E3383A"/>
          </a:solidFill>
          <a:ln w="3175" cap="flat" cmpd="sng" algn="ctr">
            <a:solidFill>
              <a:schemeClr val="accent1"/>
            </a:solidFill>
            <a:prstDash val="lgDash"/>
            <a:round/>
            <a:headEnd type="none" w="med" len="med"/>
            <a:tailEnd type="none" w="med" len="med"/>
          </a:ln>
          <a:effectLst/>
        </p:spPr>
      </p:cxnSp>
      <p:sp>
        <p:nvSpPr>
          <p:cNvPr id="3" name="Title 2"/>
          <p:cNvSpPr>
            <a:spLocks noGrp="1"/>
          </p:cNvSpPr>
          <p:nvPr>
            <p:ph type="title"/>
          </p:nvPr>
        </p:nvSpPr>
        <p:spPr>
          <a:xfrm>
            <a:off x="200957" y="246758"/>
            <a:ext cx="12939429" cy="991505"/>
          </a:xfrm>
        </p:spPr>
        <p:txBody>
          <a:bodyPr bIns="73152"/>
          <a:lstStyle/>
          <a:p>
            <a:r>
              <a:rPr lang="en-US" sz="2800" dirty="0"/>
              <a:t>Deep-rooted Culture </a:t>
            </a:r>
            <a:r>
              <a:rPr lang="en-US" dirty="0"/>
              <a:t>to </a:t>
            </a:r>
            <a:r>
              <a:rPr lang="en-US" sz="2800" dirty="0"/>
              <a:t>Build an Institution for Long Term</a:t>
            </a:r>
          </a:p>
        </p:txBody>
      </p:sp>
      <p:sp>
        <p:nvSpPr>
          <p:cNvPr id="2" name="TextBox 1"/>
          <p:cNvSpPr txBox="1"/>
          <p:nvPr/>
        </p:nvSpPr>
        <p:spPr>
          <a:xfrm>
            <a:off x="-2146909" y="1371601"/>
            <a:ext cx="184731" cy="615553"/>
          </a:xfrm>
          <a:prstGeom prst="rect">
            <a:avLst/>
          </a:prstGeom>
          <a:noFill/>
        </p:spPr>
        <p:txBody>
          <a:bodyPr wrap="none" rtlCol="0">
            <a:spAutoFit/>
          </a:bodyPr>
          <a:lstStyle/>
          <a:p>
            <a:endParaRPr lang="en-US" dirty="0">
              <a:solidFill>
                <a:srgbClr val="FFFFFF"/>
              </a:solidFill>
            </a:endParaRPr>
          </a:p>
        </p:txBody>
      </p:sp>
      <p:sp>
        <p:nvSpPr>
          <p:cNvPr id="36" name="TextBox 35"/>
          <p:cNvSpPr txBox="1"/>
          <p:nvPr/>
        </p:nvSpPr>
        <p:spPr>
          <a:xfrm>
            <a:off x="736022" y="1765918"/>
            <a:ext cx="8169740" cy="323165"/>
          </a:xfrm>
          <a:prstGeom prst="rect">
            <a:avLst/>
          </a:prstGeom>
          <a:noFill/>
          <a:ln w="6350" cap="flat" cmpd="sng" algn="ctr">
            <a:noFill/>
            <a:prstDash val="solid"/>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500" b="1">
                <a:solidFill>
                  <a:schemeClr val="bg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a:solidFill>
                  <a:schemeClr val="accent3">
                    <a:lumMod val="75000"/>
                  </a:schemeClr>
                </a:solidFill>
              </a:rPr>
              <a:t>Our Core Beliefs</a:t>
            </a:r>
          </a:p>
        </p:txBody>
      </p:sp>
      <p:sp>
        <p:nvSpPr>
          <p:cNvPr id="61" name="TextBox 60"/>
          <p:cNvSpPr txBox="1"/>
          <p:nvPr/>
        </p:nvSpPr>
        <p:spPr>
          <a:xfrm>
            <a:off x="9989751" y="1762070"/>
            <a:ext cx="4892040" cy="323165"/>
          </a:xfrm>
          <a:prstGeom prst="rect">
            <a:avLst/>
          </a:prstGeom>
          <a:noFill/>
          <a:ln w="6350" cap="flat" cmpd="sng" algn="ctr">
            <a:noFill/>
            <a:prstDash val="solid"/>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500" b="1">
                <a:solidFill>
                  <a:schemeClr val="bg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a:solidFill>
                  <a:schemeClr val="accent3">
                    <a:lumMod val="75000"/>
                  </a:schemeClr>
                </a:solidFill>
              </a:rPr>
              <a:t>Manifested in our actions and behaviors as 10 Rivigo Leadership Principles</a:t>
            </a:r>
          </a:p>
        </p:txBody>
      </p:sp>
      <p:cxnSp>
        <p:nvCxnSpPr>
          <p:cNvPr id="62" name="Straight Connector 61"/>
          <p:cNvCxnSpPr/>
          <p:nvPr/>
        </p:nvCxnSpPr>
        <p:spPr bwMode="gray">
          <a:xfrm>
            <a:off x="9989751" y="2195913"/>
            <a:ext cx="4892040"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sp>
        <p:nvSpPr>
          <p:cNvPr id="124" name="TextBox 123"/>
          <p:cNvSpPr txBox="1"/>
          <p:nvPr/>
        </p:nvSpPr>
        <p:spPr>
          <a:xfrm>
            <a:off x="10118542" y="2597740"/>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OWNERSHIP</a:t>
            </a:r>
          </a:p>
        </p:txBody>
      </p:sp>
      <p:sp>
        <p:nvSpPr>
          <p:cNvPr id="125" name="TextBox 124"/>
          <p:cNvSpPr txBox="1"/>
          <p:nvPr/>
        </p:nvSpPr>
        <p:spPr>
          <a:xfrm>
            <a:off x="11253176" y="2591695"/>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am an owner. Not an employee.</a:t>
            </a:r>
          </a:p>
          <a:p>
            <a:pPr>
              <a:spcBef>
                <a:spcPts val="0"/>
              </a:spcBef>
            </a:pPr>
            <a:r>
              <a:rPr lang="en-GB" sz="900" dirty="0">
                <a:solidFill>
                  <a:srgbClr val="000000"/>
                </a:solidFill>
                <a:latin typeface="Arial" pitchFamily="34" charset="0"/>
                <a:cs typeface="Arial" pitchFamily="34" charset="0"/>
              </a:rPr>
              <a:t>I act on behalf of the entire company.</a:t>
            </a:r>
            <a:endParaRPr lang="en-US" sz="900" dirty="0">
              <a:solidFill>
                <a:srgbClr val="000000"/>
              </a:solidFill>
              <a:latin typeface="Arial" pitchFamily="34" charset="0"/>
              <a:cs typeface="Arial" pitchFamily="34" charset="0"/>
            </a:endParaRPr>
          </a:p>
        </p:txBody>
      </p:sp>
      <p:sp>
        <p:nvSpPr>
          <p:cNvPr id="126" name="TextBox 125"/>
          <p:cNvSpPr txBox="1"/>
          <p:nvPr/>
        </p:nvSpPr>
        <p:spPr>
          <a:xfrm>
            <a:off x="10118542" y="3090063"/>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HIRE BETTER</a:t>
            </a:r>
          </a:p>
          <a:p>
            <a:pPr>
              <a:lnSpc>
                <a:spcPct val="90000"/>
              </a:lnSpc>
            </a:pPr>
            <a:r>
              <a:rPr lang="en-US" sz="900" b="1" dirty="0">
                <a:solidFill>
                  <a:srgbClr val="E22727"/>
                </a:solidFill>
                <a:latin typeface="Arial" pitchFamily="34" charset="0"/>
                <a:cs typeface="Arial" pitchFamily="34" charset="0"/>
              </a:rPr>
              <a:t>PEOPLE</a:t>
            </a:r>
          </a:p>
        </p:txBody>
      </p:sp>
      <p:sp>
        <p:nvSpPr>
          <p:cNvPr id="127" name="TextBox 126"/>
          <p:cNvSpPr txBox="1"/>
          <p:nvPr/>
        </p:nvSpPr>
        <p:spPr>
          <a:xfrm>
            <a:off x="11253177" y="3090063"/>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hire people better than myself.</a:t>
            </a:r>
          </a:p>
          <a:p>
            <a:pPr>
              <a:spcBef>
                <a:spcPts val="0"/>
              </a:spcBef>
            </a:pPr>
            <a:r>
              <a:rPr lang="en-GB" sz="900" dirty="0">
                <a:solidFill>
                  <a:srgbClr val="000000"/>
                </a:solidFill>
                <a:latin typeface="Arial" pitchFamily="34" charset="0"/>
                <a:cs typeface="Arial" pitchFamily="34" charset="0"/>
              </a:rPr>
              <a:t>I mentor and coach to make them better.</a:t>
            </a:r>
            <a:endParaRPr lang="en-US" sz="900" dirty="0">
              <a:solidFill>
                <a:srgbClr val="000000"/>
              </a:solidFill>
              <a:latin typeface="Arial" pitchFamily="34" charset="0"/>
              <a:cs typeface="Arial" pitchFamily="34" charset="0"/>
            </a:endParaRPr>
          </a:p>
        </p:txBody>
      </p:sp>
      <p:sp>
        <p:nvSpPr>
          <p:cNvPr id="128" name="TextBox 127"/>
          <p:cNvSpPr txBox="1"/>
          <p:nvPr/>
        </p:nvSpPr>
        <p:spPr>
          <a:xfrm>
            <a:off x="10118542" y="3588431"/>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TECHNOLOGY</a:t>
            </a:r>
          </a:p>
          <a:p>
            <a:pPr>
              <a:lnSpc>
                <a:spcPct val="90000"/>
              </a:lnSpc>
            </a:pPr>
            <a:r>
              <a:rPr lang="en-US" sz="900" b="1" dirty="0">
                <a:solidFill>
                  <a:srgbClr val="E22727"/>
                </a:solidFill>
                <a:latin typeface="Arial" pitchFamily="34" charset="0"/>
                <a:cs typeface="Arial" pitchFamily="34" charset="0"/>
              </a:rPr>
              <a:t>OBSESSION</a:t>
            </a:r>
          </a:p>
        </p:txBody>
      </p:sp>
      <p:sp>
        <p:nvSpPr>
          <p:cNvPr id="129" name="TextBox 128"/>
          <p:cNvSpPr txBox="1"/>
          <p:nvPr/>
        </p:nvSpPr>
        <p:spPr>
          <a:xfrm>
            <a:off x="11253177" y="3588431"/>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use technology to solve problems.</a:t>
            </a:r>
          </a:p>
          <a:p>
            <a:pPr>
              <a:spcBef>
                <a:spcPts val="0"/>
              </a:spcBef>
            </a:pPr>
            <a:r>
              <a:rPr lang="en-GB" sz="900" dirty="0">
                <a:solidFill>
                  <a:srgbClr val="000000"/>
                </a:solidFill>
                <a:latin typeface="Arial" pitchFamily="34" charset="0"/>
                <a:cs typeface="Arial" pitchFamily="34" charset="0"/>
              </a:rPr>
              <a:t>I always ask how technology can bring efficiency or reduce effort in whatever I do.</a:t>
            </a:r>
            <a:endParaRPr lang="en-US" sz="900" dirty="0">
              <a:solidFill>
                <a:srgbClr val="000000"/>
              </a:solidFill>
              <a:latin typeface="Arial" pitchFamily="34" charset="0"/>
              <a:cs typeface="Arial" pitchFamily="34" charset="0"/>
            </a:endParaRPr>
          </a:p>
        </p:txBody>
      </p:sp>
      <p:sp>
        <p:nvSpPr>
          <p:cNvPr id="130" name="TextBox 129"/>
          <p:cNvSpPr txBox="1"/>
          <p:nvPr/>
        </p:nvSpPr>
        <p:spPr>
          <a:xfrm>
            <a:off x="10118542" y="4086799"/>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DATA DRIVEN</a:t>
            </a:r>
          </a:p>
        </p:txBody>
      </p:sp>
      <p:sp>
        <p:nvSpPr>
          <p:cNvPr id="131" name="TextBox 130"/>
          <p:cNvSpPr txBox="1"/>
          <p:nvPr/>
        </p:nvSpPr>
        <p:spPr>
          <a:xfrm>
            <a:off x="11253177" y="4086799"/>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like to get into depth. I like to measure everything through numbers and believe it is the only source of truth.</a:t>
            </a:r>
            <a:endParaRPr lang="en-US" sz="900" dirty="0">
              <a:solidFill>
                <a:srgbClr val="000000"/>
              </a:solidFill>
              <a:latin typeface="Arial" pitchFamily="34" charset="0"/>
              <a:cs typeface="Arial" pitchFamily="34" charset="0"/>
            </a:endParaRPr>
          </a:p>
        </p:txBody>
      </p:sp>
      <p:sp>
        <p:nvSpPr>
          <p:cNvPr id="133" name="TextBox 132"/>
          <p:cNvSpPr txBox="1"/>
          <p:nvPr/>
        </p:nvSpPr>
        <p:spPr>
          <a:xfrm>
            <a:off x="10118542" y="4585167"/>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BOUNDLESS</a:t>
            </a:r>
          </a:p>
          <a:p>
            <a:pPr>
              <a:lnSpc>
                <a:spcPct val="90000"/>
              </a:lnSpc>
            </a:pPr>
            <a:r>
              <a:rPr lang="en-US" sz="900" b="1" dirty="0">
                <a:solidFill>
                  <a:srgbClr val="E22727"/>
                </a:solidFill>
                <a:latin typeface="Arial" pitchFamily="34" charset="0"/>
                <a:cs typeface="Arial" pitchFamily="34" charset="0"/>
              </a:rPr>
              <a:t>ENERGY</a:t>
            </a:r>
          </a:p>
        </p:txBody>
      </p:sp>
      <p:sp>
        <p:nvSpPr>
          <p:cNvPr id="134" name="TextBox 133"/>
          <p:cNvSpPr txBox="1"/>
          <p:nvPr/>
        </p:nvSpPr>
        <p:spPr>
          <a:xfrm>
            <a:off x="11253176" y="4585167"/>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deeply connect with my source of energy every day and bring that energy to everything I do in life.</a:t>
            </a:r>
            <a:endParaRPr lang="en-US" sz="900" dirty="0">
              <a:solidFill>
                <a:srgbClr val="000000"/>
              </a:solidFill>
              <a:latin typeface="Arial" pitchFamily="34" charset="0"/>
              <a:cs typeface="Arial" pitchFamily="34" charset="0"/>
            </a:endParaRPr>
          </a:p>
        </p:txBody>
      </p:sp>
      <p:sp>
        <p:nvSpPr>
          <p:cNvPr id="135" name="TextBox 134"/>
          <p:cNvSpPr txBox="1"/>
          <p:nvPr/>
        </p:nvSpPr>
        <p:spPr>
          <a:xfrm>
            <a:off x="10118542" y="5083535"/>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THINK BIG</a:t>
            </a:r>
          </a:p>
        </p:txBody>
      </p:sp>
      <p:sp>
        <p:nvSpPr>
          <p:cNvPr id="136" name="TextBox 135"/>
          <p:cNvSpPr txBox="1"/>
          <p:nvPr/>
        </p:nvSpPr>
        <p:spPr>
          <a:xfrm>
            <a:off x="11253177" y="5083535"/>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think big. I think bold. I don't say no to challenges and don't fear failures.</a:t>
            </a:r>
            <a:endParaRPr lang="en-US" sz="900" dirty="0">
              <a:solidFill>
                <a:srgbClr val="000000"/>
              </a:solidFill>
              <a:latin typeface="Arial" pitchFamily="34" charset="0"/>
              <a:cs typeface="Arial" pitchFamily="34" charset="0"/>
            </a:endParaRPr>
          </a:p>
        </p:txBody>
      </p:sp>
      <p:sp>
        <p:nvSpPr>
          <p:cNvPr id="137" name="TextBox 136"/>
          <p:cNvSpPr txBox="1"/>
          <p:nvPr/>
        </p:nvSpPr>
        <p:spPr>
          <a:xfrm>
            <a:off x="10118542" y="5581903"/>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1% IMPROVEMENT</a:t>
            </a:r>
          </a:p>
          <a:p>
            <a:pPr>
              <a:lnSpc>
                <a:spcPct val="90000"/>
              </a:lnSpc>
            </a:pPr>
            <a:r>
              <a:rPr lang="en-US" sz="900" b="1" dirty="0">
                <a:solidFill>
                  <a:srgbClr val="E22727"/>
                </a:solidFill>
                <a:latin typeface="Arial" pitchFamily="34" charset="0"/>
                <a:cs typeface="Arial" pitchFamily="34" charset="0"/>
              </a:rPr>
              <a:t>EVERYDAY</a:t>
            </a:r>
          </a:p>
        </p:txBody>
      </p:sp>
      <p:sp>
        <p:nvSpPr>
          <p:cNvPr id="138" name="TextBox 137"/>
          <p:cNvSpPr txBox="1"/>
          <p:nvPr/>
        </p:nvSpPr>
        <p:spPr>
          <a:xfrm>
            <a:off x="11253176" y="5581903"/>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constantly better myself and my work every day.</a:t>
            </a:r>
          </a:p>
          <a:p>
            <a:pPr>
              <a:spcBef>
                <a:spcPts val="0"/>
              </a:spcBef>
            </a:pPr>
            <a:r>
              <a:rPr lang="en-GB" sz="900" dirty="0">
                <a:solidFill>
                  <a:srgbClr val="000000"/>
                </a:solidFill>
                <a:latin typeface="Arial" pitchFamily="34" charset="0"/>
                <a:cs typeface="Arial" pitchFamily="34" charset="0"/>
              </a:rPr>
              <a:t>I believe in learning from mistakes to ensure I do not repeat them.</a:t>
            </a:r>
            <a:endParaRPr lang="en-US" sz="900" dirty="0">
              <a:solidFill>
                <a:srgbClr val="000000"/>
              </a:solidFill>
              <a:latin typeface="Arial" pitchFamily="34" charset="0"/>
              <a:cs typeface="Arial" pitchFamily="34" charset="0"/>
            </a:endParaRPr>
          </a:p>
        </p:txBody>
      </p:sp>
      <p:sp>
        <p:nvSpPr>
          <p:cNvPr id="139" name="TextBox 138"/>
          <p:cNvSpPr txBox="1"/>
          <p:nvPr/>
        </p:nvSpPr>
        <p:spPr>
          <a:xfrm>
            <a:off x="10118542" y="6080271"/>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RESPECTFULLY</a:t>
            </a:r>
          </a:p>
          <a:p>
            <a:pPr>
              <a:lnSpc>
                <a:spcPct val="90000"/>
              </a:lnSpc>
            </a:pPr>
            <a:r>
              <a:rPr lang="en-US" sz="900" b="1" dirty="0">
                <a:solidFill>
                  <a:srgbClr val="E22727"/>
                </a:solidFill>
                <a:latin typeface="Arial" pitchFamily="34" charset="0"/>
                <a:cs typeface="Arial" pitchFamily="34" charset="0"/>
              </a:rPr>
              <a:t>DISAGREE &amp; </a:t>
            </a:r>
            <a:br>
              <a:rPr lang="en-US" sz="900" b="1" dirty="0">
                <a:solidFill>
                  <a:srgbClr val="E22727"/>
                </a:solidFill>
                <a:latin typeface="Arial" pitchFamily="34" charset="0"/>
                <a:cs typeface="Arial" pitchFamily="34" charset="0"/>
              </a:rPr>
            </a:br>
            <a:r>
              <a:rPr lang="en-US" sz="900" b="1" dirty="0">
                <a:solidFill>
                  <a:srgbClr val="E22727"/>
                </a:solidFill>
                <a:latin typeface="Arial" pitchFamily="34" charset="0"/>
                <a:cs typeface="Arial" pitchFamily="34" charset="0"/>
              </a:rPr>
              <a:t>COMMIT</a:t>
            </a:r>
          </a:p>
        </p:txBody>
      </p:sp>
      <p:sp>
        <p:nvSpPr>
          <p:cNvPr id="140" name="TextBox 139"/>
          <p:cNvSpPr txBox="1"/>
          <p:nvPr/>
        </p:nvSpPr>
        <p:spPr>
          <a:xfrm>
            <a:off x="11253176" y="6080271"/>
            <a:ext cx="3669989" cy="457199"/>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respectfully challenge the decisions of my team members when I have a better solution.</a:t>
            </a:r>
            <a:endParaRPr lang="en-US" sz="900" dirty="0">
              <a:solidFill>
                <a:srgbClr val="000000"/>
              </a:solidFill>
              <a:latin typeface="Arial" pitchFamily="34" charset="0"/>
              <a:cs typeface="Arial" pitchFamily="34" charset="0"/>
            </a:endParaRPr>
          </a:p>
        </p:txBody>
      </p:sp>
      <p:sp>
        <p:nvSpPr>
          <p:cNvPr id="141" name="TextBox 140"/>
          <p:cNvSpPr txBox="1"/>
          <p:nvPr/>
        </p:nvSpPr>
        <p:spPr>
          <a:xfrm>
            <a:off x="10118542" y="6578638"/>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FRUGALITY</a:t>
            </a:r>
          </a:p>
        </p:txBody>
      </p:sp>
      <p:sp>
        <p:nvSpPr>
          <p:cNvPr id="142" name="TextBox 141"/>
          <p:cNvSpPr txBox="1"/>
          <p:nvPr/>
        </p:nvSpPr>
        <p:spPr>
          <a:xfrm>
            <a:off x="11253177" y="6578638"/>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am sensitive to wastage and inefficiency.</a:t>
            </a:r>
          </a:p>
          <a:p>
            <a:pPr>
              <a:spcBef>
                <a:spcPts val="0"/>
              </a:spcBef>
            </a:pPr>
            <a:r>
              <a:rPr lang="en-GB" sz="900" dirty="0">
                <a:solidFill>
                  <a:srgbClr val="000000"/>
                </a:solidFill>
                <a:latin typeface="Arial" pitchFamily="34" charset="0"/>
                <a:cs typeface="Arial" pitchFamily="34" charset="0"/>
              </a:rPr>
              <a:t>I don't overspend. I am resourceful.</a:t>
            </a:r>
            <a:endParaRPr lang="en-US" sz="900" dirty="0">
              <a:solidFill>
                <a:srgbClr val="000000"/>
              </a:solidFill>
              <a:latin typeface="Arial" pitchFamily="34" charset="0"/>
              <a:cs typeface="Arial" pitchFamily="34" charset="0"/>
            </a:endParaRPr>
          </a:p>
        </p:txBody>
      </p:sp>
      <p:sp>
        <p:nvSpPr>
          <p:cNvPr id="143" name="TextBox 142"/>
          <p:cNvSpPr txBox="1"/>
          <p:nvPr/>
        </p:nvSpPr>
        <p:spPr>
          <a:xfrm>
            <a:off x="10118542" y="7077014"/>
            <a:ext cx="1199029" cy="457200"/>
          </a:xfrm>
          <a:prstGeom prst="rect">
            <a:avLst/>
          </a:prstGeom>
          <a:noFill/>
        </p:spPr>
        <p:txBody>
          <a:bodyPr wrap="square" lIns="45720" rIns="45720" rtlCol="0" anchor="ctr">
            <a:noAutofit/>
          </a:bodyPr>
          <a:lstStyle/>
          <a:p>
            <a:pPr>
              <a:lnSpc>
                <a:spcPct val="90000"/>
              </a:lnSpc>
            </a:pPr>
            <a:r>
              <a:rPr lang="en-US" sz="900" b="1" dirty="0">
                <a:solidFill>
                  <a:srgbClr val="E22727"/>
                </a:solidFill>
                <a:latin typeface="Arial" pitchFamily="34" charset="0"/>
                <a:cs typeface="Arial" pitchFamily="34" charset="0"/>
              </a:rPr>
              <a:t>SAY/DO= 100%</a:t>
            </a:r>
          </a:p>
        </p:txBody>
      </p:sp>
      <p:sp>
        <p:nvSpPr>
          <p:cNvPr id="144" name="TextBox 143"/>
          <p:cNvSpPr txBox="1"/>
          <p:nvPr/>
        </p:nvSpPr>
        <p:spPr>
          <a:xfrm>
            <a:off x="11253176" y="7077014"/>
            <a:ext cx="3669989" cy="457200"/>
          </a:xfrm>
          <a:prstGeom prst="rect">
            <a:avLst/>
          </a:prstGeom>
          <a:noFill/>
        </p:spPr>
        <p:txBody>
          <a:bodyPr wrap="square" lIns="45720" tIns="27432" rIns="45720" bIns="27432" rtlCol="0" anchor="ctr">
            <a:noAutofit/>
          </a:bodyPr>
          <a:lstStyle/>
          <a:p>
            <a:pPr>
              <a:spcBef>
                <a:spcPts val="0"/>
              </a:spcBef>
            </a:pPr>
            <a:r>
              <a:rPr lang="en-GB" sz="900" dirty="0">
                <a:solidFill>
                  <a:srgbClr val="000000"/>
                </a:solidFill>
                <a:latin typeface="Arial" pitchFamily="34" charset="0"/>
                <a:cs typeface="Arial" pitchFamily="34" charset="0"/>
              </a:rPr>
              <a:t>I do what I say. Not less. It helps me build a cycle of trust with everyone around me.</a:t>
            </a:r>
            <a:endParaRPr lang="en-US" sz="900" dirty="0">
              <a:solidFill>
                <a:srgbClr val="000000"/>
              </a:solidFill>
              <a:latin typeface="Arial" pitchFamily="34" charset="0"/>
              <a:cs typeface="Arial" pitchFamily="34" charset="0"/>
            </a:endParaRPr>
          </a:p>
        </p:txBody>
      </p:sp>
      <p:cxnSp>
        <p:nvCxnSpPr>
          <p:cNvPr id="145" name="Straight Connector 144"/>
          <p:cNvCxnSpPr/>
          <p:nvPr/>
        </p:nvCxnSpPr>
        <p:spPr bwMode="auto">
          <a:xfrm>
            <a:off x="10054146" y="3069479"/>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46" name="Straight Connector 145"/>
          <p:cNvCxnSpPr/>
          <p:nvPr/>
        </p:nvCxnSpPr>
        <p:spPr bwMode="auto">
          <a:xfrm>
            <a:off x="10054146" y="3567847"/>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47" name="Straight Connector 146"/>
          <p:cNvCxnSpPr/>
          <p:nvPr/>
        </p:nvCxnSpPr>
        <p:spPr bwMode="auto">
          <a:xfrm>
            <a:off x="10054146" y="4066215"/>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48" name="Straight Connector 147"/>
          <p:cNvCxnSpPr/>
          <p:nvPr/>
        </p:nvCxnSpPr>
        <p:spPr bwMode="auto">
          <a:xfrm>
            <a:off x="10054146" y="4564583"/>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49" name="Straight Connector 148"/>
          <p:cNvCxnSpPr/>
          <p:nvPr/>
        </p:nvCxnSpPr>
        <p:spPr bwMode="auto">
          <a:xfrm>
            <a:off x="10054146" y="5062951"/>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50" name="Straight Connector 149"/>
          <p:cNvCxnSpPr/>
          <p:nvPr/>
        </p:nvCxnSpPr>
        <p:spPr bwMode="auto">
          <a:xfrm>
            <a:off x="10054146" y="5561319"/>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51" name="Straight Connector 150"/>
          <p:cNvCxnSpPr/>
          <p:nvPr/>
        </p:nvCxnSpPr>
        <p:spPr bwMode="auto">
          <a:xfrm>
            <a:off x="10054146" y="6059687"/>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52" name="Straight Connector 151"/>
          <p:cNvCxnSpPr/>
          <p:nvPr/>
        </p:nvCxnSpPr>
        <p:spPr bwMode="auto">
          <a:xfrm>
            <a:off x="10054146" y="6558054"/>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cxnSp>
        <p:nvCxnSpPr>
          <p:cNvPr id="153" name="Straight Connector 152"/>
          <p:cNvCxnSpPr/>
          <p:nvPr/>
        </p:nvCxnSpPr>
        <p:spPr bwMode="auto">
          <a:xfrm>
            <a:off x="10054146" y="7056422"/>
            <a:ext cx="4892039" cy="0"/>
          </a:xfrm>
          <a:prstGeom prst="line">
            <a:avLst/>
          </a:prstGeom>
          <a:solidFill>
            <a:srgbClr val="E22727"/>
          </a:solidFill>
          <a:ln w="3175" cap="flat" cmpd="sng" algn="ctr">
            <a:solidFill>
              <a:srgbClr val="7C203A">
                <a:lumMod val="75000"/>
                <a:alpha val="40000"/>
              </a:srgbClr>
            </a:solidFill>
            <a:prstDash val="dash"/>
            <a:round/>
            <a:headEnd type="none" w="med" len="med"/>
            <a:tailEnd type="none" w="med" len="med"/>
          </a:ln>
          <a:effectLst/>
        </p:spPr>
      </p:cxnSp>
      <p:sp>
        <p:nvSpPr>
          <p:cNvPr id="154" name="Rectangle 153"/>
          <p:cNvSpPr/>
          <p:nvPr/>
        </p:nvSpPr>
        <p:spPr bwMode="auto">
          <a:xfrm>
            <a:off x="10054147" y="2265271"/>
            <a:ext cx="4892039" cy="305840"/>
          </a:xfrm>
          <a:prstGeom prst="rect">
            <a:avLst/>
          </a:prstGeom>
          <a:solidFill>
            <a:srgbClr val="E22727"/>
          </a:solidFill>
          <a:ln w="31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defRPr/>
            </a:pPr>
            <a:r>
              <a:rPr lang="en-US" sz="1200" b="1" kern="0" dirty="0">
                <a:solidFill>
                  <a:srgbClr val="FFFFFF"/>
                </a:solidFill>
                <a:latin typeface="Arial" pitchFamily="34" charset="0"/>
                <a:cs typeface="Arial" pitchFamily="34" charset="0"/>
              </a:rPr>
              <a:t>RIVIGO LEADERSHIP PRINCIPLES</a:t>
            </a:r>
          </a:p>
        </p:txBody>
      </p:sp>
      <p:sp>
        <p:nvSpPr>
          <p:cNvPr id="77" name="TextBox 76"/>
          <p:cNvSpPr txBox="1"/>
          <p:nvPr/>
        </p:nvSpPr>
        <p:spPr bwMode="gray">
          <a:xfrm>
            <a:off x="736022" y="8239966"/>
            <a:ext cx="6668078" cy="940969"/>
          </a:xfrm>
          <a:prstGeom prst="rect">
            <a:avLst/>
          </a:prstGeom>
          <a:noFill/>
          <a:ln w="317500">
            <a:noFill/>
          </a:ln>
          <a:effectLst/>
        </p:spPr>
        <p:txBody>
          <a:bodyPr wrap="square" lIns="45720" tIns="42678" rIns="45720" bIns="42678" rtlCol="0" anchor="t">
            <a:noAutofit/>
          </a:bodyPr>
          <a:lstStyle/>
          <a:p>
            <a:pPr algn="ctr">
              <a:lnSpc>
                <a:spcPts val="1800"/>
              </a:lnSpc>
              <a:spcAft>
                <a:spcPts val="600"/>
              </a:spcAft>
            </a:pPr>
            <a:r>
              <a:rPr lang="en-GB" sz="1600" b="1" dirty="0">
                <a:solidFill>
                  <a:schemeClr val="bg2"/>
                </a:solidFill>
                <a:latin typeface="+mj-lt"/>
              </a:rPr>
              <a:t>Hiring Heroes</a:t>
            </a:r>
          </a:p>
          <a:p>
            <a:pPr algn="ctr">
              <a:lnSpc>
                <a:spcPts val="1800"/>
              </a:lnSpc>
              <a:spcAft>
                <a:spcPts val="600"/>
              </a:spcAft>
            </a:pPr>
            <a:r>
              <a:rPr lang="en-GB" sz="1100" dirty="0">
                <a:solidFill>
                  <a:schemeClr val="bg2"/>
                </a:solidFill>
                <a:latin typeface="+mj-lt"/>
              </a:rPr>
              <a:t>We follow rigorous process to look for people who are driven by our purpose, align to our leadership principles and raise our collective bar </a:t>
            </a:r>
            <a:endParaRPr lang="en-US" sz="1100" dirty="0">
              <a:solidFill>
                <a:schemeClr val="bg2"/>
              </a:solidFill>
              <a:latin typeface="+mj-lt"/>
            </a:endParaRPr>
          </a:p>
        </p:txBody>
      </p:sp>
      <p:sp>
        <p:nvSpPr>
          <p:cNvPr id="78" name="TextBox 77"/>
          <p:cNvSpPr txBox="1"/>
          <p:nvPr/>
        </p:nvSpPr>
        <p:spPr bwMode="gray">
          <a:xfrm>
            <a:off x="8178800" y="8239966"/>
            <a:ext cx="6702991" cy="857930"/>
          </a:xfrm>
          <a:prstGeom prst="rect">
            <a:avLst/>
          </a:prstGeom>
          <a:noFill/>
          <a:ln w="317500">
            <a:noFill/>
          </a:ln>
          <a:effectLst/>
        </p:spPr>
        <p:txBody>
          <a:bodyPr wrap="square" lIns="45720" tIns="42678" rIns="45720" bIns="42678" rtlCol="0" anchor="t">
            <a:noAutofit/>
          </a:bodyPr>
          <a:lstStyle/>
          <a:p>
            <a:pPr algn="ctr">
              <a:lnSpc>
                <a:spcPts val="1800"/>
              </a:lnSpc>
              <a:spcAft>
                <a:spcPts val="600"/>
              </a:spcAft>
            </a:pPr>
            <a:r>
              <a:rPr lang="en-GB" sz="1600" b="1" dirty="0">
                <a:solidFill>
                  <a:schemeClr val="bg2"/>
                </a:solidFill>
                <a:latin typeface="+mj-lt"/>
              </a:rPr>
              <a:t>People Development Reviews</a:t>
            </a:r>
          </a:p>
          <a:p>
            <a:pPr algn="ctr">
              <a:lnSpc>
                <a:spcPts val="1800"/>
              </a:lnSpc>
              <a:spcAft>
                <a:spcPts val="600"/>
              </a:spcAft>
            </a:pPr>
            <a:r>
              <a:rPr lang="en-GB" sz="1100" dirty="0">
                <a:solidFill>
                  <a:schemeClr val="bg2"/>
                </a:solidFill>
                <a:latin typeface="+mj-lt"/>
              </a:rPr>
              <a:t>We don’t rate or box people, but instead really focus on their true unlock. We celebrate Hero’s Journeys. If we don’t see alignment to our purpose or RLPs (marker for the individual’s long-term scalability at Rivigo), we let go</a:t>
            </a:r>
            <a:endParaRPr lang="en-US" sz="1100" b="1" dirty="0">
              <a:solidFill>
                <a:schemeClr val="bg2"/>
              </a:solidFill>
              <a:latin typeface="+mj-lt"/>
              <a:cs typeface="Arial" panose="020B0604020202020204" pitchFamily="34" charset="0"/>
            </a:endParaRPr>
          </a:p>
        </p:txBody>
      </p:sp>
      <p:sp>
        <p:nvSpPr>
          <p:cNvPr id="79" name="TextBox 78"/>
          <p:cNvSpPr txBox="1"/>
          <p:nvPr/>
        </p:nvSpPr>
        <p:spPr>
          <a:xfrm>
            <a:off x="696678" y="7830229"/>
            <a:ext cx="14173200" cy="220725"/>
          </a:xfrm>
          <a:prstGeom prst="rect">
            <a:avLst/>
          </a:prstGeom>
          <a:noFill/>
          <a:ln w="6350" cap="flat" cmpd="sng" algn="ctr">
            <a:noFill/>
            <a:prstDash val="solid"/>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500" b="1">
                <a:solidFill>
                  <a:schemeClr val="bg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spc="-30" dirty="0">
                <a:solidFill>
                  <a:schemeClr val="accent3">
                    <a:lumMod val="75000"/>
                  </a:schemeClr>
                </a:solidFill>
              </a:rPr>
              <a:t>And further Strengthened through the two moments of truth – ‘Who we let in’ and ‘Who we celebrate’ </a:t>
            </a:r>
          </a:p>
        </p:txBody>
      </p:sp>
      <p:cxnSp>
        <p:nvCxnSpPr>
          <p:cNvPr id="80" name="Straight Connector 79"/>
          <p:cNvCxnSpPr/>
          <p:nvPr/>
        </p:nvCxnSpPr>
        <p:spPr bwMode="gray">
          <a:xfrm>
            <a:off x="711192" y="8094764"/>
            <a:ext cx="14218920"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82989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711215" y="5595422"/>
            <a:ext cx="3376384" cy="4007157"/>
          </a:xfrm>
          <a:prstGeom prst="rect">
            <a:avLst/>
          </a:prstGeom>
          <a:solidFill>
            <a:schemeClr val="tx1">
              <a:lumMod val="8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42" name="Rectangle 41"/>
          <p:cNvSpPr/>
          <p:nvPr/>
        </p:nvSpPr>
        <p:spPr>
          <a:xfrm>
            <a:off x="7960318" y="5595422"/>
            <a:ext cx="3376384" cy="4007157"/>
          </a:xfrm>
          <a:prstGeom prst="rect">
            <a:avLst/>
          </a:prstGeom>
          <a:solidFill>
            <a:schemeClr val="tx1">
              <a:lumMod val="8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43" name="Rectangle 42"/>
          <p:cNvSpPr/>
          <p:nvPr/>
        </p:nvSpPr>
        <p:spPr>
          <a:xfrm>
            <a:off x="4209422" y="5595422"/>
            <a:ext cx="3376384" cy="4007157"/>
          </a:xfrm>
          <a:prstGeom prst="rect">
            <a:avLst/>
          </a:prstGeom>
          <a:solidFill>
            <a:schemeClr val="tx1">
              <a:lumMod val="8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44" name="Rectangle 43"/>
          <p:cNvSpPr/>
          <p:nvPr/>
        </p:nvSpPr>
        <p:spPr>
          <a:xfrm>
            <a:off x="427177" y="5595422"/>
            <a:ext cx="3376384" cy="4007157"/>
          </a:xfrm>
          <a:prstGeom prst="rect">
            <a:avLst/>
          </a:prstGeom>
          <a:solidFill>
            <a:schemeClr val="tx1">
              <a:lumMod val="8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3" name="Title 2"/>
          <p:cNvSpPr>
            <a:spLocks noGrp="1"/>
          </p:cNvSpPr>
          <p:nvPr>
            <p:ph type="title"/>
          </p:nvPr>
        </p:nvSpPr>
        <p:spPr>
          <a:xfrm>
            <a:off x="242550" y="246758"/>
            <a:ext cx="13623979" cy="991505"/>
          </a:xfrm>
        </p:spPr>
        <p:txBody>
          <a:bodyPr bIns="73152"/>
          <a:lstStyle/>
          <a:p>
            <a:r>
              <a:rPr lang="en-US" dirty="0"/>
              <a:t>We have invested heavily in building a strong team and a culture of excellence</a:t>
            </a:r>
            <a:endParaRPr lang="en-US" sz="2800" dirty="0"/>
          </a:p>
        </p:txBody>
      </p:sp>
      <p:sp>
        <p:nvSpPr>
          <p:cNvPr id="29" name="TextBox 28"/>
          <p:cNvSpPr txBox="1"/>
          <p:nvPr/>
        </p:nvSpPr>
        <p:spPr bwMode="gray">
          <a:xfrm>
            <a:off x="446798" y="2317296"/>
            <a:ext cx="14481671" cy="2317390"/>
          </a:xfrm>
          <a:prstGeom prst="rect">
            <a:avLst/>
          </a:prstGeom>
          <a:noFill/>
          <a:ln w="3175">
            <a:noFill/>
            <a:prstDash val="solid"/>
          </a:ln>
          <a:effectLst/>
        </p:spPr>
        <p:txBody>
          <a:bodyPr wrap="square" lIns="182880" tIns="45720" rIns="45720" bIns="45720" rtlCol="0" anchor="t">
            <a:noAutofit/>
          </a:bodyPr>
          <a:lstStyle/>
          <a:p>
            <a:pPr marL="174625"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 </a:t>
            </a:r>
            <a:r>
              <a:rPr lang="en-US" sz="1200" b="1" dirty="0">
                <a:solidFill>
                  <a:srgbClr val="000000"/>
                </a:solidFill>
                <a:latin typeface="Arial"/>
              </a:rPr>
              <a:t>A purposeful mission and a set of shared beliefs</a:t>
            </a:r>
          </a:p>
          <a:p>
            <a:pPr marL="174625"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The </a:t>
            </a:r>
            <a:r>
              <a:rPr lang="en-US" sz="1200" b="1" dirty="0">
                <a:solidFill>
                  <a:srgbClr val="000000"/>
                </a:solidFill>
                <a:latin typeface="Arial"/>
              </a:rPr>
              <a:t>Ten Rivigo leadership principles (RLPs)</a:t>
            </a:r>
            <a:r>
              <a:rPr lang="en-US" sz="1200" dirty="0">
                <a:solidFill>
                  <a:srgbClr val="000000"/>
                </a:solidFill>
                <a:latin typeface="Arial"/>
              </a:rPr>
              <a:t> define our ‘way of life’ and come alive through deep manifestation mechanisms. RLPs govern every decision and action at RIVIGO</a:t>
            </a:r>
          </a:p>
          <a:p>
            <a:pPr marL="174625"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RLPs embedded further through the two critical moments of truth (who we let in and who we celebrate): </a:t>
            </a:r>
          </a:p>
          <a:p>
            <a:pPr marL="831001" lvl="1"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Hiring: We hire not for skills, but for an individual’s scalability and likelihood to succeed at RIVIGO in the long-term. This is why our hiring assessments and decisions are based on the RLPs alone </a:t>
            </a:r>
          </a:p>
          <a:p>
            <a:pPr marL="831001" lvl="1"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Performance management: Our personal development and rewards philosophy over-indexes on long-term scalability in RIVIGO’s context and is hence based on alignment to RLPs</a:t>
            </a:r>
          </a:p>
          <a:p>
            <a:pPr marL="174625" indent="-174625">
              <a:lnSpc>
                <a:spcPts val="1600"/>
              </a:lnSpc>
              <a:spcBef>
                <a:spcPts val="300"/>
              </a:spcBef>
              <a:spcAft>
                <a:spcPts val="300"/>
              </a:spcAft>
              <a:buClr>
                <a:schemeClr val="bg2"/>
              </a:buClr>
              <a:buFont typeface="Courier New" panose="02070309020205020404" pitchFamily="49" charset="0"/>
              <a:buChar char="o"/>
            </a:pPr>
            <a:r>
              <a:rPr lang="en-US" sz="1200" b="1" dirty="0">
                <a:solidFill>
                  <a:srgbClr val="000000"/>
                </a:solidFill>
                <a:latin typeface="Arial"/>
              </a:rPr>
              <a:t>“Hero’s Journey” </a:t>
            </a:r>
            <a:r>
              <a:rPr lang="en-US" sz="1200" dirty="0">
                <a:solidFill>
                  <a:srgbClr val="000000"/>
                </a:solidFill>
                <a:latin typeface="Arial"/>
              </a:rPr>
              <a:t>experiences help create self-awareness in individuals and help them become the best version of themselves</a:t>
            </a:r>
          </a:p>
          <a:p>
            <a:pPr marL="174625" lvl="0" indent="-174625">
              <a:lnSpc>
                <a:spcPts val="1600"/>
              </a:lnSpc>
              <a:spcBef>
                <a:spcPts val="300"/>
              </a:spcBef>
              <a:spcAft>
                <a:spcPts val="300"/>
              </a:spcAft>
              <a:buClr>
                <a:schemeClr val="bg2"/>
              </a:buClr>
              <a:buFont typeface="Courier New" panose="02070309020205020404" pitchFamily="49" charset="0"/>
              <a:buChar char="o"/>
            </a:pPr>
            <a:r>
              <a:rPr lang="en-US" sz="1200" b="1" dirty="0">
                <a:solidFill>
                  <a:srgbClr val="000000"/>
                </a:solidFill>
                <a:latin typeface="Arial"/>
              </a:rPr>
              <a:t>“Servant leaders’</a:t>
            </a:r>
            <a:r>
              <a:rPr lang="en-US" sz="1200" dirty="0">
                <a:solidFill>
                  <a:srgbClr val="000000"/>
                </a:solidFill>
                <a:latin typeface="Arial"/>
              </a:rPr>
              <a:t> who nurture people and build them up through on the ground engagement and mentorship </a:t>
            </a:r>
          </a:p>
          <a:p>
            <a:pPr marL="174625" lvl="0" indent="-174625">
              <a:lnSpc>
                <a:spcPts val="1600"/>
              </a:lnSpc>
              <a:spcBef>
                <a:spcPts val="300"/>
              </a:spcBef>
              <a:spcAft>
                <a:spcPts val="300"/>
              </a:spcAft>
              <a:buClr>
                <a:schemeClr val="bg2"/>
              </a:buClr>
              <a:buFont typeface="Courier New" panose="02070309020205020404" pitchFamily="49" charset="0"/>
              <a:buChar char="o"/>
            </a:pPr>
            <a:r>
              <a:rPr lang="en-US" sz="1200" dirty="0">
                <a:solidFill>
                  <a:srgbClr val="000000"/>
                </a:solidFill>
                <a:latin typeface="Arial"/>
              </a:rPr>
              <a:t>Deep investment in each individual through unique Rivigo masteries, where role specific skills, tools, practices are imparted to get them to peak performance in their roles</a:t>
            </a:r>
          </a:p>
        </p:txBody>
      </p:sp>
      <p:sp>
        <p:nvSpPr>
          <p:cNvPr id="35" name="TextBox 34"/>
          <p:cNvSpPr txBox="1"/>
          <p:nvPr/>
        </p:nvSpPr>
        <p:spPr bwMode="gray">
          <a:xfrm>
            <a:off x="381628" y="5609499"/>
            <a:ext cx="3421933" cy="3993079"/>
          </a:xfrm>
          <a:prstGeom prst="rect">
            <a:avLst/>
          </a:prstGeom>
          <a:noFill/>
          <a:ln w="3175">
            <a:noFill/>
            <a:prstDash val="solid"/>
          </a:ln>
          <a:effectLst/>
        </p:spPr>
        <p:txBody>
          <a:bodyPr wrap="square" lIns="182880" tIns="45720" rIns="45720" bIns="45720" rtlCol="0" anchor="t">
            <a:noAutofit/>
          </a:bodyPr>
          <a:lstStyle/>
          <a:p>
            <a:pPr marL="174625" indent="-174625">
              <a:lnSpc>
                <a:spcPts val="2000"/>
              </a:lnSpc>
              <a:spcBef>
                <a:spcPts val="200"/>
              </a:spcBef>
              <a:spcAft>
                <a:spcPts val="200"/>
              </a:spcAft>
              <a:buClr>
                <a:schemeClr val="bg2"/>
              </a:buClr>
              <a:buFont typeface="Courier New" panose="02070309020205020404" pitchFamily="49" charset="0"/>
              <a:buChar char="o"/>
            </a:pPr>
            <a:r>
              <a:rPr lang="en-IN" sz="1200" dirty="0">
                <a:solidFill>
                  <a:srgbClr val="000000"/>
                </a:solidFill>
                <a:latin typeface="Arial"/>
              </a:rPr>
              <a:t>A committed senior team of</a:t>
            </a:r>
            <a:r>
              <a:rPr lang="en-IN" sz="1200" b="1" dirty="0">
                <a:solidFill>
                  <a:srgbClr val="000000"/>
                </a:solidFill>
                <a:latin typeface="Arial"/>
              </a:rPr>
              <a:t> 20+ exceptional and inspiring servant leaders </a:t>
            </a:r>
            <a:r>
              <a:rPr lang="en-IN" sz="1200" dirty="0">
                <a:solidFill>
                  <a:srgbClr val="000000"/>
                </a:solidFill>
                <a:latin typeface="Arial"/>
              </a:rPr>
              <a:t>who are driven by our vision, operate from a deep sense of purpose and with humility</a:t>
            </a:r>
          </a:p>
          <a:p>
            <a:pPr marL="174625" indent="-174625">
              <a:lnSpc>
                <a:spcPts val="2000"/>
              </a:lnSpc>
              <a:spcBef>
                <a:spcPts val="200"/>
              </a:spcBef>
              <a:spcAft>
                <a:spcPts val="200"/>
              </a:spcAft>
              <a:buClr>
                <a:schemeClr val="bg2"/>
              </a:buClr>
              <a:buFont typeface="Courier New" panose="02070309020205020404" pitchFamily="49" charset="0"/>
              <a:buChar char="o"/>
            </a:pPr>
            <a:r>
              <a:rPr lang="en-IN" sz="1200" dirty="0">
                <a:solidFill>
                  <a:srgbClr val="000000"/>
                </a:solidFill>
                <a:latin typeface="Arial"/>
              </a:rPr>
              <a:t>Diverse, highly relevant prior experience across operations, technology, consulting, B2B and e-commerce viz. McKinsey, ITC, BCG, Airtel, Amazon, Microsoft, Adobe</a:t>
            </a:r>
          </a:p>
          <a:p>
            <a:pPr marL="174625" indent="-174625">
              <a:lnSpc>
                <a:spcPts val="2000"/>
              </a:lnSpc>
              <a:spcBef>
                <a:spcPts val="200"/>
              </a:spcBef>
              <a:spcAft>
                <a:spcPts val="200"/>
              </a:spcAft>
              <a:buClr>
                <a:schemeClr val="bg2"/>
              </a:buClr>
              <a:buFont typeface="Courier New" panose="02070309020205020404" pitchFamily="49" charset="0"/>
              <a:buChar char="o"/>
            </a:pPr>
            <a:r>
              <a:rPr lang="en-IN" sz="1200" dirty="0">
                <a:solidFill>
                  <a:srgbClr val="000000"/>
                </a:solidFill>
                <a:latin typeface="Arial"/>
              </a:rPr>
              <a:t>Each leader has attracted top talent from the industry and built inspired teams that are driven by RIVIGO’s purpose. </a:t>
            </a:r>
          </a:p>
          <a:p>
            <a:pPr marL="174625" indent="-174625">
              <a:lnSpc>
                <a:spcPts val="2000"/>
              </a:lnSpc>
              <a:spcBef>
                <a:spcPts val="200"/>
              </a:spcBef>
              <a:spcAft>
                <a:spcPts val="200"/>
              </a:spcAft>
              <a:buClr>
                <a:schemeClr val="bg2"/>
              </a:buClr>
              <a:buFont typeface="Courier New" panose="02070309020205020404" pitchFamily="49" charset="0"/>
              <a:buChar char="o"/>
            </a:pPr>
            <a:r>
              <a:rPr lang="en-IN" sz="1200" dirty="0">
                <a:solidFill>
                  <a:srgbClr val="000000"/>
                </a:solidFill>
                <a:latin typeface="Arial"/>
              </a:rPr>
              <a:t>Scaling up vertically by achieving a higher level of self-awareness through Hero’s Journey, inspired to take on bold challenges</a:t>
            </a:r>
          </a:p>
          <a:p>
            <a:pPr marL="174625" indent="-174625">
              <a:lnSpc>
                <a:spcPts val="2000"/>
              </a:lnSpc>
              <a:spcBef>
                <a:spcPts val="200"/>
              </a:spcBef>
              <a:spcAft>
                <a:spcPts val="200"/>
              </a:spcAft>
              <a:buClr>
                <a:schemeClr val="bg2"/>
              </a:buClr>
              <a:buFont typeface="Courier New" panose="02070309020205020404" pitchFamily="49" charset="0"/>
              <a:buChar char="o"/>
            </a:pPr>
            <a:endParaRPr lang="en-IN" sz="1200" dirty="0">
              <a:solidFill>
                <a:srgbClr val="000000"/>
              </a:solidFill>
              <a:latin typeface="Arial"/>
            </a:endParaRPr>
          </a:p>
          <a:p>
            <a:pPr marL="174625" indent="-174625">
              <a:lnSpc>
                <a:spcPts val="2000"/>
              </a:lnSpc>
              <a:spcBef>
                <a:spcPts val="200"/>
              </a:spcBef>
              <a:spcAft>
                <a:spcPts val="200"/>
              </a:spcAft>
              <a:buClr>
                <a:schemeClr val="bg2"/>
              </a:buClr>
              <a:buFont typeface="Courier New" panose="02070309020205020404" pitchFamily="49" charset="0"/>
              <a:buChar char="o"/>
            </a:pPr>
            <a:endParaRPr lang="en-IN" sz="1200" dirty="0">
              <a:solidFill>
                <a:srgbClr val="000000"/>
              </a:solidFill>
              <a:latin typeface="Arial"/>
            </a:endParaRPr>
          </a:p>
          <a:p>
            <a:pPr marL="171450" indent="-171450">
              <a:lnSpc>
                <a:spcPts val="2000"/>
              </a:lnSpc>
              <a:spcBef>
                <a:spcPts val="200"/>
              </a:spcBef>
              <a:spcAft>
                <a:spcPts val="200"/>
              </a:spcAft>
              <a:buClr>
                <a:schemeClr val="bg2"/>
              </a:buClr>
              <a:buFont typeface="Courier New" panose="02070309020205020404" pitchFamily="49" charset="0"/>
              <a:buChar char="o"/>
            </a:pPr>
            <a:endParaRPr lang="en-IN" sz="1200" dirty="0">
              <a:solidFill>
                <a:srgbClr val="000000"/>
              </a:solidFill>
              <a:latin typeface="Arial"/>
            </a:endParaRPr>
          </a:p>
        </p:txBody>
      </p:sp>
      <p:sp>
        <p:nvSpPr>
          <p:cNvPr id="36" name="TextBox 35"/>
          <p:cNvSpPr txBox="1"/>
          <p:nvPr/>
        </p:nvSpPr>
        <p:spPr bwMode="gray">
          <a:xfrm>
            <a:off x="4163872" y="5609500"/>
            <a:ext cx="3421933" cy="3649986"/>
          </a:xfrm>
          <a:prstGeom prst="rect">
            <a:avLst/>
          </a:prstGeom>
          <a:noFill/>
          <a:ln w="3175">
            <a:noFill/>
            <a:prstDash val="solid"/>
          </a:ln>
          <a:effectLst/>
        </p:spPr>
        <p:txBody>
          <a:bodyPr wrap="square" lIns="182880" tIns="45720" rIns="45720" bIns="45720" rtlCol="0" anchor="t">
            <a:noAutofit/>
          </a:bodyPr>
          <a:lstStyle/>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300+ team </a:t>
            </a:r>
            <a:r>
              <a:rPr lang="en-US" sz="1200" dirty="0">
                <a:solidFill>
                  <a:srgbClr val="000000"/>
                </a:solidFill>
                <a:latin typeface="Arial"/>
              </a:rPr>
              <a:t>solving futuristic never-done-before problems</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AI effort led by eminent professor </a:t>
            </a:r>
            <a:r>
              <a:rPr lang="en-US" sz="1200" dirty="0">
                <a:solidFill>
                  <a:srgbClr val="000000"/>
                </a:solidFill>
                <a:latin typeface="Arial"/>
              </a:rPr>
              <a:t>at Carnegie Melon University, US</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Engineering leaders and product managers from top global product companies viz. Adobe, Google, InMobi, Microsoft</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Only startup to be a </a:t>
            </a:r>
            <a:r>
              <a:rPr lang="en-US" sz="1200" b="1" dirty="0">
                <a:solidFill>
                  <a:srgbClr val="000000"/>
                </a:solidFill>
                <a:latin typeface="Arial"/>
              </a:rPr>
              <a:t>“Day zero” </a:t>
            </a:r>
            <a:r>
              <a:rPr lang="en-US" sz="1200" dirty="0">
                <a:solidFill>
                  <a:srgbClr val="000000"/>
                </a:solidFill>
                <a:latin typeface="Arial"/>
              </a:rPr>
              <a:t>employer at top engineering schools (hired 25+ top rankers from IITs in 2017)</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Deep investment in capability building through world-class mastery programs on advanced Java, Data and Architecture, </a:t>
            </a:r>
          </a:p>
        </p:txBody>
      </p:sp>
      <p:sp>
        <p:nvSpPr>
          <p:cNvPr id="39" name="TextBox 38"/>
          <p:cNvSpPr txBox="1"/>
          <p:nvPr/>
        </p:nvSpPr>
        <p:spPr bwMode="gray">
          <a:xfrm>
            <a:off x="7914770" y="5609500"/>
            <a:ext cx="3421933" cy="3649986"/>
          </a:xfrm>
          <a:prstGeom prst="rect">
            <a:avLst/>
          </a:prstGeom>
          <a:noFill/>
          <a:ln w="3175">
            <a:noFill/>
            <a:prstDash val="solid"/>
          </a:ln>
          <a:effectLst/>
        </p:spPr>
        <p:txBody>
          <a:bodyPr wrap="square" lIns="182880" tIns="45720" rIns="45720" bIns="45720" rtlCol="0" anchor="t">
            <a:noAutofit/>
          </a:bodyPr>
          <a:lstStyle/>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3,000+ team </a:t>
            </a:r>
            <a:r>
              <a:rPr lang="en-US" sz="1200" dirty="0">
                <a:solidFill>
                  <a:srgbClr val="000000"/>
                </a:solidFill>
                <a:latin typeface="Arial"/>
              </a:rPr>
              <a:t>with 40+ cluster and regional leaders in 130+ locations</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Cluster and regional leaders with prior experience leading operations at large companies viz. ITC, HUL, Amazon, Schlumberger, Asian Paints, PepsiCo etc. </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Continuous capability building</a:t>
            </a:r>
            <a:r>
              <a:rPr lang="en-US" sz="1200" dirty="0">
                <a:solidFill>
                  <a:srgbClr val="000000"/>
                </a:solidFill>
                <a:latin typeface="Arial"/>
              </a:rPr>
              <a:t> for field staff/frontline through dedicated ‘Mastery Academies’ for imparting necessary skills, tools and practices</a:t>
            </a:r>
          </a:p>
        </p:txBody>
      </p:sp>
      <p:sp>
        <p:nvSpPr>
          <p:cNvPr id="40" name="TextBox 39"/>
          <p:cNvSpPr txBox="1"/>
          <p:nvPr/>
        </p:nvSpPr>
        <p:spPr bwMode="gray">
          <a:xfrm>
            <a:off x="11665667" y="5609500"/>
            <a:ext cx="3421933" cy="3649986"/>
          </a:xfrm>
          <a:prstGeom prst="rect">
            <a:avLst/>
          </a:prstGeom>
          <a:noFill/>
          <a:ln w="3175">
            <a:noFill/>
            <a:prstDash val="solid"/>
          </a:ln>
          <a:effectLst/>
        </p:spPr>
        <p:txBody>
          <a:bodyPr wrap="square" lIns="182880" tIns="45720" rIns="45720" bIns="45720" rtlCol="0" anchor="t">
            <a:noAutofit/>
          </a:bodyPr>
          <a:lstStyle/>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400+ salesforce </a:t>
            </a:r>
            <a:r>
              <a:rPr lang="en-US" sz="1200" dirty="0">
                <a:solidFill>
                  <a:srgbClr val="000000"/>
                </a:solidFill>
                <a:latin typeface="Arial"/>
              </a:rPr>
              <a:t>for corporates, enterprise customers and network partners across locations </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b="1" dirty="0">
                <a:solidFill>
                  <a:srgbClr val="000000"/>
                </a:solidFill>
                <a:latin typeface="Arial"/>
              </a:rPr>
              <a:t>300+ sales and distribution team </a:t>
            </a:r>
            <a:r>
              <a:rPr lang="en-US" sz="1200" dirty="0">
                <a:solidFill>
                  <a:srgbClr val="000000"/>
                </a:solidFill>
                <a:latin typeface="Arial"/>
              </a:rPr>
              <a:t>for freight brokerage across 208+ micro markets </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Cluster and regional business managers and national account managers with prior experience of leading sales for large companies like HUL, P&amp;G, Airtel, Vodafone</a:t>
            </a:r>
          </a:p>
          <a:p>
            <a:pPr marL="174625" indent="-174625">
              <a:lnSpc>
                <a:spcPts val="2000"/>
              </a:lnSpc>
              <a:spcBef>
                <a:spcPts val="200"/>
              </a:spcBef>
              <a:spcAft>
                <a:spcPts val="200"/>
              </a:spcAft>
              <a:buClr>
                <a:schemeClr val="bg2"/>
              </a:buClr>
              <a:buFont typeface="Courier New" panose="02070309020205020404" pitchFamily="49" charset="0"/>
              <a:buChar char="o"/>
            </a:pPr>
            <a:r>
              <a:rPr lang="en-US" sz="1200" dirty="0">
                <a:solidFill>
                  <a:srgbClr val="000000"/>
                </a:solidFill>
                <a:latin typeface="Arial"/>
              </a:rPr>
              <a:t>Focus on </a:t>
            </a:r>
            <a:r>
              <a:rPr lang="en-US" sz="1200" b="1" dirty="0">
                <a:solidFill>
                  <a:srgbClr val="000000"/>
                </a:solidFill>
                <a:latin typeface="Arial"/>
              </a:rPr>
              <a:t>continuous development </a:t>
            </a:r>
            <a:r>
              <a:rPr lang="en-US" sz="1200" dirty="0">
                <a:solidFill>
                  <a:srgbClr val="000000"/>
                </a:solidFill>
                <a:latin typeface="Arial"/>
              </a:rPr>
              <a:t>through </a:t>
            </a:r>
            <a:r>
              <a:rPr lang="en-US" sz="1200" b="1" dirty="0">
                <a:solidFill>
                  <a:srgbClr val="000000"/>
                </a:solidFill>
                <a:latin typeface="Arial"/>
              </a:rPr>
              <a:t>flagship Mastery Programs </a:t>
            </a:r>
            <a:r>
              <a:rPr lang="en-US" sz="1200" dirty="0">
                <a:solidFill>
                  <a:srgbClr val="000000"/>
                </a:solidFill>
                <a:latin typeface="Arial"/>
              </a:rPr>
              <a:t>like the ‘Impact Leadership Academy’ for building capability, connect and clarity in salesforce </a:t>
            </a:r>
          </a:p>
        </p:txBody>
      </p:sp>
      <p:grpSp>
        <p:nvGrpSpPr>
          <p:cNvPr id="45" name="Group 44"/>
          <p:cNvGrpSpPr/>
          <p:nvPr/>
        </p:nvGrpSpPr>
        <p:grpSpPr>
          <a:xfrm>
            <a:off x="430110" y="5068207"/>
            <a:ext cx="3373451" cy="526529"/>
            <a:chOff x="430110" y="1785838"/>
            <a:chExt cx="3415809" cy="526529"/>
          </a:xfrm>
        </p:grpSpPr>
        <p:sp>
          <p:nvSpPr>
            <p:cNvPr id="46" name="Text Placeholder 4"/>
            <p:cNvSpPr txBox="1">
              <a:spLocks/>
            </p:cNvSpPr>
            <p:nvPr/>
          </p:nvSpPr>
          <p:spPr bwMode="gray">
            <a:xfrm>
              <a:off x="430110"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Leadership</a:t>
              </a:r>
            </a:p>
          </p:txBody>
        </p:sp>
        <p:cxnSp>
          <p:nvCxnSpPr>
            <p:cNvPr id="47" name="Straight Connector 46"/>
            <p:cNvCxnSpPr/>
            <p:nvPr/>
          </p:nvCxnSpPr>
          <p:spPr bwMode="gray">
            <a:xfrm>
              <a:off x="430110"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48" name="Group 47"/>
          <p:cNvGrpSpPr/>
          <p:nvPr/>
        </p:nvGrpSpPr>
        <p:grpSpPr>
          <a:xfrm>
            <a:off x="4209422" y="5068207"/>
            <a:ext cx="3376384" cy="526529"/>
            <a:chOff x="4169997" y="1785838"/>
            <a:chExt cx="3415809" cy="526529"/>
          </a:xfrm>
        </p:grpSpPr>
        <p:sp>
          <p:nvSpPr>
            <p:cNvPr id="49" name="Text Placeholder 4"/>
            <p:cNvSpPr txBox="1">
              <a:spLocks/>
            </p:cNvSpPr>
            <p:nvPr/>
          </p:nvSpPr>
          <p:spPr bwMode="gray">
            <a:xfrm>
              <a:off x="4169997"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Technology</a:t>
              </a:r>
            </a:p>
          </p:txBody>
        </p:sp>
        <p:cxnSp>
          <p:nvCxnSpPr>
            <p:cNvPr id="50" name="Straight Connector 49"/>
            <p:cNvCxnSpPr/>
            <p:nvPr/>
          </p:nvCxnSpPr>
          <p:spPr bwMode="gray">
            <a:xfrm>
              <a:off x="4169997"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51" name="Group 50"/>
          <p:cNvGrpSpPr/>
          <p:nvPr/>
        </p:nvGrpSpPr>
        <p:grpSpPr>
          <a:xfrm>
            <a:off x="7960318" y="5068207"/>
            <a:ext cx="3376385" cy="526529"/>
            <a:chOff x="7920894" y="1785838"/>
            <a:chExt cx="3415809" cy="526529"/>
          </a:xfrm>
        </p:grpSpPr>
        <p:sp>
          <p:nvSpPr>
            <p:cNvPr id="52" name="Text Placeholder 4"/>
            <p:cNvSpPr txBox="1">
              <a:spLocks/>
            </p:cNvSpPr>
            <p:nvPr/>
          </p:nvSpPr>
          <p:spPr bwMode="gray">
            <a:xfrm>
              <a:off x="7920894"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Operations</a:t>
              </a:r>
            </a:p>
          </p:txBody>
        </p:sp>
        <p:cxnSp>
          <p:nvCxnSpPr>
            <p:cNvPr id="53" name="Straight Connector 52"/>
            <p:cNvCxnSpPr/>
            <p:nvPr/>
          </p:nvCxnSpPr>
          <p:spPr bwMode="gray">
            <a:xfrm>
              <a:off x="7920894"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54" name="Group 53"/>
          <p:cNvGrpSpPr/>
          <p:nvPr/>
        </p:nvGrpSpPr>
        <p:grpSpPr>
          <a:xfrm>
            <a:off x="11711215" y="5068207"/>
            <a:ext cx="3376385" cy="526529"/>
            <a:chOff x="11671791" y="1785838"/>
            <a:chExt cx="3415809" cy="526529"/>
          </a:xfrm>
        </p:grpSpPr>
        <p:sp>
          <p:nvSpPr>
            <p:cNvPr id="55" name="Text Placeholder 4"/>
            <p:cNvSpPr txBox="1">
              <a:spLocks/>
            </p:cNvSpPr>
            <p:nvPr/>
          </p:nvSpPr>
          <p:spPr bwMode="gray">
            <a:xfrm>
              <a:off x="11671791" y="1785838"/>
              <a:ext cx="3415809"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Sales, marketing and distribution</a:t>
              </a:r>
            </a:p>
          </p:txBody>
        </p:sp>
        <p:cxnSp>
          <p:nvCxnSpPr>
            <p:cNvPr id="56" name="Straight Connector 55"/>
            <p:cNvCxnSpPr/>
            <p:nvPr/>
          </p:nvCxnSpPr>
          <p:spPr bwMode="gray">
            <a:xfrm>
              <a:off x="11671791" y="2312367"/>
              <a:ext cx="3415809"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sp>
        <p:nvSpPr>
          <p:cNvPr id="57" name="TextBox 56"/>
          <p:cNvSpPr txBox="1"/>
          <p:nvPr/>
        </p:nvSpPr>
        <p:spPr bwMode="gray">
          <a:xfrm>
            <a:off x="446797" y="1842982"/>
            <a:ext cx="14640803" cy="419650"/>
          </a:xfrm>
          <a:prstGeom prst="roundRect">
            <a:avLst/>
          </a:prstGeom>
          <a:solidFill>
            <a:schemeClr val="tx2">
              <a:lumMod val="95000"/>
            </a:schemeClr>
          </a:solidFill>
          <a:ln w="317500">
            <a:noFill/>
          </a:ln>
          <a:effectLst/>
        </p:spPr>
        <p:txBody>
          <a:bodyPr wrap="square" lIns="45720" tIns="42678" rIns="45720" bIns="42678" rtlCol="0" anchor="t" anchorCtr="0">
            <a:noAutofit/>
          </a:bodyPr>
          <a:lstStyle>
            <a:defPPr>
              <a:defRPr lang="en-US"/>
            </a:defPPr>
            <a:lvl2pPr marL="0" lvl="1" algn="ctr" defTabSz="730966">
              <a:spcBef>
                <a:spcPts val="300"/>
              </a:spcBef>
              <a:spcAft>
                <a:spcPts val="300"/>
              </a:spcAft>
              <a:defRPr sz="1400" b="1">
                <a:solidFill>
                  <a:srgbClr val="00B050"/>
                </a:solidFill>
                <a:latin typeface="Arial" panose="020B0604020202020204" pitchFamily="34" charset="0"/>
                <a:cs typeface="Arial" panose="020B0604020202020204" pitchFamily="34" charset="0"/>
              </a:defRPr>
            </a:lvl2pPr>
          </a:lstStyle>
          <a:p>
            <a:pPr lvl="1"/>
            <a:r>
              <a:rPr lang="en-US" sz="1600" dirty="0">
                <a:solidFill>
                  <a:schemeClr val="accent1"/>
                </a:solidFill>
              </a:rPr>
              <a:t>We Put an “Unusual Effort” in Building a Strong Foundation of Exceptional Talent and Deep Rooted Culture</a:t>
            </a:r>
          </a:p>
        </p:txBody>
      </p:sp>
      <p:sp>
        <p:nvSpPr>
          <p:cNvPr id="26" name="TextBox 25"/>
          <p:cNvSpPr txBox="1"/>
          <p:nvPr/>
        </p:nvSpPr>
        <p:spPr bwMode="gray">
          <a:xfrm>
            <a:off x="446797" y="4842667"/>
            <a:ext cx="14640803" cy="419650"/>
          </a:xfrm>
          <a:prstGeom prst="roundRect">
            <a:avLst/>
          </a:prstGeom>
          <a:solidFill>
            <a:schemeClr val="tx2">
              <a:lumMod val="95000"/>
            </a:schemeClr>
          </a:solidFill>
          <a:ln w="317500">
            <a:noFill/>
          </a:ln>
          <a:effectLst/>
        </p:spPr>
        <p:txBody>
          <a:bodyPr wrap="square" lIns="45720" tIns="42678" rIns="45720" bIns="42678" rtlCol="0" anchor="t" anchorCtr="0">
            <a:noAutofit/>
          </a:bodyPr>
          <a:lstStyle>
            <a:defPPr>
              <a:defRPr lang="en-US"/>
            </a:defPPr>
            <a:lvl2pPr marL="0" lvl="1" algn="ctr" defTabSz="730966">
              <a:spcBef>
                <a:spcPts val="300"/>
              </a:spcBef>
              <a:spcAft>
                <a:spcPts val="300"/>
              </a:spcAft>
              <a:defRPr sz="1400" b="1">
                <a:solidFill>
                  <a:srgbClr val="00B050"/>
                </a:solidFill>
                <a:latin typeface="Arial" panose="020B0604020202020204" pitchFamily="34" charset="0"/>
                <a:cs typeface="Arial" panose="020B0604020202020204" pitchFamily="34" charset="0"/>
              </a:defRPr>
            </a:lvl2pPr>
          </a:lstStyle>
          <a:p>
            <a:pPr lvl="1"/>
            <a:r>
              <a:rPr lang="en-GB" sz="1600" dirty="0">
                <a:solidFill>
                  <a:schemeClr val="accent1"/>
                </a:solidFill>
              </a:rPr>
              <a:t>Building an Institution for the Future</a:t>
            </a:r>
          </a:p>
        </p:txBody>
      </p:sp>
      <p:sp>
        <p:nvSpPr>
          <p:cNvPr id="27" name="Isosceles Triangle 26"/>
          <p:cNvSpPr/>
          <p:nvPr/>
        </p:nvSpPr>
        <p:spPr>
          <a:xfrm rot="10800000">
            <a:off x="3548080" y="4562416"/>
            <a:ext cx="7502793" cy="176985"/>
          </a:xfrm>
          <a:prstGeom prst="triangle">
            <a:avLst/>
          </a:prstGeom>
          <a:solidFill>
            <a:schemeClr val="tx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3631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35"/>
          <a:lstStyle/>
          <a:p>
            <a:r>
              <a:rPr lang="en-US" dirty="0"/>
              <a:t>Express Logistics: Extensive and Reliable 24 X 7 Pan India Relay Network on All Key Routes and Expanding</a:t>
            </a:r>
          </a:p>
        </p:txBody>
      </p:sp>
      <p:sp>
        <p:nvSpPr>
          <p:cNvPr id="444" name="Freeform 72"/>
          <p:cNvSpPr>
            <a:spLocks/>
          </p:cNvSpPr>
          <p:nvPr/>
        </p:nvSpPr>
        <p:spPr bwMode="auto">
          <a:xfrm>
            <a:off x="4442059" y="6902506"/>
            <a:ext cx="24902" cy="31817"/>
          </a:xfrm>
          <a:custGeom>
            <a:avLst/>
            <a:gdLst>
              <a:gd name="T0" fmla="*/ 11 w 11"/>
              <a:gd name="T1" fmla="*/ 9 h 14"/>
              <a:gd name="T2" fmla="*/ 9 w 11"/>
              <a:gd name="T3" fmla="*/ 2 h 14"/>
              <a:gd name="T4" fmla="*/ 4 w 11"/>
              <a:gd name="T5" fmla="*/ 2 h 14"/>
              <a:gd name="T6" fmla="*/ 11 w 11"/>
              <a:gd name="T7" fmla="*/ 9 h 14"/>
            </a:gdLst>
            <a:ahLst/>
            <a:cxnLst>
              <a:cxn ang="0">
                <a:pos x="T0" y="T1"/>
              </a:cxn>
              <a:cxn ang="0">
                <a:pos x="T2" y="T3"/>
              </a:cxn>
              <a:cxn ang="0">
                <a:pos x="T4" y="T5"/>
              </a:cxn>
              <a:cxn ang="0">
                <a:pos x="T6" y="T7"/>
              </a:cxn>
            </a:cxnLst>
            <a:rect l="0" t="0" r="r" b="b"/>
            <a:pathLst>
              <a:path w="11" h="14">
                <a:moveTo>
                  <a:pt x="11" y="9"/>
                </a:moveTo>
                <a:cubicBezTo>
                  <a:pt x="11" y="8"/>
                  <a:pt x="9" y="3"/>
                  <a:pt x="9" y="2"/>
                </a:cubicBezTo>
                <a:cubicBezTo>
                  <a:pt x="7" y="0"/>
                  <a:pt x="5" y="0"/>
                  <a:pt x="4" y="2"/>
                </a:cubicBezTo>
                <a:cubicBezTo>
                  <a:pt x="0" y="7"/>
                  <a:pt x="8" y="14"/>
                  <a:pt x="11" y="9"/>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grpSp>
        <p:nvGrpSpPr>
          <p:cNvPr id="24" name="Group 23"/>
          <p:cNvGrpSpPr/>
          <p:nvPr/>
        </p:nvGrpSpPr>
        <p:grpSpPr>
          <a:xfrm>
            <a:off x="1169390" y="2403266"/>
            <a:ext cx="6675898" cy="6434713"/>
            <a:chOff x="1005535" y="2136602"/>
            <a:chExt cx="6193310" cy="5992652"/>
          </a:xfrm>
        </p:grpSpPr>
        <p:sp>
          <p:nvSpPr>
            <p:cNvPr id="47" name="Oval 46"/>
            <p:cNvSpPr>
              <a:spLocks noChangeAspect="1"/>
            </p:cNvSpPr>
            <p:nvPr/>
          </p:nvSpPr>
          <p:spPr>
            <a:xfrm>
              <a:off x="5261071" y="2308579"/>
              <a:ext cx="73153" cy="73153"/>
            </a:xfrm>
            <a:prstGeom prst="ellipse">
              <a:avLst/>
            </a:prstGeom>
            <a:solidFill>
              <a:srgbClr val="D9202D"/>
            </a:solidFill>
            <a:ln w="9525" cap="flat" cmpd="sng" algn="ctr">
              <a:solidFill>
                <a:srgbClr val="D9202D">
                  <a:shade val="95000"/>
                  <a:satMod val="105000"/>
                </a:srgbClr>
              </a:solidFill>
              <a:prstDash val="solid"/>
            </a:ln>
            <a:effectLst/>
          </p:spPr>
          <p:txBody>
            <a:bodyPr lIns="91420" tIns="45709" rIns="91420" bIns="45709"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48" name="TextBox 47"/>
            <p:cNvSpPr txBox="1"/>
            <p:nvPr/>
          </p:nvSpPr>
          <p:spPr>
            <a:xfrm>
              <a:off x="5340910" y="2229738"/>
              <a:ext cx="944584" cy="214953"/>
            </a:xfrm>
            <a:prstGeom prst="rect">
              <a:avLst/>
            </a:prstGeom>
            <a:noFill/>
          </p:spPr>
          <p:txBody>
            <a:bodyPr wrap="none" lIns="91420" tIns="45709" rIns="91420" bIns="45709"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Mother Pitstops </a:t>
              </a:r>
            </a:p>
          </p:txBody>
        </p:sp>
        <p:sp>
          <p:nvSpPr>
            <p:cNvPr id="45" name="Oval 44"/>
            <p:cNvSpPr>
              <a:spLocks noChangeAspect="1"/>
            </p:cNvSpPr>
            <p:nvPr/>
          </p:nvSpPr>
          <p:spPr>
            <a:xfrm>
              <a:off x="5260980" y="2771641"/>
              <a:ext cx="73153" cy="73153"/>
            </a:xfrm>
            <a:prstGeom prst="ellipse">
              <a:avLst/>
            </a:prstGeom>
            <a:solidFill>
              <a:srgbClr val="34373C"/>
            </a:solidFill>
            <a:ln w="9525" cap="flat" cmpd="sng" algn="ctr">
              <a:solidFill>
                <a:srgbClr val="34373C"/>
              </a:solidFill>
              <a:prstDash val="solid"/>
            </a:ln>
            <a:effectLst/>
          </p:spPr>
          <p:txBody>
            <a:bodyPr lIns="91420" tIns="45709" rIns="91420" bIns="45709"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46" name="TextBox 45"/>
            <p:cNvSpPr txBox="1"/>
            <p:nvPr/>
          </p:nvSpPr>
          <p:spPr>
            <a:xfrm>
              <a:off x="5340811" y="2692801"/>
              <a:ext cx="1545382" cy="214953"/>
            </a:xfrm>
            <a:prstGeom prst="rect">
              <a:avLst/>
            </a:prstGeom>
            <a:noFill/>
          </p:spPr>
          <p:txBody>
            <a:bodyPr wrap="none" lIns="91420" tIns="45709" rIns="91420" bIns="45709"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Pitstops with 24x7 technician</a:t>
              </a:r>
            </a:p>
          </p:txBody>
        </p:sp>
        <p:sp>
          <p:nvSpPr>
            <p:cNvPr id="43" name="Oval 42"/>
            <p:cNvSpPr>
              <a:spLocks noChangeAspect="1"/>
            </p:cNvSpPr>
            <p:nvPr/>
          </p:nvSpPr>
          <p:spPr>
            <a:xfrm>
              <a:off x="5261071" y="2540810"/>
              <a:ext cx="73153" cy="73153"/>
            </a:xfrm>
            <a:prstGeom prst="ellipse">
              <a:avLst/>
            </a:prstGeom>
            <a:solidFill>
              <a:srgbClr val="A52143"/>
            </a:solidFill>
            <a:ln w="9525" cap="flat" cmpd="sng" algn="ctr">
              <a:solidFill>
                <a:srgbClr val="A52143"/>
              </a:solidFill>
              <a:prstDash val="solid"/>
            </a:ln>
            <a:effectLst/>
          </p:spPr>
          <p:txBody>
            <a:bodyPr lIns="91420" tIns="45709" rIns="91420" bIns="45709"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44" name="TextBox 43"/>
            <p:cNvSpPr txBox="1"/>
            <p:nvPr/>
          </p:nvSpPr>
          <p:spPr>
            <a:xfrm>
              <a:off x="5340910" y="2461970"/>
              <a:ext cx="1105193" cy="214953"/>
            </a:xfrm>
            <a:prstGeom prst="rect">
              <a:avLst/>
            </a:prstGeom>
            <a:noFill/>
          </p:spPr>
          <p:txBody>
            <a:bodyPr wrap="none" lIns="91420" tIns="45709" rIns="91420" bIns="45709"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Processing Centers</a:t>
              </a:r>
            </a:p>
          </p:txBody>
        </p:sp>
        <p:sp>
          <p:nvSpPr>
            <p:cNvPr id="41" name="Oval 40"/>
            <p:cNvSpPr>
              <a:spLocks noChangeAspect="1"/>
            </p:cNvSpPr>
            <p:nvPr/>
          </p:nvSpPr>
          <p:spPr>
            <a:xfrm>
              <a:off x="5260980" y="3003868"/>
              <a:ext cx="73153" cy="73153"/>
            </a:xfrm>
            <a:prstGeom prst="ellipse">
              <a:avLst/>
            </a:prstGeom>
            <a:solidFill>
              <a:srgbClr val="FD9C09"/>
            </a:solidFill>
            <a:ln w="9525" cap="flat" cmpd="sng" algn="ctr">
              <a:solidFill>
                <a:srgbClr val="FD9C09"/>
              </a:solidFill>
              <a:prstDash val="solid"/>
            </a:ln>
            <a:effectLst/>
          </p:spPr>
          <p:txBody>
            <a:bodyPr lIns="91420" tIns="45709" rIns="91420" bIns="45709"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42" name="TextBox 41"/>
            <p:cNvSpPr txBox="1"/>
            <p:nvPr/>
          </p:nvSpPr>
          <p:spPr>
            <a:xfrm>
              <a:off x="5340811" y="2925030"/>
              <a:ext cx="653107" cy="214953"/>
            </a:xfrm>
            <a:prstGeom prst="rect">
              <a:avLst/>
            </a:prstGeom>
            <a:noFill/>
          </p:spPr>
          <p:txBody>
            <a:bodyPr wrap="none" lIns="91420" tIns="45709" rIns="91420" bIns="45709"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Branches </a:t>
              </a:r>
            </a:p>
          </p:txBody>
        </p:sp>
        <p:sp>
          <p:nvSpPr>
            <p:cNvPr id="397" name="Freeform 9"/>
            <p:cNvSpPr>
              <a:spLocks/>
            </p:cNvSpPr>
            <p:nvPr/>
          </p:nvSpPr>
          <p:spPr bwMode="auto">
            <a:xfrm>
              <a:off x="2995657" y="4242703"/>
              <a:ext cx="1629839" cy="1139790"/>
            </a:xfrm>
            <a:custGeom>
              <a:avLst/>
              <a:gdLst>
                <a:gd name="T0" fmla="*/ 17 w 664"/>
                <a:gd name="T1" fmla="*/ 346 h 464"/>
                <a:gd name="T2" fmla="*/ 0 w 664"/>
                <a:gd name="T3" fmla="*/ 394 h 464"/>
                <a:gd name="T4" fmla="*/ 84 w 664"/>
                <a:gd name="T5" fmla="*/ 430 h 464"/>
                <a:gd name="T6" fmla="*/ 141 w 664"/>
                <a:gd name="T7" fmla="*/ 455 h 464"/>
                <a:gd name="T8" fmla="*/ 188 w 664"/>
                <a:gd name="T9" fmla="*/ 450 h 464"/>
                <a:gd name="T10" fmla="*/ 223 w 664"/>
                <a:gd name="T11" fmla="*/ 418 h 464"/>
                <a:gd name="T12" fmla="*/ 257 w 664"/>
                <a:gd name="T13" fmla="*/ 426 h 464"/>
                <a:gd name="T14" fmla="*/ 297 w 664"/>
                <a:gd name="T15" fmla="*/ 451 h 464"/>
                <a:gd name="T16" fmla="*/ 331 w 664"/>
                <a:gd name="T17" fmla="*/ 446 h 464"/>
                <a:gd name="T18" fmla="*/ 387 w 664"/>
                <a:gd name="T19" fmla="*/ 431 h 464"/>
                <a:gd name="T20" fmla="*/ 432 w 664"/>
                <a:gd name="T21" fmla="*/ 439 h 464"/>
                <a:gd name="T22" fmla="*/ 479 w 664"/>
                <a:gd name="T23" fmla="*/ 445 h 464"/>
                <a:gd name="T24" fmla="*/ 499 w 664"/>
                <a:gd name="T25" fmla="*/ 416 h 464"/>
                <a:gd name="T26" fmla="*/ 543 w 664"/>
                <a:gd name="T27" fmla="*/ 383 h 464"/>
                <a:gd name="T28" fmla="*/ 583 w 664"/>
                <a:gd name="T29" fmla="*/ 351 h 464"/>
                <a:gd name="T30" fmla="*/ 600 w 664"/>
                <a:gd name="T31" fmla="*/ 326 h 464"/>
                <a:gd name="T32" fmla="*/ 609 w 664"/>
                <a:gd name="T33" fmla="*/ 307 h 464"/>
                <a:gd name="T34" fmla="*/ 589 w 664"/>
                <a:gd name="T35" fmla="*/ 295 h 464"/>
                <a:gd name="T36" fmla="*/ 576 w 664"/>
                <a:gd name="T37" fmla="*/ 287 h 464"/>
                <a:gd name="T38" fmla="*/ 581 w 664"/>
                <a:gd name="T39" fmla="*/ 272 h 464"/>
                <a:gd name="T40" fmla="*/ 604 w 664"/>
                <a:gd name="T41" fmla="*/ 267 h 464"/>
                <a:gd name="T42" fmla="*/ 624 w 664"/>
                <a:gd name="T43" fmla="*/ 278 h 464"/>
                <a:gd name="T44" fmla="*/ 649 w 664"/>
                <a:gd name="T45" fmla="*/ 271 h 464"/>
                <a:gd name="T46" fmla="*/ 660 w 664"/>
                <a:gd name="T47" fmla="*/ 258 h 464"/>
                <a:gd name="T48" fmla="*/ 655 w 664"/>
                <a:gd name="T49" fmla="*/ 207 h 464"/>
                <a:gd name="T50" fmla="*/ 607 w 664"/>
                <a:gd name="T51" fmla="*/ 181 h 464"/>
                <a:gd name="T52" fmla="*/ 547 w 664"/>
                <a:gd name="T53" fmla="*/ 156 h 464"/>
                <a:gd name="T54" fmla="*/ 529 w 664"/>
                <a:gd name="T55" fmla="*/ 152 h 464"/>
                <a:gd name="T56" fmla="*/ 493 w 664"/>
                <a:gd name="T57" fmla="*/ 158 h 464"/>
                <a:gd name="T58" fmla="*/ 436 w 664"/>
                <a:gd name="T59" fmla="*/ 147 h 464"/>
                <a:gd name="T60" fmla="*/ 378 w 664"/>
                <a:gd name="T61" fmla="*/ 140 h 464"/>
                <a:gd name="T62" fmla="*/ 368 w 664"/>
                <a:gd name="T63" fmla="*/ 196 h 464"/>
                <a:gd name="T64" fmla="*/ 323 w 664"/>
                <a:gd name="T65" fmla="*/ 155 h 464"/>
                <a:gd name="T66" fmla="*/ 384 w 664"/>
                <a:gd name="T67" fmla="*/ 81 h 464"/>
                <a:gd name="T68" fmla="*/ 367 w 664"/>
                <a:gd name="T69" fmla="*/ 8 h 464"/>
                <a:gd name="T70" fmla="*/ 315 w 664"/>
                <a:gd name="T71" fmla="*/ 11 h 464"/>
                <a:gd name="T72" fmla="*/ 244 w 664"/>
                <a:gd name="T73" fmla="*/ 69 h 464"/>
                <a:gd name="T74" fmla="*/ 193 w 664"/>
                <a:gd name="T75" fmla="*/ 107 h 464"/>
                <a:gd name="T76" fmla="*/ 256 w 664"/>
                <a:gd name="T77" fmla="*/ 116 h 464"/>
                <a:gd name="T78" fmla="*/ 229 w 664"/>
                <a:gd name="T79" fmla="*/ 170 h 464"/>
                <a:gd name="T80" fmla="*/ 214 w 664"/>
                <a:gd name="T81" fmla="*/ 195 h 464"/>
                <a:gd name="T82" fmla="*/ 210 w 664"/>
                <a:gd name="T83" fmla="*/ 225 h 464"/>
                <a:gd name="T84" fmla="*/ 154 w 664"/>
                <a:gd name="T85" fmla="*/ 226 h 464"/>
                <a:gd name="T86" fmla="*/ 111 w 664"/>
                <a:gd name="T87" fmla="*/ 248 h 464"/>
                <a:gd name="T88" fmla="*/ 138 w 664"/>
                <a:gd name="T89" fmla="*/ 164 h 464"/>
                <a:gd name="T90" fmla="*/ 103 w 664"/>
                <a:gd name="T91" fmla="*/ 168 h 464"/>
                <a:gd name="T92" fmla="*/ 64 w 664"/>
                <a:gd name="T93" fmla="*/ 160 h 464"/>
                <a:gd name="T94" fmla="*/ 57 w 664"/>
                <a:gd name="T95" fmla="*/ 269 h 464"/>
                <a:gd name="T96" fmla="*/ 27 w 664"/>
                <a:gd name="T97" fmla="*/ 3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4" h="464">
                  <a:moveTo>
                    <a:pt x="26" y="307"/>
                  </a:moveTo>
                  <a:cubicBezTo>
                    <a:pt x="26" y="307"/>
                    <a:pt x="26" y="307"/>
                    <a:pt x="27" y="338"/>
                  </a:cubicBezTo>
                  <a:cubicBezTo>
                    <a:pt x="27" y="338"/>
                    <a:pt x="27" y="338"/>
                    <a:pt x="17" y="346"/>
                  </a:cubicBezTo>
                  <a:cubicBezTo>
                    <a:pt x="17" y="346"/>
                    <a:pt x="17" y="346"/>
                    <a:pt x="13" y="371"/>
                  </a:cubicBezTo>
                  <a:cubicBezTo>
                    <a:pt x="13" y="371"/>
                    <a:pt x="13" y="371"/>
                    <a:pt x="7" y="384"/>
                  </a:cubicBezTo>
                  <a:cubicBezTo>
                    <a:pt x="7" y="384"/>
                    <a:pt x="7" y="384"/>
                    <a:pt x="0" y="394"/>
                  </a:cubicBezTo>
                  <a:cubicBezTo>
                    <a:pt x="2" y="394"/>
                    <a:pt x="9" y="394"/>
                    <a:pt x="36" y="392"/>
                  </a:cubicBezTo>
                  <a:cubicBezTo>
                    <a:pt x="36" y="392"/>
                    <a:pt x="36" y="392"/>
                    <a:pt x="56" y="414"/>
                  </a:cubicBezTo>
                  <a:cubicBezTo>
                    <a:pt x="56" y="414"/>
                    <a:pt x="56" y="414"/>
                    <a:pt x="84" y="430"/>
                  </a:cubicBezTo>
                  <a:cubicBezTo>
                    <a:pt x="84" y="430"/>
                    <a:pt x="84" y="430"/>
                    <a:pt x="84" y="436"/>
                  </a:cubicBezTo>
                  <a:cubicBezTo>
                    <a:pt x="84" y="436"/>
                    <a:pt x="84" y="436"/>
                    <a:pt x="139" y="440"/>
                  </a:cubicBezTo>
                  <a:cubicBezTo>
                    <a:pt x="139" y="440"/>
                    <a:pt x="139" y="440"/>
                    <a:pt x="141" y="455"/>
                  </a:cubicBezTo>
                  <a:cubicBezTo>
                    <a:pt x="141" y="455"/>
                    <a:pt x="141" y="455"/>
                    <a:pt x="175" y="460"/>
                  </a:cubicBezTo>
                  <a:cubicBezTo>
                    <a:pt x="175" y="460"/>
                    <a:pt x="175" y="460"/>
                    <a:pt x="175" y="464"/>
                  </a:cubicBezTo>
                  <a:cubicBezTo>
                    <a:pt x="175" y="464"/>
                    <a:pt x="175" y="464"/>
                    <a:pt x="188" y="450"/>
                  </a:cubicBezTo>
                  <a:cubicBezTo>
                    <a:pt x="188" y="450"/>
                    <a:pt x="188" y="450"/>
                    <a:pt x="199" y="435"/>
                  </a:cubicBezTo>
                  <a:cubicBezTo>
                    <a:pt x="199" y="435"/>
                    <a:pt x="199" y="435"/>
                    <a:pt x="208" y="419"/>
                  </a:cubicBezTo>
                  <a:cubicBezTo>
                    <a:pt x="208" y="419"/>
                    <a:pt x="208" y="419"/>
                    <a:pt x="223" y="418"/>
                  </a:cubicBezTo>
                  <a:cubicBezTo>
                    <a:pt x="223" y="418"/>
                    <a:pt x="223" y="418"/>
                    <a:pt x="236" y="411"/>
                  </a:cubicBezTo>
                  <a:cubicBezTo>
                    <a:pt x="236" y="411"/>
                    <a:pt x="236" y="411"/>
                    <a:pt x="253" y="410"/>
                  </a:cubicBezTo>
                  <a:cubicBezTo>
                    <a:pt x="253" y="410"/>
                    <a:pt x="253" y="410"/>
                    <a:pt x="257" y="426"/>
                  </a:cubicBezTo>
                  <a:cubicBezTo>
                    <a:pt x="257" y="426"/>
                    <a:pt x="257" y="426"/>
                    <a:pt x="272" y="434"/>
                  </a:cubicBezTo>
                  <a:cubicBezTo>
                    <a:pt x="272" y="434"/>
                    <a:pt x="272" y="434"/>
                    <a:pt x="267" y="447"/>
                  </a:cubicBezTo>
                  <a:cubicBezTo>
                    <a:pt x="267" y="447"/>
                    <a:pt x="267" y="447"/>
                    <a:pt x="297" y="451"/>
                  </a:cubicBezTo>
                  <a:cubicBezTo>
                    <a:pt x="297" y="451"/>
                    <a:pt x="297" y="451"/>
                    <a:pt x="307" y="436"/>
                  </a:cubicBezTo>
                  <a:cubicBezTo>
                    <a:pt x="307" y="436"/>
                    <a:pt x="307" y="436"/>
                    <a:pt x="319" y="430"/>
                  </a:cubicBezTo>
                  <a:cubicBezTo>
                    <a:pt x="319" y="430"/>
                    <a:pt x="319" y="430"/>
                    <a:pt x="331" y="446"/>
                  </a:cubicBezTo>
                  <a:cubicBezTo>
                    <a:pt x="331" y="446"/>
                    <a:pt x="331" y="446"/>
                    <a:pt x="352" y="450"/>
                  </a:cubicBezTo>
                  <a:cubicBezTo>
                    <a:pt x="352" y="450"/>
                    <a:pt x="352" y="450"/>
                    <a:pt x="371" y="435"/>
                  </a:cubicBezTo>
                  <a:cubicBezTo>
                    <a:pt x="371" y="435"/>
                    <a:pt x="371" y="435"/>
                    <a:pt x="387" y="431"/>
                  </a:cubicBezTo>
                  <a:cubicBezTo>
                    <a:pt x="387" y="431"/>
                    <a:pt x="387" y="431"/>
                    <a:pt x="399" y="431"/>
                  </a:cubicBezTo>
                  <a:cubicBezTo>
                    <a:pt x="399" y="431"/>
                    <a:pt x="399" y="431"/>
                    <a:pt x="404" y="438"/>
                  </a:cubicBezTo>
                  <a:cubicBezTo>
                    <a:pt x="404" y="438"/>
                    <a:pt x="404" y="438"/>
                    <a:pt x="432" y="439"/>
                  </a:cubicBezTo>
                  <a:cubicBezTo>
                    <a:pt x="432" y="439"/>
                    <a:pt x="432" y="439"/>
                    <a:pt x="464" y="439"/>
                  </a:cubicBezTo>
                  <a:cubicBezTo>
                    <a:pt x="464" y="439"/>
                    <a:pt x="464" y="439"/>
                    <a:pt x="475" y="444"/>
                  </a:cubicBezTo>
                  <a:cubicBezTo>
                    <a:pt x="475" y="444"/>
                    <a:pt x="475" y="444"/>
                    <a:pt x="479" y="445"/>
                  </a:cubicBezTo>
                  <a:cubicBezTo>
                    <a:pt x="479" y="445"/>
                    <a:pt x="479" y="445"/>
                    <a:pt x="483" y="446"/>
                  </a:cubicBezTo>
                  <a:cubicBezTo>
                    <a:pt x="483" y="446"/>
                    <a:pt x="483" y="446"/>
                    <a:pt x="496" y="431"/>
                  </a:cubicBezTo>
                  <a:cubicBezTo>
                    <a:pt x="496" y="431"/>
                    <a:pt x="496" y="431"/>
                    <a:pt x="499" y="416"/>
                  </a:cubicBezTo>
                  <a:cubicBezTo>
                    <a:pt x="499" y="416"/>
                    <a:pt x="499" y="416"/>
                    <a:pt x="513" y="403"/>
                  </a:cubicBezTo>
                  <a:cubicBezTo>
                    <a:pt x="513" y="403"/>
                    <a:pt x="513" y="403"/>
                    <a:pt x="527" y="395"/>
                  </a:cubicBezTo>
                  <a:cubicBezTo>
                    <a:pt x="527" y="395"/>
                    <a:pt x="527" y="395"/>
                    <a:pt x="543" y="383"/>
                  </a:cubicBezTo>
                  <a:cubicBezTo>
                    <a:pt x="543" y="383"/>
                    <a:pt x="543" y="383"/>
                    <a:pt x="561" y="375"/>
                  </a:cubicBezTo>
                  <a:cubicBezTo>
                    <a:pt x="561" y="375"/>
                    <a:pt x="561" y="375"/>
                    <a:pt x="573" y="364"/>
                  </a:cubicBezTo>
                  <a:cubicBezTo>
                    <a:pt x="573" y="364"/>
                    <a:pt x="573" y="364"/>
                    <a:pt x="583" y="351"/>
                  </a:cubicBezTo>
                  <a:cubicBezTo>
                    <a:pt x="583" y="351"/>
                    <a:pt x="583" y="351"/>
                    <a:pt x="600" y="339"/>
                  </a:cubicBezTo>
                  <a:cubicBezTo>
                    <a:pt x="600" y="339"/>
                    <a:pt x="600" y="339"/>
                    <a:pt x="600" y="330"/>
                  </a:cubicBezTo>
                  <a:cubicBezTo>
                    <a:pt x="600" y="330"/>
                    <a:pt x="600" y="330"/>
                    <a:pt x="600" y="326"/>
                  </a:cubicBezTo>
                  <a:cubicBezTo>
                    <a:pt x="600" y="326"/>
                    <a:pt x="600" y="326"/>
                    <a:pt x="607" y="320"/>
                  </a:cubicBezTo>
                  <a:cubicBezTo>
                    <a:pt x="607" y="320"/>
                    <a:pt x="607" y="320"/>
                    <a:pt x="609" y="316"/>
                  </a:cubicBezTo>
                  <a:cubicBezTo>
                    <a:pt x="609" y="316"/>
                    <a:pt x="609" y="316"/>
                    <a:pt x="609" y="307"/>
                  </a:cubicBezTo>
                  <a:cubicBezTo>
                    <a:pt x="609" y="307"/>
                    <a:pt x="609" y="307"/>
                    <a:pt x="607" y="298"/>
                  </a:cubicBezTo>
                  <a:cubicBezTo>
                    <a:pt x="600" y="295"/>
                    <a:pt x="596" y="295"/>
                    <a:pt x="596" y="295"/>
                  </a:cubicBezTo>
                  <a:cubicBezTo>
                    <a:pt x="596" y="295"/>
                    <a:pt x="595" y="295"/>
                    <a:pt x="589" y="295"/>
                  </a:cubicBezTo>
                  <a:cubicBezTo>
                    <a:pt x="584" y="295"/>
                    <a:pt x="584" y="295"/>
                    <a:pt x="584" y="295"/>
                  </a:cubicBezTo>
                  <a:cubicBezTo>
                    <a:pt x="584" y="295"/>
                    <a:pt x="584" y="295"/>
                    <a:pt x="576" y="291"/>
                  </a:cubicBezTo>
                  <a:cubicBezTo>
                    <a:pt x="576" y="291"/>
                    <a:pt x="576" y="291"/>
                    <a:pt x="576" y="287"/>
                  </a:cubicBezTo>
                  <a:cubicBezTo>
                    <a:pt x="576" y="287"/>
                    <a:pt x="576" y="287"/>
                    <a:pt x="572" y="278"/>
                  </a:cubicBezTo>
                  <a:cubicBezTo>
                    <a:pt x="572" y="278"/>
                    <a:pt x="572" y="278"/>
                    <a:pt x="576" y="275"/>
                  </a:cubicBezTo>
                  <a:cubicBezTo>
                    <a:pt x="576" y="275"/>
                    <a:pt x="576" y="275"/>
                    <a:pt x="581" y="272"/>
                  </a:cubicBezTo>
                  <a:cubicBezTo>
                    <a:pt x="581" y="272"/>
                    <a:pt x="581" y="272"/>
                    <a:pt x="584" y="268"/>
                  </a:cubicBezTo>
                  <a:cubicBezTo>
                    <a:pt x="584" y="268"/>
                    <a:pt x="584" y="268"/>
                    <a:pt x="589" y="267"/>
                  </a:cubicBezTo>
                  <a:cubicBezTo>
                    <a:pt x="589" y="267"/>
                    <a:pt x="589" y="267"/>
                    <a:pt x="604" y="267"/>
                  </a:cubicBezTo>
                  <a:cubicBezTo>
                    <a:pt x="604" y="267"/>
                    <a:pt x="604" y="267"/>
                    <a:pt x="613" y="267"/>
                  </a:cubicBezTo>
                  <a:cubicBezTo>
                    <a:pt x="613" y="267"/>
                    <a:pt x="613" y="267"/>
                    <a:pt x="609" y="278"/>
                  </a:cubicBezTo>
                  <a:cubicBezTo>
                    <a:pt x="609" y="278"/>
                    <a:pt x="609" y="278"/>
                    <a:pt x="624" y="278"/>
                  </a:cubicBezTo>
                  <a:cubicBezTo>
                    <a:pt x="624" y="278"/>
                    <a:pt x="624" y="278"/>
                    <a:pt x="627" y="278"/>
                  </a:cubicBezTo>
                  <a:cubicBezTo>
                    <a:pt x="627" y="278"/>
                    <a:pt x="627" y="278"/>
                    <a:pt x="647" y="278"/>
                  </a:cubicBezTo>
                  <a:cubicBezTo>
                    <a:pt x="647" y="278"/>
                    <a:pt x="647" y="278"/>
                    <a:pt x="649" y="271"/>
                  </a:cubicBezTo>
                  <a:cubicBezTo>
                    <a:pt x="649" y="271"/>
                    <a:pt x="649" y="271"/>
                    <a:pt x="657" y="262"/>
                  </a:cubicBezTo>
                  <a:cubicBezTo>
                    <a:pt x="657" y="262"/>
                    <a:pt x="657" y="262"/>
                    <a:pt x="658" y="258"/>
                  </a:cubicBezTo>
                  <a:cubicBezTo>
                    <a:pt x="659" y="258"/>
                    <a:pt x="659" y="258"/>
                    <a:pt x="660" y="258"/>
                  </a:cubicBezTo>
                  <a:cubicBezTo>
                    <a:pt x="648" y="258"/>
                    <a:pt x="652" y="254"/>
                    <a:pt x="649" y="246"/>
                  </a:cubicBezTo>
                  <a:cubicBezTo>
                    <a:pt x="646" y="238"/>
                    <a:pt x="654" y="235"/>
                    <a:pt x="659" y="228"/>
                  </a:cubicBezTo>
                  <a:cubicBezTo>
                    <a:pt x="664" y="221"/>
                    <a:pt x="664" y="217"/>
                    <a:pt x="655" y="207"/>
                  </a:cubicBezTo>
                  <a:cubicBezTo>
                    <a:pt x="646" y="197"/>
                    <a:pt x="632" y="197"/>
                    <a:pt x="632" y="197"/>
                  </a:cubicBezTo>
                  <a:cubicBezTo>
                    <a:pt x="632" y="197"/>
                    <a:pt x="632" y="197"/>
                    <a:pt x="622" y="183"/>
                  </a:cubicBezTo>
                  <a:cubicBezTo>
                    <a:pt x="622" y="183"/>
                    <a:pt x="622" y="183"/>
                    <a:pt x="607" y="181"/>
                  </a:cubicBezTo>
                  <a:cubicBezTo>
                    <a:pt x="607" y="181"/>
                    <a:pt x="607" y="181"/>
                    <a:pt x="573" y="146"/>
                  </a:cubicBezTo>
                  <a:cubicBezTo>
                    <a:pt x="573" y="146"/>
                    <a:pt x="573" y="146"/>
                    <a:pt x="561" y="154"/>
                  </a:cubicBezTo>
                  <a:cubicBezTo>
                    <a:pt x="561" y="154"/>
                    <a:pt x="561" y="154"/>
                    <a:pt x="547" y="156"/>
                  </a:cubicBezTo>
                  <a:cubicBezTo>
                    <a:pt x="547" y="156"/>
                    <a:pt x="542" y="161"/>
                    <a:pt x="541" y="164"/>
                  </a:cubicBezTo>
                  <a:cubicBezTo>
                    <a:pt x="540" y="167"/>
                    <a:pt x="531" y="162"/>
                    <a:pt x="531" y="162"/>
                  </a:cubicBezTo>
                  <a:cubicBezTo>
                    <a:pt x="531" y="162"/>
                    <a:pt x="531" y="162"/>
                    <a:pt x="529" y="152"/>
                  </a:cubicBezTo>
                  <a:cubicBezTo>
                    <a:pt x="529" y="152"/>
                    <a:pt x="529" y="152"/>
                    <a:pt x="515" y="142"/>
                  </a:cubicBezTo>
                  <a:cubicBezTo>
                    <a:pt x="515" y="142"/>
                    <a:pt x="515" y="151"/>
                    <a:pt x="509" y="156"/>
                  </a:cubicBezTo>
                  <a:cubicBezTo>
                    <a:pt x="503" y="161"/>
                    <a:pt x="493" y="158"/>
                    <a:pt x="493" y="158"/>
                  </a:cubicBezTo>
                  <a:cubicBezTo>
                    <a:pt x="493" y="158"/>
                    <a:pt x="493" y="158"/>
                    <a:pt x="481" y="136"/>
                  </a:cubicBezTo>
                  <a:cubicBezTo>
                    <a:pt x="481" y="136"/>
                    <a:pt x="481" y="136"/>
                    <a:pt x="446" y="136"/>
                  </a:cubicBezTo>
                  <a:cubicBezTo>
                    <a:pt x="446" y="136"/>
                    <a:pt x="446" y="136"/>
                    <a:pt x="436" y="147"/>
                  </a:cubicBezTo>
                  <a:cubicBezTo>
                    <a:pt x="436" y="147"/>
                    <a:pt x="407" y="147"/>
                    <a:pt x="404" y="142"/>
                  </a:cubicBezTo>
                  <a:cubicBezTo>
                    <a:pt x="401" y="137"/>
                    <a:pt x="397" y="133"/>
                    <a:pt x="391" y="135"/>
                  </a:cubicBezTo>
                  <a:cubicBezTo>
                    <a:pt x="385" y="137"/>
                    <a:pt x="378" y="140"/>
                    <a:pt x="378" y="140"/>
                  </a:cubicBezTo>
                  <a:cubicBezTo>
                    <a:pt x="378" y="140"/>
                    <a:pt x="378" y="140"/>
                    <a:pt x="377" y="119"/>
                  </a:cubicBezTo>
                  <a:cubicBezTo>
                    <a:pt x="377" y="119"/>
                    <a:pt x="355" y="132"/>
                    <a:pt x="350" y="145"/>
                  </a:cubicBezTo>
                  <a:cubicBezTo>
                    <a:pt x="345" y="158"/>
                    <a:pt x="358" y="176"/>
                    <a:pt x="368" y="196"/>
                  </a:cubicBezTo>
                  <a:cubicBezTo>
                    <a:pt x="378" y="216"/>
                    <a:pt x="367" y="216"/>
                    <a:pt x="365" y="218"/>
                  </a:cubicBezTo>
                  <a:cubicBezTo>
                    <a:pt x="341" y="225"/>
                    <a:pt x="322" y="207"/>
                    <a:pt x="322" y="207"/>
                  </a:cubicBezTo>
                  <a:cubicBezTo>
                    <a:pt x="322" y="207"/>
                    <a:pt x="322" y="207"/>
                    <a:pt x="323" y="155"/>
                  </a:cubicBezTo>
                  <a:cubicBezTo>
                    <a:pt x="323" y="155"/>
                    <a:pt x="323" y="155"/>
                    <a:pt x="336" y="130"/>
                  </a:cubicBezTo>
                  <a:cubicBezTo>
                    <a:pt x="336" y="130"/>
                    <a:pt x="336" y="130"/>
                    <a:pt x="355" y="112"/>
                  </a:cubicBezTo>
                  <a:cubicBezTo>
                    <a:pt x="355" y="112"/>
                    <a:pt x="355" y="112"/>
                    <a:pt x="384" y="81"/>
                  </a:cubicBezTo>
                  <a:cubicBezTo>
                    <a:pt x="384" y="81"/>
                    <a:pt x="398" y="64"/>
                    <a:pt x="393" y="64"/>
                  </a:cubicBezTo>
                  <a:cubicBezTo>
                    <a:pt x="403" y="52"/>
                    <a:pt x="390" y="44"/>
                    <a:pt x="379" y="34"/>
                  </a:cubicBezTo>
                  <a:cubicBezTo>
                    <a:pt x="368" y="24"/>
                    <a:pt x="367" y="8"/>
                    <a:pt x="367" y="8"/>
                  </a:cubicBezTo>
                  <a:cubicBezTo>
                    <a:pt x="367" y="8"/>
                    <a:pt x="367" y="8"/>
                    <a:pt x="328" y="3"/>
                  </a:cubicBezTo>
                  <a:cubicBezTo>
                    <a:pt x="328" y="3"/>
                    <a:pt x="328" y="3"/>
                    <a:pt x="316" y="0"/>
                  </a:cubicBezTo>
                  <a:cubicBezTo>
                    <a:pt x="316" y="6"/>
                    <a:pt x="315" y="11"/>
                    <a:pt x="315" y="11"/>
                  </a:cubicBezTo>
                  <a:cubicBezTo>
                    <a:pt x="315" y="11"/>
                    <a:pt x="315" y="11"/>
                    <a:pt x="308" y="29"/>
                  </a:cubicBezTo>
                  <a:cubicBezTo>
                    <a:pt x="308" y="29"/>
                    <a:pt x="308" y="29"/>
                    <a:pt x="279" y="46"/>
                  </a:cubicBezTo>
                  <a:cubicBezTo>
                    <a:pt x="279" y="46"/>
                    <a:pt x="279" y="46"/>
                    <a:pt x="244" y="69"/>
                  </a:cubicBezTo>
                  <a:cubicBezTo>
                    <a:pt x="244" y="69"/>
                    <a:pt x="244" y="69"/>
                    <a:pt x="227" y="75"/>
                  </a:cubicBezTo>
                  <a:cubicBezTo>
                    <a:pt x="227" y="75"/>
                    <a:pt x="207" y="73"/>
                    <a:pt x="198" y="83"/>
                  </a:cubicBezTo>
                  <a:cubicBezTo>
                    <a:pt x="189" y="94"/>
                    <a:pt x="193" y="107"/>
                    <a:pt x="193" y="107"/>
                  </a:cubicBezTo>
                  <a:cubicBezTo>
                    <a:pt x="193" y="107"/>
                    <a:pt x="193" y="107"/>
                    <a:pt x="210" y="127"/>
                  </a:cubicBezTo>
                  <a:cubicBezTo>
                    <a:pt x="210" y="127"/>
                    <a:pt x="235" y="128"/>
                    <a:pt x="238" y="121"/>
                  </a:cubicBezTo>
                  <a:cubicBezTo>
                    <a:pt x="242" y="115"/>
                    <a:pt x="256" y="116"/>
                    <a:pt x="256" y="116"/>
                  </a:cubicBezTo>
                  <a:cubicBezTo>
                    <a:pt x="256" y="116"/>
                    <a:pt x="256" y="116"/>
                    <a:pt x="257" y="144"/>
                  </a:cubicBezTo>
                  <a:cubicBezTo>
                    <a:pt x="257" y="144"/>
                    <a:pt x="257" y="144"/>
                    <a:pt x="227" y="147"/>
                  </a:cubicBezTo>
                  <a:cubicBezTo>
                    <a:pt x="227" y="147"/>
                    <a:pt x="227" y="147"/>
                    <a:pt x="229" y="170"/>
                  </a:cubicBezTo>
                  <a:cubicBezTo>
                    <a:pt x="229" y="170"/>
                    <a:pt x="230" y="172"/>
                    <a:pt x="238" y="180"/>
                  </a:cubicBezTo>
                  <a:cubicBezTo>
                    <a:pt x="247" y="188"/>
                    <a:pt x="236" y="190"/>
                    <a:pt x="236" y="190"/>
                  </a:cubicBezTo>
                  <a:cubicBezTo>
                    <a:pt x="236" y="190"/>
                    <a:pt x="236" y="190"/>
                    <a:pt x="214" y="195"/>
                  </a:cubicBezTo>
                  <a:cubicBezTo>
                    <a:pt x="214" y="195"/>
                    <a:pt x="229" y="214"/>
                    <a:pt x="231" y="223"/>
                  </a:cubicBezTo>
                  <a:cubicBezTo>
                    <a:pt x="232" y="230"/>
                    <a:pt x="222" y="232"/>
                    <a:pt x="218" y="232"/>
                  </a:cubicBezTo>
                  <a:cubicBezTo>
                    <a:pt x="219" y="232"/>
                    <a:pt x="218" y="230"/>
                    <a:pt x="210" y="225"/>
                  </a:cubicBezTo>
                  <a:cubicBezTo>
                    <a:pt x="200" y="219"/>
                    <a:pt x="201" y="218"/>
                    <a:pt x="201" y="218"/>
                  </a:cubicBezTo>
                  <a:cubicBezTo>
                    <a:pt x="201" y="218"/>
                    <a:pt x="201" y="218"/>
                    <a:pt x="159" y="218"/>
                  </a:cubicBezTo>
                  <a:cubicBezTo>
                    <a:pt x="159" y="218"/>
                    <a:pt x="159" y="218"/>
                    <a:pt x="154" y="226"/>
                  </a:cubicBezTo>
                  <a:cubicBezTo>
                    <a:pt x="154" y="226"/>
                    <a:pt x="154" y="226"/>
                    <a:pt x="150" y="235"/>
                  </a:cubicBezTo>
                  <a:cubicBezTo>
                    <a:pt x="150" y="235"/>
                    <a:pt x="131" y="237"/>
                    <a:pt x="127" y="239"/>
                  </a:cubicBezTo>
                  <a:cubicBezTo>
                    <a:pt x="123" y="240"/>
                    <a:pt x="111" y="248"/>
                    <a:pt x="111" y="248"/>
                  </a:cubicBezTo>
                  <a:cubicBezTo>
                    <a:pt x="111" y="248"/>
                    <a:pt x="111" y="248"/>
                    <a:pt x="112" y="233"/>
                  </a:cubicBezTo>
                  <a:cubicBezTo>
                    <a:pt x="112" y="233"/>
                    <a:pt x="136" y="208"/>
                    <a:pt x="147" y="188"/>
                  </a:cubicBezTo>
                  <a:cubicBezTo>
                    <a:pt x="157" y="169"/>
                    <a:pt x="138" y="164"/>
                    <a:pt x="138" y="164"/>
                  </a:cubicBezTo>
                  <a:cubicBezTo>
                    <a:pt x="138" y="164"/>
                    <a:pt x="138" y="164"/>
                    <a:pt x="126" y="172"/>
                  </a:cubicBezTo>
                  <a:cubicBezTo>
                    <a:pt x="126" y="172"/>
                    <a:pt x="126" y="172"/>
                    <a:pt x="103" y="171"/>
                  </a:cubicBezTo>
                  <a:cubicBezTo>
                    <a:pt x="103" y="171"/>
                    <a:pt x="103" y="171"/>
                    <a:pt x="103" y="168"/>
                  </a:cubicBezTo>
                  <a:cubicBezTo>
                    <a:pt x="103" y="168"/>
                    <a:pt x="103" y="168"/>
                    <a:pt x="103" y="147"/>
                  </a:cubicBezTo>
                  <a:cubicBezTo>
                    <a:pt x="103" y="147"/>
                    <a:pt x="103" y="147"/>
                    <a:pt x="81" y="146"/>
                  </a:cubicBezTo>
                  <a:cubicBezTo>
                    <a:pt x="81" y="146"/>
                    <a:pt x="66" y="162"/>
                    <a:pt x="64" y="160"/>
                  </a:cubicBezTo>
                  <a:cubicBezTo>
                    <a:pt x="46" y="181"/>
                    <a:pt x="70" y="187"/>
                    <a:pt x="70" y="187"/>
                  </a:cubicBezTo>
                  <a:cubicBezTo>
                    <a:pt x="70" y="187"/>
                    <a:pt x="70" y="187"/>
                    <a:pt x="68" y="252"/>
                  </a:cubicBezTo>
                  <a:cubicBezTo>
                    <a:pt x="68" y="252"/>
                    <a:pt x="68" y="252"/>
                    <a:pt x="57" y="269"/>
                  </a:cubicBezTo>
                  <a:cubicBezTo>
                    <a:pt x="57" y="269"/>
                    <a:pt x="57" y="269"/>
                    <a:pt x="44" y="287"/>
                  </a:cubicBezTo>
                  <a:cubicBezTo>
                    <a:pt x="44" y="287"/>
                    <a:pt x="44" y="287"/>
                    <a:pt x="40" y="306"/>
                  </a:cubicBezTo>
                  <a:cubicBezTo>
                    <a:pt x="40" y="306"/>
                    <a:pt x="40" y="306"/>
                    <a:pt x="27" y="308"/>
                  </a:cubicBezTo>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398" name="Freeform 10"/>
            <p:cNvSpPr>
              <a:spLocks/>
            </p:cNvSpPr>
            <p:nvPr/>
          </p:nvSpPr>
          <p:spPr bwMode="auto">
            <a:xfrm>
              <a:off x="2995657" y="4242703"/>
              <a:ext cx="1629839" cy="1139790"/>
            </a:xfrm>
            <a:custGeom>
              <a:avLst/>
              <a:gdLst>
                <a:gd name="T0" fmla="*/ 17 w 664"/>
                <a:gd name="T1" fmla="*/ 346 h 464"/>
                <a:gd name="T2" fmla="*/ 0 w 664"/>
                <a:gd name="T3" fmla="*/ 394 h 464"/>
                <a:gd name="T4" fmla="*/ 84 w 664"/>
                <a:gd name="T5" fmla="*/ 430 h 464"/>
                <a:gd name="T6" fmla="*/ 141 w 664"/>
                <a:gd name="T7" fmla="*/ 455 h 464"/>
                <a:gd name="T8" fmla="*/ 188 w 664"/>
                <a:gd name="T9" fmla="*/ 450 h 464"/>
                <a:gd name="T10" fmla="*/ 223 w 664"/>
                <a:gd name="T11" fmla="*/ 418 h 464"/>
                <a:gd name="T12" fmla="*/ 257 w 664"/>
                <a:gd name="T13" fmla="*/ 426 h 464"/>
                <a:gd name="T14" fmla="*/ 297 w 664"/>
                <a:gd name="T15" fmla="*/ 451 h 464"/>
                <a:gd name="T16" fmla="*/ 331 w 664"/>
                <a:gd name="T17" fmla="*/ 446 h 464"/>
                <a:gd name="T18" fmla="*/ 387 w 664"/>
                <a:gd name="T19" fmla="*/ 431 h 464"/>
                <a:gd name="T20" fmla="*/ 432 w 664"/>
                <a:gd name="T21" fmla="*/ 439 h 464"/>
                <a:gd name="T22" fmla="*/ 479 w 664"/>
                <a:gd name="T23" fmla="*/ 445 h 464"/>
                <a:gd name="T24" fmla="*/ 499 w 664"/>
                <a:gd name="T25" fmla="*/ 416 h 464"/>
                <a:gd name="T26" fmla="*/ 543 w 664"/>
                <a:gd name="T27" fmla="*/ 383 h 464"/>
                <a:gd name="T28" fmla="*/ 583 w 664"/>
                <a:gd name="T29" fmla="*/ 351 h 464"/>
                <a:gd name="T30" fmla="*/ 600 w 664"/>
                <a:gd name="T31" fmla="*/ 326 h 464"/>
                <a:gd name="T32" fmla="*/ 609 w 664"/>
                <a:gd name="T33" fmla="*/ 307 h 464"/>
                <a:gd name="T34" fmla="*/ 589 w 664"/>
                <a:gd name="T35" fmla="*/ 295 h 464"/>
                <a:gd name="T36" fmla="*/ 576 w 664"/>
                <a:gd name="T37" fmla="*/ 287 h 464"/>
                <a:gd name="T38" fmla="*/ 581 w 664"/>
                <a:gd name="T39" fmla="*/ 272 h 464"/>
                <a:gd name="T40" fmla="*/ 604 w 664"/>
                <a:gd name="T41" fmla="*/ 267 h 464"/>
                <a:gd name="T42" fmla="*/ 624 w 664"/>
                <a:gd name="T43" fmla="*/ 278 h 464"/>
                <a:gd name="T44" fmla="*/ 649 w 664"/>
                <a:gd name="T45" fmla="*/ 271 h 464"/>
                <a:gd name="T46" fmla="*/ 660 w 664"/>
                <a:gd name="T47" fmla="*/ 258 h 464"/>
                <a:gd name="T48" fmla="*/ 655 w 664"/>
                <a:gd name="T49" fmla="*/ 207 h 464"/>
                <a:gd name="T50" fmla="*/ 607 w 664"/>
                <a:gd name="T51" fmla="*/ 181 h 464"/>
                <a:gd name="T52" fmla="*/ 547 w 664"/>
                <a:gd name="T53" fmla="*/ 156 h 464"/>
                <a:gd name="T54" fmla="*/ 529 w 664"/>
                <a:gd name="T55" fmla="*/ 152 h 464"/>
                <a:gd name="T56" fmla="*/ 493 w 664"/>
                <a:gd name="T57" fmla="*/ 158 h 464"/>
                <a:gd name="T58" fmla="*/ 436 w 664"/>
                <a:gd name="T59" fmla="*/ 147 h 464"/>
                <a:gd name="T60" fmla="*/ 378 w 664"/>
                <a:gd name="T61" fmla="*/ 140 h 464"/>
                <a:gd name="T62" fmla="*/ 368 w 664"/>
                <a:gd name="T63" fmla="*/ 196 h 464"/>
                <a:gd name="T64" fmla="*/ 323 w 664"/>
                <a:gd name="T65" fmla="*/ 155 h 464"/>
                <a:gd name="T66" fmla="*/ 384 w 664"/>
                <a:gd name="T67" fmla="*/ 81 h 464"/>
                <a:gd name="T68" fmla="*/ 367 w 664"/>
                <a:gd name="T69" fmla="*/ 8 h 464"/>
                <a:gd name="T70" fmla="*/ 315 w 664"/>
                <a:gd name="T71" fmla="*/ 11 h 464"/>
                <a:gd name="T72" fmla="*/ 244 w 664"/>
                <a:gd name="T73" fmla="*/ 69 h 464"/>
                <a:gd name="T74" fmla="*/ 193 w 664"/>
                <a:gd name="T75" fmla="*/ 107 h 464"/>
                <a:gd name="T76" fmla="*/ 256 w 664"/>
                <a:gd name="T77" fmla="*/ 116 h 464"/>
                <a:gd name="T78" fmla="*/ 229 w 664"/>
                <a:gd name="T79" fmla="*/ 170 h 464"/>
                <a:gd name="T80" fmla="*/ 214 w 664"/>
                <a:gd name="T81" fmla="*/ 195 h 464"/>
                <a:gd name="T82" fmla="*/ 210 w 664"/>
                <a:gd name="T83" fmla="*/ 225 h 464"/>
                <a:gd name="T84" fmla="*/ 154 w 664"/>
                <a:gd name="T85" fmla="*/ 226 h 464"/>
                <a:gd name="T86" fmla="*/ 111 w 664"/>
                <a:gd name="T87" fmla="*/ 248 h 464"/>
                <a:gd name="T88" fmla="*/ 138 w 664"/>
                <a:gd name="T89" fmla="*/ 164 h 464"/>
                <a:gd name="T90" fmla="*/ 103 w 664"/>
                <a:gd name="T91" fmla="*/ 168 h 464"/>
                <a:gd name="T92" fmla="*/ 64 w 664"/>
                <a:gd name="T93" fmla="*/ 160 h 464"/>
                <a:gd name="T94" fmla="*/ 57 w 664"/>
                <a:gd name="T95" fmla="*/ 269 h 464"/>
                <a:gd name="T96" fmla="*/ 27 w 664"/>
                <a:gd name="T97" fmla="*/ 3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4" h="464">
                  <a:moveTo>
                    <a:pt x="26" y="307"/>
                  </a:moveTo>
                  <a:cubicBezTo>
                    <a:pt x="26" y="307"/>
                    <a:pt x="26" y="307"/>
                    <a:pt x="27" y="338"/>
                  </a:cubicBezTo>
                  <a:cubicBezTo>
                    <a:pt x="27" y="338"/>
                    <a:pt x="27" y="338"/>
                    <a:pt x="17" y="346"/>
                  </a:cubicBezTo>
                  <a:cubicBezTo>
                    <a:pt x="17" y="346"/>
                    <a:pt x="17" y="346"/>
                    <a:pt x="13" y="371"/>
                  </a:cubicBezTo>
                  <a:cubicBezTo>
                    <a:pt x="13" y="371"/>
                    <a:pt x="13" y="371"/>
                    <a:pt x="7" y="384"/>
                  </a:cubicBezTo>
                  <a:cubicBezTo>
                    <a:pt x="7" y="384"/>
                    <a:pt x="7" y="384"/>
                    <a:pt x="0" y="394"/>
                  </a:cubicBezTo>
                  <a:cubicBezTo>
                    <a:pt x="2" y="394"/>
                    <a:pt x="9" y="394"/>
                    <a:pt x="36" y="392"/>
                  </a:cubicBezTo>
                  <a:cubicBezTo>
                    <a:pt x="36" y="392"/>
                    <a:pt x="36" y="392"/>
                    <a:pt x="56" y="414"/>
                  </a:cubicBezTo>
                  <a:cubicBezTo>
                    <a:pt x="56" y="414"/>
                    <a:pt x="56" y="414"/>
                    <a:pt x="84" y="430"/>
                  </a:cubicBezTo>
                  <a:cubicBezTo>
                    <a:pt x="84" y="430"/>
                    <a:pt x="84" y="430"/>
                    <a:pt x="84" y="436"/>
                  </a:cubicBezTo>
                  <a:cubicBezTo>
                    <a:pt x="84" y="436"/>
                    <a:pt x="84" y="436"/>
                    <a:pt x="139" y="440"/>
                  </a:cubicBezTo>
                  <a:cubicBezTo>
                    <a:pt x="139" y="440"/>
                    <a:pt x="139" y="440"/>
                    <a:pt x="141" y="455"/>
                  </a:cubicBezTo>
                  <a:cubicBezTo>
                    <a:pt x="141" y="455"/>
                    <a:pt x="141" y="455"/>
                    <a:pt x="175" y="460"/>
                  </a:cubicBezTo>
                  <a:cubicBezTo>
                    <a:pt x="175" y="460"/>
                    <a:pt x="175" y="460"/>
                    <a:pt x="175" y="464"/>
                  </a:cubicBezTo>
                  <a:cubicBezTo>
                    <a:pt x="175" y="464"/>
                    <a:pt x="175" y="464"/>
                    <a:pt x="188" y="450"/>
                  </a:cubicBezTo>
                  <a:cubicBezTo>
                    <a:pt x="188" y="450"/>
                    <a:pt x="188" y="450"/>
                    <a:pt x="199" y="435"/>
                  </a:cubicBezTo>
                  <a:cubicBezTo>
                    <a:pt x="199" y="435"/>
                    <a:pt x="199" y="435"/>
                    <a:pt x="208" y="419"/>
                  </a:cubicBezTo>
                  <a:cubicBezTo>
                    <a:pt x="208" y="419"/>
                    <a:pt x="208" y="419"/>
                    <a:pt x="223" y="418"/>
                  </a:cubicBezTo>
                  <a:cubicBezTo>
                    <a:pt x="223" y="418"/>
                    <a:pt x="223" y="418"/>
                    <a:pt x="236" y="411"/>
                  </a:cubicBezTo>
                  <a:cubicBezTo>
                    <a:pt x="236" y="411"/>
                    <a:pt x="236" y="411"/>
                    <a:pt x="253" y="410"/>
                  </a:cubicBezTo>
                  <a:cubicBezTo>
                    <a:pt x="253" y="410"/>
                    <a:pt x="253" y="410"/>
                    <a:pt x="257" y="426"/>
                  </a:cubicBezTo>
                  <a:cubicBezTo>
                    <a:pt x="257" y="426"/>
                    <a:pt x="257" y="426"/>
                    <a:pt x="272" y="434"/>
                  </a:cubicBezTo>
                  <a:cubicBezTo>
                    <a:pt x="272" y="434"/>
                    <a:pt x="272" y="434"/>
                    <a:pt x="267" y="447"/>
                  </a:cubicBezTo>
                  <a:cubicBezTo>
                    <a:pt x="267" y="447"/>
                    <a:pt x="267" y="447"/>
                    <a:pt x="297" y="451"/>
                  </a:cubicBezTo>
                  <a:cubicBezTo>
                    <a:pt x="297" y="451"/>
                    <a:pt x="297" y="451"/>
                    <a:pt x="307" y="436"/>
                  </a:cubicBezTo>
                  <a:cubicBezTo>
                    <a:pt x="307" y="436"/>
                    <a:pt x="307" y="436"/>
                    <a:pt x="319" y="430"/>
                  </a:cubicBezTo>
                  <a:cubicBezTo>
                    <a:pt x="319" y="430"/>
                    <a:pt x="319" y="430"/>
                    <a:pt x="331" y="446"/>
                  </a:cubicBezTo>
                  <a:cubicBezTo>
                    <a:pt x="331" y="446"/>
                    <a:pt x="331" y="446"/>
                    <a:pt x="352" y="450"/>
                  </a:cubicBezTo>
                  <a:cubicBezTo>
                    <a:pt x="352" y="450"/>
                    <a:pt x="352" y="450"/>
                    <a:pt x="371" y="435"/>
                  </a:cubicBezTo>
                  <a:cubicBezTo>
                    <a:pt x="371" y="435"/>
                    <a:pt x="371" y="435"/>
                    <a:pt x="387" y="431"/>
                  </a:cubicBezTo>
                  <a:cubicBezTo>
                    <a:pt x="387" y="431"/>
                    <a:pt x="387" y="431"/>
                    <a:pt x="399" y="431"/>
                  </a:cubicBezTo>
                  <a:cubicBezTo>
                    <a:pt x="399" y="431"/>
                    <a:pt x="399" y="431"/>
                    <a:pt x="404" y="438"/>
                  </a:cubicBezTo>
                  <a:cubicBezTo>
                    <a:pt x="404" y="438"/>
                    <a:pt x="404" y="438"/>
                    <a:pt x="432" y="439"/>
                  </a:cubicBezTo>
                  <a:cubicBezTo>
                    <a:pt x="432" y="439"/>
                    <a:pt x="432" y="439"/>
                    <a:pt x="464" y="439"/>
                  </a:cubicBezTo>
                  <a:cubicBezTo>
                    <a:pt x="464" y="439"/>
                    <a:pt x="464" y="439"/>
                    <a:pt x="475" y="444"/>
                  </a:cubicBezTo>
                  <a:cubicBezTo>
                    <a:pt x="475" y="444"/>
                    <a:pt x="475" y="444"/>
                    <a:pt x="479" y="445"/>
                  </a:cubicBezTo>
                  <a:cubicBezTo>
                    <a:pt x="479" y="445"/>
                    <a:pt x="479" y="445"/>
                    <a:pt x="483" y="446"/>
                  </a:cubicBezTo>
                  <a:cubicBezTo>
                    <a:pt x="483" y="446"/>
                    <a:pt x="483" y="446"/>
                    <a:pt x="496" y="431"/>
                  </a:cubicBezTo>
                  <a:cubicBezTo>
                    <a:pt x="496" y="431"/>
                    <a:pt x="496" y="431"/>
                    <a:pt x="499" y="416"/>
                  </a:cubicBezTo>
                  <a:cubicBezTo>
                    <a:pt x="499" y="416"/>
                    <a:pt x="499" y="416"/>
                    <a:pt x="513" y="403"/>
                  </a:cubicBezTo>
                  <a:cubicBezTo>
                    <a:pt x="513" y="403"/>
                    <a:pt x="513" y="403"/>
                    <a:pt x="527" y="395"/>
                  </a:cubicBezTo>
                  <a:cubicBezTo>
                    <a:pt x="527" y="395"/>
                    <a:pt x="527" y="395"/>
                    <a:pt x="543" y="383"/>
                  </a:cubicBezTo>
                  <a:cubicBezTo>
                    <a:pt x="543" y="383"/>
                    <a:pt x="543" y="383"/>
                    <a:pt x="561" y="375"/>
                  </a:cubicBezTo>
                  <a:cubicBezTo>
                    <a:pt x="561" y="375"/>
                    <a:pt x="561" y="375"/>
                    <a:pt x="573" y="364"/>
                  </a:cubicBezTo>
                  <a:cubicBezTo>
                    <a:pt x="573" y="364"/>
                    <a:pt x="573" y="364"/>
                    <a:pt x="583" y="351"/>
                  </a:cubicBezTo>
                  <a:cubicBezTo>
                    <a:pt x="583" y="351"/>
                    <a:pt x="583" y="351"/>
                    <a:pt x="600" y="339"/>
                  </a:cubicBezTo>
                  <a:cubicBezTo>
                    <a:pt x="600" y="339"/>
                    <a:pt x="600" y="339"/>
                    <a:pt x="600" y="330"/>
                  </a:cubicBezTo>
                  <a:cubicBezTo>
                    <a:pt x="600" y="330"/>
                    <a:pt x="600" y="330"/>
                    <a:pt x="600" y="326"/>
                  </a:cubicBezTo>
                  <a:cubicBezTo>
                    <a:pt x="600" y="326"/>
                    <a:pt x="600" y="326"/>
                    <a:pt x="607" y="320"/>
                  </a:cubicBezTo>
                  <a:cubicBezTo>
                    <a:pt x="607" y="320"/>
                    <a:pt x="607" y="320"/>
                    <a:pt x="609" y="316"/>
                  </a:cubicBezTo>
                  <a:cubicBezTo>
                    <a:pt x="609" y="316"/>
                    <a:pt x="609" y="316"/>
                    <a:pt x="609" y="307"/>
                  </a:cubicBezTo>
                  <a:cubicBezTo>
                    <a:pt x="609" y="307"/>
                    <a:pt x="609" y="307"/>
                    <a:pt x="607" y="298"/>
                  </a:cubicBezTo>
                  <a:cubicBezTo>
                    <a:pt x="600" y="295"/>
                    <a:pt x="596" y="295"/>
                    <a:pt x="596" y="295"/>
                  </a:cubicBezTo>
                  <a:cubicBezTo>
                    <a:pt x="596" y="295"/>
                    <a:pt x="595" y="295"/>
                    <a:pt x="589" y="295"/>
                  </a:cubicBezTo>
                  <a:cubicBezTo>
                    <a:pt x="584" y="295"/>
                    <a:pt x="584" y="295"/>
                    <a:pt x="584" y="295"/>
                  </a:cubicBezTo>
                  <a:cubicBezTo>
                    <a:pt x="584" y="295"/>
                    <a:pt x="584" y="295"/>
                    <a:pt x="576" y="291"/>
                  </a:cubicBezTo>
                  <a:cubicBezTo>
                    <a:pt x="576" y="291"/>
                    <a:pt x="576" y="291"/>
                    <a:pt x="576" y="287"/>
                  </a:cubicBezTo>
                  <a:cubicBezTo>
                    <a:pt x="576" y="287"/>
                    <a:pt x="576" y="287"/>
                    <a:pt x="572" y="278"/>
                  </a:cubicBezTo>
                  <a:cubicBezTo>
                    <a:pt x="572" y="278"/>
                    <a:pt x="572" y="278"/>
                    <a:pt x="576" y="275"/>
                  </a:cubicBezTo>
                  <a:cubicBezTo>
                    <a:pt x="576" y="275"/>
                    <a:pt x="576" y="275"/>
                    <a:pt x="581" y="272"/>
                  </a:cubicBezTo>
                  <a:cubicBezTo>
                    <a:pt x="581" y="272"/>
                    <a:pt x="581" y="272"/>
                    <a:pt x="584" y="268"/>
                  </a:cubicBezTo>
                  <a:cubicBezTo>
                    <a:pt x="584" y="268"/>
                    <a:pt x="584" y="268"/>
                    <a:pt x="589" y="267"/>
                  </a:cubicBezTo>
                  <a:cubicBezTo>
                    <a:pt x="589" y="267"/>
                    <a:pt x="589" y="267"/>
                    <a:pt x="604" y="267"/>
                  </a:cubicBezTo>
                  <a:cubicBezTo>
                    <a:pt x="604" y="267"/>
                    <a:pt x="604" y="267"/>
                    <a:pt x="613" y="267"/>
                  </a:cubicBezTo>
                  <a:cubicBezTo>
                    <a:pt x="613" y="267"/>
                    <a:pt x="613" y="267"/>
                    <a:pt x="609" y="278"/>
                  </a:cubicBezTo>
                  <a:cubicBezTo>
                    <a:pt x="609" y="278"/>
                    <a:pt x="609" y="278"/>
                    <a:pt x="624" y="278"/>
                  </a:cubicBezTo>
                  <a:cubicBezTo>
                    <a:pt x="624" y="278"/>
                    <a:pt x="624" y="278"/>
                    <a:pt x="627" y="278"/>
                  </a:cubicBezTo>
                  <a:cubicBezTo>
                    <a:pt x="627" y="278"/>
                    <a:pt x="627" y="278"/>
                    <a:pt x="647" y="278"/>
                  </a:cubicBezTo>
                  <a:cubicBezTo>
                    <a:pt x="647" y="278"/>
                    <a:pt x="647" y="278"/>
                    <a:pt x="649" y="271"/>
                  </a:cubicBezTo>
                  <a:cubicBezTo>
                    <a:pt x="649" y="271"/>
                    <a:pt x="649" y="271"/>
                    <a:pt x="657" y="262"/>
                  </a:cubicBezTo>
                  <a:cubicBezTo>
                    <a:pt x="657" y="262"/>
                    <a:pt x="657" y="262"/>
                    <a:pt x="658" y="258"/>
                  </a:cubicBezTo>
                  <a:cubicBezTo>
                    <a:pt x="659" y="258"/>
                    <a:pt x="659" y="258"/>
                    <a:pt x="660" y="258"/>
                  </a:cubicBezTo>
                  <a:cubicBezTo>
                    <a:pt x="648" y="258"/>
                    <a:pt x="652" y="254"/>
                    <a:pt x="649" y="246"/>
                  </a:cubicBezTo>
                  <a:cubicBezTo>
                    <a:pt x="646" y="238"/>
                    <a:pt x="654" y="235"/>
                    <a:pt x="659" y="228"/>
                  </a:cubicBezTo>
                  <a:cubicBezTo>
                    <a:pt x="664" y="221"/>
                    <a:pt x="664" y="217"/>
                    <a:pt x="655" y="207"/>
                  </a:cubicBezTo>
                  <a:cubicBezTo>
                    <a:pt x="646" y="197"/>
                    <a:pt x="632" y="197"/>
                    <a:pt x="632" y="197"/>
                  </a:cubicBezTo>
                  <a:cubicBezTo>
                    <a:pt x="632" y="197"/>
                    <a:pt x="632" y="197"/>
                    <a:pt x="622" y="183"/>
                  </a:cubicBezTo>
                  <a:cubicBezTo>
                    <a:pt x="622" y="183"/>
                    <a:pt x="622" y="183"/>
                    <a:pt x="607" y="181"/>
                  </a:cubicBezTo>
                  <a:cubicBezTo>
                    <a:pt x="607" y="181"/>
                    <a:pt x="607" y="181"/>
                    <a:pt x="573" y="146"/>
                  </a:cubicBezTo>
                  <a:cubicBezTo>
                    <a:pt x="573" y="146"/>
                    <a:pt x="573" y="146"/>
                    <a:pt x="561" y="154"/>
                  </a:cubicBezTo>
                  <a:cubicBezTo>
                    <a:pt x="561" y="154"/>
                    <a:pt x="561" y="154"/>
                    <a:pt x="547" y="156"/>
                  </a:cubicBezTo>
                  <a:cubicBezTo>
                    <a:pt x="547" y="156"/>
                    <a:pt x="542" y="161"/>
                    <a:pt x="541" y="164"/>
                  </a:cubicBezTo>
                  <a:cubicBezTo>
                    <a:pt x="540" y="167"/>
                    <a:pt x="531" y="162"/>
                    <a:pt x="531" y="162"/>
                  </a:cubicBezTo>
                  <a:cubicBezTo>
                    <a:pt x="531" y="162"/>
                    <a:pt x="531" y="162"/>
                    <a:pt x="529" y="152"/>
                  </a:cubicBezTo>
                  <a:cubicBezTo>
                    <a:pt x="529" y="152"/>
                    <a:pt x="529" y="152"/>
                    <a:pt x="515" y="142"/>
                  </a:cubicBezTo>
                  <a:cubicBezTo>
                    <a:pt x="515" y="142"/>
                    <a:pt x="515" y="151"/>
                    <a:pt x="509" y="156"/>
                  </a:cubicBezTo>
                  <a:cubicBezTo>
                    <a:pt x="503" y="161"/>
                    <a:pt x="493" y="158"/>
                    <a:pt x="493" y="158"/>
                  </a:cubicBezTo>
                  <a:cubicBezTo>
                    <a:pt x="493" y="158"/>
                    <a:pt x="493" y="158"/>
                    <a:pt x="481" y="136"/>
                  </a:cubicBezTo>
                  <a:cubicBezTo>
                    <a:pt x="481" y="136"/>
                    <a:pt x="481" y="136"/>
                    <a:pt x="446" y="136"/>
                  </a:cubicBezTo>
                  <a:cubicBezTo>
                    <a:pt x="446" y="136"/>
                    <a:pt x="446" y="136"/>
                    <a:pt x="436" y="147"/>
                  </a:cubicBezTo>
                  <a:cubicBezTo>
                    <a:pt x="436" y="147"/>
                    <a:pt x="407" y="147"/>
                    <a:pt x="404" y="142"/>
                  </a:cubicBezTo>
                  <a:cubicBezTo>
                    <a:pt x="401" y="137"/>
                    <a:pt x="397" y="133"/>
                    <a:pt x="391" y="135"/>
                  </a:cubicBezTo>
                  <a:cubicBezTo>
                    <a:pt x="385" y="137"/>
                    <a:pt x="378" y="140"/>
                    <a:pt x="378" y="140"/>
                  </a:cubicBezTo>
                  <a:cubicBezTo>
                    <a:pt x="378" y="140"/>
                    <a:pt x="378" y="140"/>
                    <a:pt x="377" y="119"/>
                  </a:cubicBezTo>
                  <a:cubicBezTo>
                    <a:pt x="377" y="119"/>
                    <a:pt x="355" y="132"/>
                    <a:pt x="350" y="145"/>
                  </a:cubicBezTo>
                  <a:cubicBezTo>
                    <a:pt x="345" y="158"/>
                    <a:pt x="358" y="176"/>
                    <a:pt x="368" y="196"/>
                  </a:cubicBezTo>
                  <a:cubicBezTo>
                    <a:pt x="378" y="216"/>
                    <a:pt x="367" y="216"/>
                    <a:pt x="365" y="218"/>
                  </a:cubicBezTo>
                  <a:cubicBezTo>
                    <a:pt x="341" y="225"/>
                    <a:pt x="322" y="207"/>
                    <a:pt x="322" y="207"/>
                  </a:cubicBezTo>
                  <a:cubicBezTo>
                    <a:pt x="322" y="207"/>
                    <a:pt x="322" y="207"/>
                    <a:pt x="323" y="155"/>
                  </a:cubicBezTo>
                  <a:cubicBezTo>
                    <a:pt x="323" y="155"/>
                    <a:pt x="323" y="155"/>
                    <a:pt x="336" y="130"/>
                  </a:cubicBezTo>
                  <a:cubicBezTo>
                    <a:pt x="336" y="130"/>
                    <a:pt x="336" y="130"/>
                    <a:pt x="355" y="112"/>
                  </a:cubicBezTo>
                  <a:cubicBezTo>
                    <a:pt x="355" y="112"/>
                    <a:pt x="355" y="112"/>
                    <a:pt x="384" y="81"/>
                  </a:cubicBezTo>
                  <a:cubicBezTo>
                    <a:pt x="384" y="81"/>
                    <a:pt x="398" y="64"/>
                    <a:pt x="393" y="64"/>
                  </a:cubicBezTo>
                  <a:cubicBezTo>
                    <a:pt x="403" y="52"/>
                    <a:pt x="390" y="44"/>
                    <a:pt x="379" y="34"/>
                  </a:cubicBezTo>
                  <a:cubicBezTo>
                    <a:pt x="368" y="24"/>
                    <a:pt x="367" y="8"/>
                    <a:pt x="367" y="8"/>
                  </a:cubicBezTo>
                  <a:cubicBezTo>
                    <a:pt x="367" y="8"/>
                    <a:pt x="367" y="8"/>
                    <a:pt x="328" y="3"/>
                  </a:cubicBezTo>
                  <a:cubicBezTo>
                    <a:pt x="328" y="3"/>
                    <a:pt x="328" y="3"/>
                    <a:pt x="316" y="0"/>
                  </a:cubicBezTo>
                  <a:cubicBezTo>
                    <a:pt x="316" y="6"/>
                    <a:pt x="315" y="11"/>
                    <a:pt x="315" y="11"/>
                  </a:cubicBezTo>
                  <a:cubicBezTo>
                    <a:pt x="315" y="11"/>
                    <a:pt x="315" y="11"/>
                    <a:pt x="308" y="29"/>
                  </a:cubicBezTo>
                  <a:cubicBezTo>
                    <a:pt x="308" y="29"/>
                    <a:pt x="308" y="29"/>
                    <a:pt x="279" y="46"/>
                  </a:cubicBezTo>
                  <a:cubicBezTo>
                    <a:pt x="279" y="46"/>
                    <a:pt x="279" y="46"/>
                    <a:pt x="244" y="69"/>
                  </a:cubicBezTo>
                  <a:cubicBezTo>
                    <a:pt x="244" y="69"/>
                    <a:pt x="244" y="69"/>
                    <a:pt x="227" y="75"/>
                  </a:cubicBezTo>
                  <a:cubicBezTo>
                    <a:pt x="227" y="75"/>
                    <a:pt x="207" y="73"/>
                    <a:pt x="198" y="83"/>
                  </a:cubicBezTo>
                  <a:cubicBezTo>
                    <a:pt x="189" y="94"/>
                    <a:pt x="193" y="107"/>
                    <a:pt x="193" y="107"/>
                  </a:cubicBezTo>
                  <a:cubicBezTo>
                    <a:pt x="193" y="107"/>
                    <a:pt x="193" y="107"/>
                    <a:pt x="210" y="127"/>
                  </a:cubicBezTo>
                  <a:cubicBezTo>
                    <a:pt x="210" y="127"/>
                    <a:pt x="235" y="128"/>
                    <a:pt x="238" y="121"/>
                  </a:cubicBezTo>
                  <a:cubicBezTo>
                    <a:pt x="242" y="115"/>
                    <a:pt x="256" y="116"/>
                    <a:pt x="256" y="116"/>
                  </a:cubicBezTo>
                  <a:cubicBezTo>
                    <a:pt x="256" y="116"/>
                    <a:pt x="256" y="116"/>
                    <a:pt x="257" y="144"/>
                  </a:cubicBezTo>
                  <a:cubicBezTo>
                    <a:pt x="257" y="144"/>
                    <a:pt x="257" y="144"/>
                    <a:pt x="227" y="147"/>
                  </a:cubicBezTo>
                  <a:cubicBezTo>
                    <a:pt x="227" y="147"/>
                    <a:pt x="227" y="147"/>
                    <a:pt x="229" y="170"/>
                  </a:cubicBezTo>
                  <a:cubicBezTo>
                    <a:pt x="229" y="170"/>
                    <a:pt x="230" y="172"/>
                    <a:pt x="238" y="180"/>
                  </a:cubicBezTo>
                  <a:cubicBezTo>
                    <a:pt x="247" y="188"/>
                    <a:pt x="236" y="190"/>
                    <a:pt x="236" y="190"/>
                  </a:cubicBezTo>
                  <a:cubicBezTo>
                    <a:pt x="236" y="190"/>
                    <a:pt x="236" y="190"/>
                    <a:pt x="214" y="195"/>
                  </a:cubicBezTo>
                  <a:cubicBezTo>
                    <a:pt x="214" y="195"/>
                    <a:pt x="229" y="214"/>
                    <a:pt x="231" y="223"/>
                  </a:cubicBezTo>
                  <a:cubicBezTo>
                    <a:pt x="232" y="230"/>
                    <a:pt x="222" y="232"/>
                    <a:pt x="218" y="232"/>
                  </a:cubicBezTo>
                  <a:cubicBezTo>
                    <a:pt x="219" y="232"/>
                    <a:pt x="218" y="230"/>
                    <a:pt x="210" y="225"/>
                  </a:cubicBezTo>
                  <a:cubicBezTo>
                    <a:pt x="200" y="219"/>
                    <a:pt x="201" y="218"/>
                    <a:pt x="201" y="218"/>
                  </a:cubicBezTo>
                  <a:cubicBezTo>
                    <a:pt x="201" y="218"/>
                    <a:pt x="201" y="218"/>
                    <a:pt x="159" y="218"/>
                  </a:cubicBezTo>
                  <a:cubicBezTo>
                    <a:pt x="159" y="218"/>
                    <a:pt x="159" y="218"/>
                    <a:pt x="154" y="226"/>
                  </a:cubicBezTo>
                  <a:cubicBezTo>
                    <a:pt x="154" y="226"/>
                    <a:pt x="154" y="226"/>
                    <a:pt x="150" y="235"/>
                  </a:cubicBezTo>
                  <a:cubicBezTo>
                    <a:pt x="150" y="235"/>
                    <a:pt x="131" y="237"/>
                    <a:pt x="127" y="239"/>
                  </a:cubicBezTo>
                  <a:cubicBezTo>
                    <a:pt x="123" y="240"/>
                    <a:pt x="111" y="248"/>
                    <a:pt x="111" y="248"/>
                  </a:cubicBezTo>
                  <a:cubicBezTo>
                    <a:pt x="111" y="248"/>
                    <a:pt x="111" y="248"/>
                    <a:pt x="112" y="233"/>
                  </a:cubicBezTo>
                  <a:cubicBezTo>
                    <a:pt x="112" y="233"/>
                    <a:pt x="136" y="208"/>
                    <a:pt x="147" y="188"/>
                  </a:cubicBezTo>
                  <a:cubicBezTo>
                    <a:pt x="157" y="169"/>
                    <a:pt x="138" y="164"/>
                    <a:pt x="138" y="164"/>
                  </a:cubicBezTo>
                  <a:cubicBezTo>
                    <a:pt x="138" y="164"/>
                    <a:pt x="138" y="164"/>
                    <a:pt x="126" y="172"/>
                  </a:cubicBezTo>
                  <a:cubicBezTo>
                    <a:pt x="126" y="172"/>
                    <a:pt x="126" y="172"/>
                    <a:pt x="103" y="171"/>
                  </a:cubicBezTo>
                  <a:cubicBezTo>
                    <a:pt x="103" y="171"/>
                    <a:pt x="103" y="171"/>
                    <a:pt x="103" y="168"/>
                  </a:cubicBezTo>
                  <a:cubicBezTo>
                    <a:pt x="103" y="168"/>
                    <a:pt x="103" y="168"/>
                    <a:pt x="103" y="147"/>
                  </a:cubicBezTo>
                  <a:cubicBezTo>
                    <a:pt x="103" y="147"/>
                    <a:pt x="103" y="147"/>
                    <a:pt x="81" y="146"/>
                  </a:cubicBezTo>
                  <a:cubicBezTo>
                    <a:pt x="81" y="146"/>
                    <a:pt x="66" y="162"/>
                    <a:pt x="64" y="160"/>
                  </a:cubicBezTo>
                  <a:cubicBezTo>
                    <a:pt x="46" y="181"/>
                    <a:pt x="70" y="187"/>
                    <a:pt x="70" y="187"/>
                  </a:cubicBezTo>
                  <a:cubicBezTo>
                    <a:pt x="70" y="187"/>
                    <a:pt x="70" y="187"/>
                    <a:pt x="68" y="252"/>
                  </a:cubicBezTo>
                  <a:cubicBezTo>
                    <a:pt x="68" y="252"/>
                    <a:pt x="68" y="252"/>
                    <a:pt x="57" y="269"/>
                  </a:cubicBezTo>
                  <a:cubicBezTo>
                    <a:pt x="57" y="269"/>
                    <a:pt x="57" y="269"/>
                    <a:pt x="44" y="287"/>
                  </a:cubicBezTo>
                  <a:cubicBezTo>
                    <a:pt x="44" y="287"/>
                    <a:pt x="44" y="287"/>
                    <a:pt x="40" y="306"/>
                  </a:cubicBezTo>
                  <a:cubicBezTo>
                    <a:pt x="40" y="306"/>
                    <a:pt x="40" y="306"/>
                    <a:pt x="27" y="308"/>
                  </a:cubicBezTo>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399" name="Freeform 11"/>
            <p:cNvSpPr>
              <a:spLocks/>
            </p:cNvSpPr>
            <p:nvPr/>
          </p:nvSpPr>
          <p:spPr bwMode="auto">
            <a:xfrm>
              <a:off x="5460959" y="4388791"/>
              <a:ext cx="273923" cy="292176"/>
            </a:xfrm>
            <a:custGeom>
              <a:avLst/>
              <a:gdLst>
                <a:gd name="T0" fmla="*/ 19 w 112"/>
                <a:gd name="T1" fmla="*/ 19 h 119"/>
                <a:gd name="T2" fmla="*/ 38 w 112"/>
                <a:gd name="T3" fmla="*/ 44 h 119"/>
                <a:gd name="T4" fmla="*/ 34 w 112"/>
                <a:gd name="T5" fmla="*/ 61 h 119"/>
                <a:gd name="T6" fmla="*/ 19 w 112"/>
                <a:gd name="T7" fmla="*/ 94 h 119"/>
                <a:gd name="T8" fmla="*/ 28 w 112"/>
                <a:gd name="T9" fmla="*/ 116 h 119"/>
                <a:gd name="T10" fmla="*/ 48 w 112"/>
                <a:gd name="T11" fmla="*/ 119 h 119"/>
                <a:gd name="T12" fmla="*/ 54 w 112"/>
                <a:gd name="T13" fmla="*/ 108 h 119"/>
                <a:gd name="T14" fmla="*/ 105 w 112"/>
                <a:gd name="T15" fmla="*/ 83 h 119"/>
                <a:gd name="T16" fmla="*/ 99 w 112"/>
                <a:gd name="T17" fmla="*/ 58 h 119"/>
                <a:gd name="T18" fmla="*/ 68 w 112"/>
                <a:gd name="T19" fmla="*/ 48 h 119"/>
                <a:gd name="T20" fmla="*/ 45 w 112"/>
                <a:gd name="T21" fmla="*/ 7 h 119"/>
                <a:gd name="T22" fmla="*/ 52 w 112"/>
                <a:gd name="T23" fmla="*/ 0 h 119"/>
                <a:gd name="T24" fmla="*/ 19 w 112"/>
                <a:gd name="T25"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9">
                  <a:moveTo>
                    <a:pt x="19" y="19"/>
                  </a:moveTo>
                  <a:cubicBezTo>
                    <a:pt x="19" y="44"/>
                    <a:pt x="37" y="39"/>
                    <a:pt x="38" y="44"/>
                  </a:cubicBezTo>
                  <a:cubicBezTo>
                    <a:pt x="39" y="49"/>
                    <a:pt x="45" y="56"/>
                    <a:pt x="34" y="61"/>
                  </a:cubicBezTo>
                  <a:cubicBezTo>
                    <a:pt x="23" y="66"/>
                    <a:pt x="0" y="71"/>
                    <a:pt x="19" y="94"/>
                  </a:cubicBezTo>
                  <a:cubicBezTo>
                    <a:pt x="30" y="107"/>
                    <a:pt x="30" y="113"/>
                    <a:pt x="28" y="116"/>
                  </a:cubicBezTo>
                  <a:cubicBezTo>
                    <a:pt x="48" y="119"/>
                    <a:pt x="48" y="119"/>
                    <a:pt x="48" y="119"/>
                  </a:cubicBezTo>
                  <a:cubicBezTo>
                    <a:pt x="50" y="114"/>
                    <a:pt x="54" y="110"/>
                    <a:pt x="54" y="108"/>
                  </a:cubicBezTo>
                  <a:cubicBezTo>
                    <a:pt x="65" y="87"/>
                    <a:pt x="98" y="86"/>
                    <a:pt x="105" y="83"/>
                  </a:cubicBezTo>
                  <a:cubicBezTo>
                    <a:pt x="112" y="80"/>
                    <a:pt x="99" y="58"/>
                    <a:pt x="99" y="58"/>
                  </a:cubicBezTo>
                  <a:cubicBezTo>
                    <a:pt x="99" y="58"/>
                    <a:pt x="71" y="46"/>
                    <a:pt x="68" y="48"/>
                  </a:cubicBezTo>
                  <a:cubicBezTo>
                    <a:pt x="33" y="38"/>
                    <a:pt x="45" y="7"/>
                    <a:pt x="45" y="7"/>
                  </a:cubicBezTo>
                  <a:cubicBezTo>
                    <a:pt x="52" y="0"/>
                    <a:pt x="52" y="0"/>
                    <a:pt x="52" y="0"/>
                  </a:cubicBezTo>
                  <a:cubicBezTo>
                    <a:pt x="40" y="0"/>
                    <a:pt x="19" y="1"/>
                    <a:pt x="19" y="19"/>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0" name="Freeform 12"/>
            <p:cNvSpPr>
              <a:spLocks/>
            </p:cNvSpPr>
            <p:nvPr/>
          </p:nvSpPr>
          <p:spPr bwMode="auto">
            <a:xfrm>
              <a:off x="6314684" y="4706840"/>
              <a:ext cx="231311" cy="494569"/>
            </a:xfrm>
            <a:custGeom>
              <a:avLst/>
              <a:gdLst>
                <a:gd name="T0" fmla="*/ 49 w 94"/>
                <a:gd name="T1" fmla="*/ 1 h 201"/>
                <a:gd name="T2" fmla="*/ 48 w 94"/>
                <a:gd name="T3" fmla="*/ 0 h 201"/>
                <a:gd name="T4" fmla="*/ 14 w 94"/>
                <a:gd name="T5" fmla="*/ 33 h 201"/>
                <a:gd name="T6" fmla="*/ 5 w 94"/>
                <a:gd name="T7" fmla="*/ 41 h 201"/>
                <a:gd name="T8" fmla="*/ 0 w 94"/>
                <a:gd name="T9" fmla="*/ 69 h 201"/>
                <a:gd name="T10" fmla="*/ 6 w 94"/>
                <a:gd name="T11" fmla="*/ 77 h 201"/>
                <a:gd name="T12" fmla="*/ 16 w 94"/>
                <a:gd name="T13" fmla="*/ 105 h 201"/>
                <a:gd name="T14" fmla="*/ 19 w 94"/>
                <a:gd name="T15" fmla="*/ 143 h 201"/>
                <a:gd name="T16" fmla="*/ 28 w 94"/>
                <a:gd name="T17" fmla="*/ 177 h 201"/>
                <a:gd name="T18" fmla="*/ 63 w 94"/>
                <a:gd name="T19" fmla="*/ 199 h 201"/>
                <a:gd name="T20" fmla="*/ 71 w 94"/>
                <a:gd name="T21" fmla="*/ 170 h 201"/>
                <a:gd name="T22" fmla="*/ 86 w 94"/>
                <a:gd name="T23" fmla="*/ 104 h 201"/>
                <a:gd name="T24" fmla="*/ 91 w 94"/>
                <a:gd name="T25" fmla="*/ 82 h 201"/>
                <a:gd name="T26" fmla="*/ 82 w 94"/>
                <a:gd name="T27" fmla="*/ 63 h 201"/>
                <a:gd name="T28" fmla="*/ 91 w 94"/>
                <a:gd name="T29" fmla="*/ 39 h 201"/>
                <a:gd name="T30" fmla="*/ 92 w 94"/>
                <a:gd name="T31" fmla="*/ 39 h 201"/>
                <a:gd name="T32" fmla="*/ 92 w 94"/>
                <a:gd name="T33" fmla="*/ 39 h 201"/>
                <a:gd name="T34" fmla="*/ 49 w 94"/>
                <a:gd name="T35" fmla="*/ 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01">
                  <a:moveTo>
                    <a:pt x="49" y="1"/>
                  </a:moveTo>
                  <a:cubicBezTo>
                    <a:pt x="49" y="1"/>
                    <a:pt x="49" y="1"/>
                    <a:pt x="48" y="0"/>
                  </a:cubicBezTo>
                  <a:cubicBezTo>
                    <a:pt x="48" y="0"/>
                    <a:pt x="48" y="0"/>
                    <a:pt x="14" y="33"/>
                  </a:cubicBezTo>
                  <a:cubicBezTo>
                    <a:pt x="14" y="33"/>
                    <a:pt x="14" y="33"/>
                    <a:pt x="5" y="41"/>
                  </a:cubicBezTo>
                  <a:cubicBezTo>
                    <a:pt x="0" y="69"/>
                    <a:pt x="0" y="69"/>
                    <a:pt x="0" y="69"/>
                  </a:cubicBezTo>
                  <a:cubicBezTo>
                    <a:pt x="3" y="72"/>
                    <a:pt x="5" y="75"/>
                    <a:pt x="6" y="77"/>
                  </a:cubicBezTo>
                  <a:cubicBezTo>
                    <a:pt x="9" y="82"/>
                    <a:pt x="11" y="102"/>
                    <a:pt x="16" y="105"/>
                  </a:cubicBezTo>
                  <a:cubicBezTo>
                    <a:pt x="21" y="108"/>
                    <a:pt x="18" y="136"/>
                    <a:pt x="19" y="143"/>
                  </a:cubicBezTo>
                  <a:cubicBezTo>
                    <a:pt x="20" y="150"/>
                    <a:pt x="27" y="169"/>
                    <a:pt x="28" y="177"/>
                  </a:cubicBezTo>
                  <a:cubicBezTo>
                    <a:pt x="29" y="185"/>
                    <a:pt x="37" y="201"/>
                    <a:pt x="63" y="199"/>
                  </a:cubicBezTo>
                  <a:cubicBezTo>
                    <a:pt x="89" y="197"/>
                    <a:pt x="69" y="168"/>
                    <a:pt x="71" y="170"/>
                  </a:cubicBezTo>
                  <a:cubicBezTo>
                    <a:pt x="54" y="145"/>
                    <a:pt x="78" y="113"/>
                    <a:pt x="86" y="104"/>
                  </a:cubicBezTo>
                  <a:cubicBezTo>
                    <a:pt x="94" y="95"/>
                    <a:pt x="91" y="82"/>
                    <a:pt x="91" y="82"/>
                  </a:cubicBezTo>
                  <a:cubicBezTo>
                    <a:pt x="91" y="82"/>
                    <a:pt x="82" y="76"/>
                    <a:pt x="82" y="63"/>
                  </a:cubicBezTo>
                  <a:cubicBezTo>
                    <a:pt x="82" y="50"/>
                    <a:pt x="91" y="39"/>
                    <a:pt x="91" y="39"/>
                  </a:cubicBezTo>
                  <a:cubicBezTo>
                    <a:pt x="92" y="39"/>
                    <a:pt x="92" y="39"/>
                    <a:pt x="92" y="39"/>
                  </a:cubicBezTo>
                  <a:cubicBezTo>
                    <a:pt x="92" y="39"/>
                    <a:pt x="92" y="39"/>
                    <a:pt x="92" y="39"/>
                  </a:cubicBezTo>
                  <a:cubicBezTo>
                    <a:pt x="92" y="39"/>
                    <a:pt x="90" y="37"/>
                    <a:pt x="49" y="1"/>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1" name="Freeform 13"/>
            <p:cNvSpPr>
              <a:spLocks/>
            </p:cNvSpPr>
            <p:nvPr/>
          </p:nvSpPr>
          <p:spPr bwMode="auto">
            <a:xfrm>
              <a:off x="6097071" y="4706837"/>
              <a:ext cx="254139" cy="343916"/>
            </a:xfrm>
            <a:custGeom>
              <a:avLst/>
              <a:gdLst>
                <a:gd name="T0" fmla="*/ 103 w 104"/>
                <a:gd name="T1" fmla="*/ 32 h 140"/>
                <a:gd name="T2" fmla="*/ 95 w 104"/>
                <a:gd name="T3" fmla="*/ 0 h 140"/>
                <a:gd name="T4" fmla="*/ 75 w 104"/>
                <a:gd name="T5" fmla="*/ 19 h 140"/>
                <a:gd name="T6" fmla="*/ 22 w 104"/>
                <a:gd name="T7" fmla="*/ 32 h 140"/>
                <a:gd name="T8" fmla="*/ 1 w 104"/>
                <a:gd name="T9" fmla="*/ 75 h 140"/>
                <a:gd name="T10" fmla="*/ 48 w 104"/>
                <a:gd name="T11" fmla="*/ 127 h 140"/>
                <a:gd name="T12" fmla="*/ 69 w 104"/>
                <a:gd name="T13" fmla="*/ 75 h 140"/>
                <a:gd name="T14" fmla="*/ 89 w 104"/>
                <a:gd name="T15" fmla="*/ 69 h 140"/>
                <a:gd name="T16" fmla="*/ 94 w 104"/>
                <a:gd name="T17" fmla="*/ 41 h 140"/>
                <a:gd name="T18" fmla="*/ 103 w 104"/>
                <a:gd name="T19"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0">
                  <a:moveTo>
                    <a:pt x="103" y="32"/>
                  </a:moveTo>
                  <a:cubicBezTo>
                    <a:pt x="104" y="21"/>
                    <a:pt x="103" y="8"/>
                    <a:pt x="95" y="0"/>
                  </a:cubicBezTo>
                  <a:cubicBezTo>
                    <a:pt x="99" y="14"/>
                    <a:pt x="75" y="19"/>
                    <a:pt x="75" y="19"/>
                  </a:cubicBezTo>
                  <a:cubicBezTo>
                    <a:pt x="75" y="19"/>
                    <a:pt x="32" y="25"/>
                    <a:pt x="22" y="32"/>
                  </a:cubicBezTo>
                  <a:cubicBezTo>
                    <a:pt x="12" y="39"/>
                    <a:pt x="0" y="62"/>
                    <a:pt x="1" y="75"/>
                  </a:cubicBezTo>
                  <a:cubicBezTo>
                    <a:pt x="2" y="88"/>
                    <a:pt x="28" y="114"/>
                    <a:pt x="48" y="127"/>
                  </a:cubicBezTo>
                  <a:cubicBezTo>
                    <a:pt x="68" y="140"/>
                    <a:pt x="62" y="100"/>
                    <a:pt x="69" y="75"/>
                  </a:cubicBezTo>
                  <a:cubicBezTo>
                    <a:pt x="74" y="58"/>
                    <a:pt x="82" y="63"/>
                    <a:pt x="89" y="69"/>
                  </a:cubicBezTo>
                  <a:cubicBezTo>
                    <a:pt x="89" y="69"/>
                    <a:pt x="89" y="69"/>
                    <a:pt x="94" y="41"/>
                  </a:cubicBezTo>
                  <a:lnTo>
                    <a:pt x="103" y="32"/>
                  </a:ln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2" name="Freeform 14"/>
            <p:cNvSpPr>
              <a:spLocks/>
            </p:cNvSpPr>
            <p:nvPr/>
          </p:nvSpPr>
          <p:spPr bwMode="auto">
            <a:xfrm>
              <a:off x="6434907" y="4458794"/>
              <a:ext cx="324142" cy="346959"/>
            </a:xfrm>
            <a:custGeom>
              <a:avLst/>
              <a:gdLst>
                <a:gd name="T0" fmla="*/ 93 w 132"/>
                <a:gd name="T1" fmla="*/ 7 h 141"/>
                <a:gd name="T2" fmla="*/ 81 w 132"/>
                <a:gd name="T3" fmla="*/ 2 h 141"/>
                <a:gd name="T4" fmla="*/ 75 w 132"/>
                <a:gd name="T5" fmla="*/ 0 h 141"/>
                <a:gd name="T6" fmla="*/ 62 w 132"/>
                <a:gd name="T7" fmla="*/ 2 h 141"/>
                <a:gd name="T8" fmla="*/ 60 w 132"/>
                <a:gd name="T9" fmla="*/ 13 h 141"/>
                <a:gd name="T10" fmla="*/ 42 w 132"/>
                <a:gd name="T11" fmla="*/ 16 h 141"/>
                <a:gd name="T12" fmla="*/ 35 w 132"/>
                <a:gd name="T13" fmla="*/ 28 h 141"/>
                <a:gd name="T14" fmla="*/ 33 w 132"/>
                <a:gd name="T15" fmla="*/ 31 h 141"/>
                <a:gd name="T16" fmla="*/ 29 w 132"/>
                <a:gd name="T17" fmla="*/ 36 h 141"/>
                <a:gd name="T18" fmla="*/ 19 w 132"/>
                <a:gd name="T19" fmla="*/ 52 h 141"/>
                <a:gd name="T20" fmla="*/ 0 w 132"/>
                <a:gd name="T21" fmla="*/ 102 h 141"/>
                <a:gd name="T22" fmla="*/ 43 w 132"/>
                <a:gd name="T23" fmla="*/ 140 h 141"/>
                <a:gd name="T24" fmla="*/ 43 w 132"/>
                <a:gd name="T25" fmla="*/ 140 h 141"/>
                <a:gd name="T26" fmla="*/ 95 w 132"/>
                <a:gd name="T27" fmla="*/ 141 h 141"/>
                <a:gd name="T28" fmla="*/ 95 w 132"/>
                <a:gd name="T29" fmla="*/ 133 h 141"/>
                <a:gd name="T30" fmla="*/ 117 w 132"/>
                <a:gd name="T31" fmla="*/ 74 h 141"/>
                <a:gd name="T32" fmla="*/ 132 w 132"/>
                <a:gd name="T33" fmla="*/ 45 h 141"/>
                <a:gd name="T34" fmla="*/ 108 w 132"/>
                <a:gd name="T35" fmla="*/ 1 h 141"/>
                <a:gd name="T36" fmla="*/ 106 w 132"/>
                <a:gd name="T37" fmla="*/ 9 h 141"/>
                <a:gd name="T38" fmla="*/ 93 w 132"/>
                <a:gd name="T3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41">
                  <a:moveTo>
                    <a:pt x="93" y="7"/>
                  </a:moveTo>
                  <a:cubicBezTo>
                    <a:pt x="81" y="2"/>
                    <a:pt x="81" y="2"/>
                    <a:pt x="81" y="2"/>
                  </a:cubicBezTo>
                  <a:cubicBezTo>
                    <a:pt x="75" y="0"/>
                    <a:pt x="75" y="0"/>
                    <a:pt x="75" y="0"/>
                  </a:cubicBezTo>
                  <a:cubicBezTo>
                    <a:pt x="62" y="2"/>
                    <a:pt x="62" y="2"/>
                    <a:pt x="62" y="2"/>
                  </a:cubicBezTo>
                  <a:cubicBezTo>
                    <a:pt x="60" y="13"/>
                    <a:pt x="60" y="13"/>
                    <a:pt x="60" y="13"/>
                  </a:cubicBezTo>
                  <a:cubicBezTo>
                    <a:pt x="42" y="16"/>
                    <a:pt x="42" y="16"/>
                    <a:pt x="42" y="16"/>
                  </a:cubicBezTo>
                  <a:cubicBezTo>
                    <a:pt x="42" y="16"/>
                    <a:pt x="39" y="21"/>
                    <a:pt x="35" y="28"/>
                  </a:cubicBezTo>
                  <a:cubicBezTo>
                    <a:pt x="34" y="29"/>
                    <a:pt x="34" y="30"/>
                    <a:pt x="33" y="31"/>
                  </a:cubicBezTo>
                  <a:cubicBezTo>
                    <a:pt x="32" y="33"/>
                    <a:pt x="31" y="35"/>
                    <a:pt x="29" y="36"/>
                  </a:cubicBezTo>
                  <a:cubicBezTo>
                    <a:pt x="26" y="41"/>
                    <a:pt x="23" y="47"/>
                    <a:pt x="19" y="52"/>
                  </a:cubicBezTo>
                  <a:cubicBezTo>
                    <a:pt x="11" y="64"/>
                    <a:pt x="4" y="87"/>
                    <a:pt x="0" y="102"/>
                  </a:cubicBezTo>
                  <a:cubicBezTo>
                    <a:pt x="3" y="104"/>
                    <a:pt x="12" y="112"/>
                    <a:pt x="43" y="140"/>
                  </a:cubicBezTo>
                  <a:cubicBezTo>
                    <a:pt x="43" y="140"/>
                    <a:pt x="43" y="140"/>
                    <a:pt x="43" y="140"/>
                  </a:cubicBezTo>
                  <a:cubicBezTo>
                    <a:pt x="95" y="141"/>
                    <a:pt x="95" y="141"/>
                    <a:pt x="95" y="141"/>
                  </a:cubicBezTo>
                  <a:cubicBezTo>
                    <a:pt x="95" y="141"/>
                    <a:pt x="95" y="135"/>
                    <a:pt x="95" y="133"/>
                  </a:cubicBezTo>
                  <a:cubicBezTo>
                    <a:pt x="95" y="115"/>
                    <a:pt x="117" y="74"/>
                    <a:pt x="117" y="74"/>
                  </a:cubicBezTo>
                  <a:cubicBezTo>
                    <a:pt x="117" y="74"/>
                    <a:pt x="132" y="63"/>
                    <a:pt x="132" y="45"/>
                  </a:cubicBezTo>
                  <a:cubicBezTo>
                    <a:pt x="132" y="32"/>
                    <a:pt x="116" y="12"/>
                    <a:pt x="108" y="1"/>
                  </a:cubicBezTo>
                  <a:cubicBezTo>
                    <a:pt x="106" y="9"/>
                    <a:pt x="106" y="9"/>
                    <a:pt x="106" y="9"/>
                  </a:cubicBezTo>
                  <a:lnTo>
                    <a:pt x="93" y="7"/>
                  </a:ln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3" name="Freeform 15"/>
            <p:cNvSpPr>
              <a:spLocks/>
            </p:cNvSpPr>
            <p:nvPr/>
          </p:nvSpPr>
          <p:spPr bwMode="auto">
            <a:xfrm>
              <a:off x="6514042" y="4225966"/>
              <a:ext cx="281531" cy="308915"/>
            </a:xfrm>
            <a:custGeom>
              <a:avLst/>
              <a:gdLst>
                <a:gd name="T0" fmla="*/ 89 w 115"/>
                <a:gd name="T1" fmla="*/ 0 h 126"/>
                <a:gd name="T2" fmla="*/ 89 w 115"/>
                <a:gd name="T3" fmla="*/ 0 h 126"/>
                <a:gd name="T4" fmla="*/ 88 w 115"/>
                <a:gd name="T5" fmla="*/ 1 h 126"/>
                <a:gd name="T6" fmla="*/ 88 w 115"/>
                <a:gd name="T7" fmla="*/ 1 h 126"/>
                <a:gd name="T8" fmla="*/ 82 w 115"/>
                <a:gd name="T9" fmla="*/ 5 h 126"/>
                <a:gd name="T10" fmla="*/ 80 w 115"/>
                <a:gd name="T11" fmla="*/ 7 h 126"/>
                <a:gd name="T12" fmla="*/ 80 w 115"/>
                <a:gd name="T13" fmla="*/ 7 h 126"/>
                <a:gd name="T14" fmla="*/ 78 w 115"/>
                <a:gd name="T15" fmla="*/ 9 h 126"/>
                <a:gd name="T16" fmla="*/ 68 w 115"/>
                <a:gd name="T17" fmla="*/ 16 h 126"/>
                <a:gd name="T18" fmla="*/ 59 w 115"/>
                <a:gd name="T19" fmla="*/ 24 h 126"/>
                <a:gd name="T20" fmla="*/ 49 w 115"/>
                <a:gd name="T21" fmla="*/ 31 h 126"/>
                <a:gd name="T22" fmla="*/ 47 w 115"/>
                <a:gd name="T23" fmla="*/ 33 h 126"/>
                <a:gd name="T24" fmla="*/ 47 w 115"/>
                <a:gd name="T25" fmla="*/ 33 h 126"/>
                <a:gd name="T26" fmla="*/ 45 w 115"/>
                <a:gd name="T27" fmla="*/ 35 h 126"/>
                <a:gd name="T28" fmla="*/ 39 w 115"/>
                <a:gd name="T29" fmla="*/ 39 h 126"/>
                <a:gd name="T30" fmla="*/ 39 w 115"/>
                <a:gd name="T31" fmla="*/ 39 h 126"/>
                <a:gd name="T32" fmla="*/ 38 w 115"/>
                <a:gd name="T33" fmla="*/ 40 h 126"/>
                <a:gd name="T34" fmla="*/ 38 w 115"/>
                <a:gd name="T35" fmla="*/ 40 h 126"/>
                <a:gd name="T36" fmla="*/ 38 w 115"/>
                <a:gd name="T37" fmla="*/ 40 h 126"/>
                <a:gd name="T38" fmla="*/ 38 w 115"/>
                <a:gd name="T39" fmla="*/ 40 h 126"/>
                <a:gd name="T40" fmla="*/ 35 w 115"/>
                <a:gd name="T41" fmla="*/ 65 h 126"/>
                <a:gd name="T42" fmla="*/ 19 w 115"/>
                <a:gd name="T43" fmla="*/ 85 h 126"/>
                <a:gd name="T44" fmla="*/ 0 w 115"/>
                <a:gd name="T45" fmla="*/ 87 h 126"/>
                <a:gd name="T46" fmla="*/ 0 w 115"/>
                <a:gd name="T47" fmla="*/ 87 h 126"/>
                <a:gd name="T48" fmla="*/ 0 w 115"/>
                <a:gd name="T49" fmla="*/ 87 h 126"/>
                <a:gd name="T50" fmla="*/ 0 w 115"/>
                <a:gd name="T51" fmla="*/ 87 h 126"/>
                <a:gd name="T52" fmla="*/ 0 w 115"/>
                <a:gd name="T53" fmla="*/ 88 h 126"/>
                <a:gd name="T54" fmla="*/ 0 w 115"/>
                <a:gd name="T55" fmla="*/ 88 h 126"/>
                <a:gd name="T56" fmla="*/ 0 w 115"/>
                <a:gd name="T57" fmla="*/ 88 h 126"/>
                <a:gd name="T58" fmla="*/ 0 w 115"/>
                <a:gd name="T59" fmla="*/ 89 h 126"/>
                <a:gd name="T60" fmla="*/ 0 w 115"/>
                <a:gd name="T61" fmla="*/ 92 h 126"/>
                <a:gd name="T62" fmla="*/ 0 w 115"/>
                <a:gd name="T63" fmla="*/ 94 h 126"/>
                <a:gd name="T64" fmla="*/ 0 w 115"/>
                <a:gd name="T65" fmla="*/ 94 h 126"/>
                <a:gd name="T66" fmla="*/ 0 w 115"/>
                <a:gd name="T67" fmla="*/ 96 h 126"/>
                <a:gd name="T68" fmla="*/ 0 w 115"/>
                <a:gd name="T69" fmla="*/ 100 h 126"/>
                <a:gd name="T70" fmla="*/ 1 w 115"/>
                <a:gd name="T71" fmla="*/ 113 h 126"/>
                <a:gd name="T72" fmla="*/ 1 w 115"/>
                <a:gd name="T73" fmla="*/ 117 h 126"/>
                <a:gd name="T74" fmla="*/ 1 w 115"/>
                <a:gd name="T75" fmla="*/ 119 h 126"/>
                <a:gd name="T76" fmla="*/ 1 w 115"/>
                <a:gd name="T77" fmla="*/ 119 h 126"/>
                <a:gd name="T78" fmla="*/ 1 w 115"/>
                <a:gd name="T79" fmla="*/ 121 h 126"/>
                <a:gd name="T80" fmla="*/ 1 w 115"/>
                <a:gd name="T81" fmla="*/ 124 h 126"/>
                <a:gd name="T82" fmla="*/ 1 w 115"/>
                <a:gd name="T83" fmla="*/ 125 h 126"/>
                <a:gd name="T84" fmla="*/ 1 w 115"/>
                <a:gd name="T85" fmla="*/ 125 h 126"/>
                <a:gd name="T86" fmla="*/ 1 w 115"/>
                <a:gd name="T87" fmla="*/ 125 h 126"/>
                <a:gd name="T88" fmla="*/ 1 w 115"/>
                <a:gd name="T89" fmla="*/ 126 h 126"/>
                <a:gd name="T90" fmla="*/ 3 w 115"/>
                <a:gd name="T91" fmla="*/ 123 h 126"/>
                <a:gd name="T92" fmla="*/ 10 w 115"/>
                <a:gd name="T93" fmla="*/ 111 h 126"/>
                <a:gd name="T94" fmla="*/ 28 w 115"/>
                <a:gd name="T95" fmla="*/ 108 h 126"/>
                <a:gd name="T96" fmla="*/ 30 w 115"/>
                <a:gd name="T97" fmla="*/ 97 h 126"/>
                <a:gd name="T98" fmla="*/ 43 w 115"/>
                <a:gd name="T99" fmla="*/ 95 h 126"/>
                <a:gd name="T100" fmla="*/ 49 w 115"/>
                <a:gd name="T101" fmla="*/ 97 h 126"/>
                <a:gd name="T102" fmla="*/ 61 w 115"/>
                <a:gd name="T103" fmla="*/ 102 h 126"/>
                <a:gd name="T104" fmla="*/ 74 w 115"/>
                <a:gd name="T105" fmla="*/ 104 h 126"/>
                <a:gd name="T106" fmla="*/ 76 w 115"/>
                <a:gd name="T107" fmla="*/ 96 h 126"/>
                <a:gd name="T108" fmla="*/ 70 w 115"/>
                <a:gd name="T109" fmla="*/ 90 h 126"/>
                <a:gd name="T110" fmla="*/ 69 w 115"/>
                <a:gd name="T111" fmla="*/ 60 h 126"/>
                <a:gd name="T112" fmla="*/ 90 w 115"/>
                <a:gd name="T113" fmla="*/ 72 h 126"/>
                <a:gd name="T114" fmla="*/ 102 w 115"/>
                <a:gd name="T115" fmla="*/ 96 h 126"/>
                <a:gd name="T116" fmla="*/ 108 w 115"/>
                <a:gd name="T117" fmla="*/ 74 h 126"/>
                <a:gd name="T118" fmla="*/ 115 w 115"/>
                <a:gd name="T119" fmla="*/ 59 h 126"/>
                <a:gd name="T120" fmla="*/ 106 w 115"/>
                <a:gd name="T121" fmla="*/ 21 h 126"/>
                <a:gd name="T122" fmla="*/ 89 w 115"/>
                <a:gd name="T123" fmla="*/ 0 h 126"/>
                <a:gd name="T124" fmla="*/ 89 w 115"/>
                <a:gd name="T1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89" y="0"/>
                  </a:moveTo>
                  <a:cubicBezTo>
                    <a:pt x="89" y="0"/>
                    <a:pt x="89" y="0"/>
                    <a:pt x="89" y="0"/>
                  </a:cubicBezTo>
                  <a:cubicBezTo>
                    <a:pt x="89" y="0"/>
                    <a:pt x="88" y="0"/>
                    <a:pt x="88" y="1"/>
                  </a:cubicBezTo>
                  <a:cubicBezTo>
                    <a:pt x="88" y="1"/>
                    <a:pt x="88" y="1"/>
                    <a:pt x="88" y="1"/>
                  </a:cubicBezTo>
                  <a:cubicBezTo>
                    <a:pt x="86" y="3"/>
                    <a:pt x="84" y="4"/>
                    <a:pt x="82" y="5"/>
                  </a:cubicBezTo>
                  <a:cubicBezTo>
                    <a:pt x="81" y="6"/>
                    <a:pt x="81" y="7"/>
                    <a:pt x="80" y="7"/>
                  </a:cubicBezTo>
                  <a:cubicBezTo>
                    <a:pt x="80" y="7"/>
                    <a:pt x="80" y="7"/>
                    <a:pt x="80" y="7"/>
                  </a:cubicBezTo>
                  <a:cubicBezTo>
                    <a:pt x="79" y="8"/>
                    <a:pt x="78" y="8"/>
                    <a:pt x="78" y="9"/>
                  </a:cubicBezTo>
                  <a:cubicBezTo>
                    <a:pt x="74" y="12"/>
                    <a:pt x="71" y="14"/>
                    <a:pt x="68" y="16"/>
                  </a:cubicBezTo>
                  <a:cubicBezTo>
                    <a:pt x="65" y="18"/>
                    <a:pt x="62" y="21"/>
                    <a:pt x="59" y="24"/>
                  </a:cubicBezTo>
                  <a:cubicBezTo>
                    <a:pt x="55" y="27"/>
                    <a:pt x="52" y="29"/>
                    <a:pt x="49" y="31"/>
                  </a:cubicBezTo>
                  <a:cubicBezTo>
                    <a:pt x="49" y="32"/>
                    <a:pt x="48" y="32"/>
                    <a:pt x="47" y="33"/>
                  </a:cubicBezTo>
                  <a:cubicBezTo>
                    <a:pt x="47" y="33"/>
                    <a:pt x="47" y="33"/>
                    <a:pt x="47" y="33"/>
                  </a:cubicBezTo>
                  <a:cubicBezTo>
                    <a:pt x="46" y="33"/>
                    <a:pt x="46" y="34"/>
                    <a:pt x="45" y="35"/>
                  </a:cubicBezTo>
                  <a:cubicBezTo>
                    <a:pt x="42" y="37"/>
                    <a:pt x="40" y="38"/>
                    <a:pt x="39" y="39"/>
                  </a:cubicBezTo>
                  <a:cubicBezTo>
                    <a:pt x="39" y="39"/>
                    <a:pt x="39" y="39"/>
                    <a:pt x="39" y="39"/>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40" y="55"/>
                    <a:pt x="35" y="65"/>
                  </a:cubicBezTo>
                  <a:cubicBezTo>
                    <a:pt x="30" y="75"/>
                    <a:pt x="19" y="85"/>
                    <a:pt x="19" y="85"/>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8"/>
                  </a:cubicBezTo>
                  <a:cubicBezTo>
                    <a:pt x="0" y="88"/>
                    <a:pt x="0" y="88"/>
                    <a:pt x="0" y="88"/>
                  </a:cubicBezTo>
                  <a:cubicBezTo>
                    <a:pt x="0" y="88"/>
                    <a:pt x="0" y="88"/>
                    <a:pt x="0" y="88"/>
                  </a:cubicBezTo>
                  <a:cubicBezTo>
                    <a:pt x="0" y="89"/>
                    <a:pt x="0" y="89"/>
                    <a:pt x="0" y="89"/>
                  </a:cubicBezTo>
                  <a:cubicBezTo>
                    <a:pt x="0" y="90"/>
                    <a:pt x="0" y="91"/>
                    <a:pt x="0" y="92"/>
                  </a:cubicBezTo>
                  <a:cubicBezTo>
                    <a:pt x="0" y="93"/>
                    <a:pt x="0" y="93"/>
                    <a:pt x="0" y="94"/>
                  </a:cubicBezTo>
                  <a:cubicBezTo>
                    <a:pt x="0" y="94"/>
                    <a:pt x="0" y="94"/>
                    <a:pt x="0" y="94"/>
                  </a:cubicBezTo>
                  <a:cubicBezTo>
                    <a:pt x="0" y="95"/>
                    <a:pt x="0" y="95"/>
                    <a:pt x="0" y="96"/>
                  </a:cubicBezTo>
                  <a:cubicBezTo>
                    <a:pt x="0" y="97"/>
                    <a:pt x="0" y="98"/>
                    <a:pt x="0" y="100"/>
                  </a:cubicBezTo>
                  <a:cubicBezTo>
                    <a:pt x="0" y="105"/>
                    <a:pt x="1" y="110"/>
                    <a:pt x="1" y="113"/>
                  </a:cubicBezTo>
                  <a:cubicBezTo>
                    <a:pt x="1" y="114"/>
                    <a:pt x="1" y="116"/>
                    <a:pt x="1" y="117"/>
                  </a:cubicBezTo>
                  <a:cubicBezTo>
                    <a:pt x="1" y="118"/>
                    <a:pt x="1" y="119"/>
                    <a:pt x="1" y="119"/>
                  </a:cubicBezTo>
                  <a:cubicBezTo>
                    <a:pt x="1" y="119"/>
                    <a:pt x="1" y="119"/>
                    <a:pt x="1" y="119"/>
                  </a:cubicBezTo>
                  <a:cubicBezTo>
                    <a:pt x="1" y="120"/>
                    <a:pt x="1" y="120"/>
                    <a:pt x="1" y="121"/>
                  </a:cubicBezTo>
                  <a:cubicBezTo>
                    <a:pt x="1" y="122"/>
                    <a:pt x="1" y="123"/>
                    <a:pt x="1" y="124"/>
                  </a:cubicBezTo>
                  <a:cubicBezTo>
                    <a:pt x="1" y="124"/>
                    <a:pt x="1" y="125"/>
                    <a:pt x="1" y="125"/>
                  </a:cubicBezTo>
                  <a:cubicBezTo>
                    <a:pt x="1" y="125"/>
                    <a:pt x="1" y="125"/>
                    <a:pt x="1" y="125"/>
                  </a:cubicBezTo>
                  <a:cubicBezTo>
                    <a:pt x="1" y="125"/>
                    <a:pt x="1" y="125"/>
                    <a:pt x="1" y="125"/>
                  </a:cubicBezTo>
                  <a:cubicBezTo>
                    <a:pt x="1" y="125"/>
                    <a:pt x="1" y="126"/>
                    <a:pt x="1" y="126"/>
                  </a:cubicBezTo>
                  <a:cubicBezTo>
                    <a:pt x="2" y="125"/>
                    <a:pt x="2" y="124"/>
                    <a:pt x="3" y="123"/>
                  </a:cubicBezTo>
                  <a:cubicBezTo>
                    <a:pt x="7" y="116"/>
                    <a:pt x="10" y="111"/>
                    <a:pt x="10" y="111"/>
                  </a:cubicBezTo>
                  <a:cubicBezTo>
                    <a:pt x="10" y="111"/>
                    <a:pt x="10" y="111"/>
                    <a:pt x="28" y="108"/>
                  </a:cubicBezTo>
                  <a:cubicBezTo>
                    <a:pt x="28" y="108"/>
                    <a:pt x="28" y="108"/>
                    <a:pt x="30" y="97"/>
                  </a:cubicBezTo>
                  <a:cubicBezTo>
                    <a:pt x="30" y="97"/>
                    <a:pt x="30" y="97"/>
                    <a:pt x="43" y="95"/>
                  </a:cubicBezTo>
                  <a:cubicBezTo>
                    <a:pt x="43" y="95"/>
                    <a:pt x="43" y="95"/>
                    <a:pt x="49" y="97"/>
                  </a:cubicBezTo>
                  <a:cubicBezTo>
                    <a:pt x="49" y="97"/>
                    <a:pt x="49" y="97"/>
                    <a:pt x="61" y="102"/>
                  </a:cubicBezTo>
                  <a:cubicBezTo>
                    <a:pt x="74" y="104"/>
                    <a:pt x="74" y="104"/>
                    <a:pt x="74" y="104"/>
                  </a:cubicBezTo>
                  <a:cubicBezTo>
                    <a:pt x="74" y="104"/>
                    <a:pt x="74" y="104"/>
                    <a:pt x="76" y="96"/>
                  </a:cubicBezTo>
                  <a:cubicBezTo>
                    <a:pt x="72" y="93"/>
                    <a:pt x="70" y="90"/>
                    <a:pt x="70" y="90"/>
                  </a:cubicBezTo>
                  <a:cubicBezTo>
                    <a:pt x="69" y="60"/>
                    <a:pt x="69" y="60"/>
                    <a:pt x="69" y="60"/>
                  </a:cubicBezTo>
                  <a:cubicBezTo>
                    <a:pt x="90" y="72"/>
                    <a:pt x="90" y="72"/>
                    <a:pt x="90" y="72"/>
                  </a:cubicBezTo>
                  <a:cubicBezTo>
                    <a:pt x="102" y="96"/>
                    <a:pt x="102" y="96"/>
                    <a:pt x="102" y="96"/>
                  </a:cubicBezTo>
                  <a:cubicBezTo>
                    <a:pt x="108" y="74"/>
                    <a:pt x="108" y="74"/>
                    <a:pt x="108" y="74"/>
                  </a:cubicBezTo>
                  <a:cubicBezTo>
                    <a:pt x="115" y="59"/>
                    <a:pt x="115" y="59"/>
                    <a:pt x="115" y="59"/>
                  </a:cubicBezTo>
                  <a:cubicBezTo>
                    <a:pt x="106" y="21"/>
                    <a:pt x="106" y="21"/>
                    <a:pt x="106" y="21"/>
                  </a:cubicBezTo>
                  <a:cubicBezTo>
                    <a:pt x="89" y="0"/>
                    <a:pt x="89" y="0"/>
                    <a:pt x="89" y="0"/>
                  </a:cubicBezTo>
                  <a:cubicBezTo>
                    <a:pt x="89" y="0"/>
                    <a:pt x="89" y="0"/>
                    <a:pt x="89" y="0"/>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4" name="Freeform 16"/>
            <p:cNvSpPr>
              <a:spLocks/>
            </p:cNvSpPr>
            <p:nvPr/>
          </p:nvSpPr>
          <p:spPr bwMode="auto">
            <a:xfrm>
              <a:off x="5845974" y="4338575"/>
              <a:ext cx="540235" cy="263264"/>
            </a:xfrm>
            <a:custGeom>
              <a:avLst/>
              <a:gdLst>
                <a:gd name="T0" fmla="*/ 220 w 220"/>
                <a:gd name="T1" fmla="*/ 83 h 107"/>
                <a:gd name="T2" fmla="*/ 220 w 220"/>
                <a:gd name="T3" fmla="*/ 65 h 107"/>
                <a:gd name="T4" fmla="*/ 204 w 220"/>
                <a:gd name="T5" fmla="*/ 55 h 107"/>
                <a:gd name="T6" fmla="*/ 188 w 220"/>
                <a:gd name="T7" fmla="*/ 47 h 107"/>
                <a:gd name="T8" fmla="*/ 177 w 220"/>
                <a:gd name="T9" fmla="*/ 12 h 107"/>
                <a:gd name="T10" fmla="*/ 150 w 220"/>
                <a:gd name="T11" fmla="*/ 12 h 107"/>
                <a:gd name="T12" fmla="*/ 136 w 220"/>
                <a:gd name="T13" fmla="*/ 30 h 107"/>
                <a:gd name="T14" fmla="*/ 116 w 220"/>
                <a:gd name="T15" fmla="*/ 44 h 107"/>
                <a:gd name="T16" fmla="*/ 96 w 220"/>
                <a:gd name="T17" fmla="*/ 40 h 107"/>
                <a:gd name="T18" fmla="*/ 68 w 220"/>
                <a:gd name="T19" fmla="*/ 38 h 107"/>
                <a:gd name="T20" fmla="*/ 34 w 220"/>
                <a:gd name="T21" fmla="*/ 38 h 107"/>
                <a:gd name="T22" fmla="*/ 0 w 220"/>
                <a:gd name="T23" fmla="*/ 36 h 107"/>
                <a:gd name="T24" fmla="*/ 1 w 220"/>
                <a:gd name="T25" fmla="*/ 75 h 107"/>
                <a:gd name="T26" fmla="*/ 35 w 220"/>
                <a:gd name="T27" fmla="*/ 105 h 107"/>
                <a:gd name="T28" fmla="*/ 146 w 220"/>
                <a:gd name="T29" fmla="*/ 107 h 107"/>
                <a:gd name="T30" fmla="*/ 156 w 220"/>
                <a:gd name="T31" fmla="*/ 97 h 107"/>
                <a:gd name="T32" fmla="*/ 202 w 220"/>
                <a:gd name="T33" fmla="*/ 94 h 107"/>
                <a:gd name="T34" fmla="*/ 209 w 220"/>
                <a:gd name="T35" fmla="*/ 95 h 107"/>
                <a:gd name="T36" fmla="*/ 220 w 220"/>
                <a:gd name="T37"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07">
                  <a:moveTo>
                    <a:pt x="220" y="83"/>
                  </a:moveTo>
                  <a:cubicBezTo>
                    <a:pt x="220" y="65"/>
                    <a:pt x="220" y="65"/>
                    <a:pt x="220" y="65"/>
                  </a:cubicBezTo>
                  <a:cubicBezTo>
                    <a:pt x="204" y="55"/>
                    <a:pt x="204" y="55"/>
                    <a:pt x="204" y="55"/>
                  </a:cubicBezTo>
                  <a:cubicBezTo>
                    <a:pt x="188" y="47"/>
                    <a:pt x="188" y="47"/>
                    <a:pt x="188" y="47"/>
                  </a:cubicBezTo>
                  <a:cubicBezTo>
                    <a:pt x="188" y="47"/>
                    <a:pt x="183" y="24"/>
                    <a:pt x="177" y="12"/>
                  </a:cubicBezTo>
                  <a:cubicBezTo>
                    <a:pt x="171" y="0"/>
                    <a:pt x="150" y="12"/>
                    <a:pt x="150" y="12"/>
                  </a:cubicBezTo>
                  <a:cubicBezTo>
                    <a:pt x="150" y="12"/>
                    <a:pt x="141" y="30"/>
                    <a:pt x="136" y="30"/>
                  </a:cubicBezTo>
                  <a:cubicBezTo>
                    <a:pt x="131" y="30"/>
                    <a:pt x="125" y="30"/>
                    <a:pt x="116" y="44"/>
                  </a:cubicBezTo>
                  <a:cubicBezTo>
                    <a:pt x="107" y="58"/>
                    <a:pt x="96" y="40"/>
                    <a:pt x="96" y="40"/>
                  </a:cubicBezTo>
                  <a:cubicBezTo>
                    <a:pt x="96" y="40"/>
                    <a:pt x="70" y="40"/>
                    <a:pt x="68" y="38"/>
                  </a:cubicBezTo>
                  <a:cubicBezTo>
                    <a:pt x="55" y="26"/>
                    <a:pt x="34" y="38"/>
                    <a:pt x="34" y="38"/>
                  </a:cubicBezTo>
                  <a:cubicBezTo>
                    <a:pt x="0" y="36"/>
                    <a:pt x="0" y="36"/>
                    <a:pt x="0" y="36"/>
                  </a:cubicBezTo>
                  <a:cubicBezTo>
                    <a:pt x="1" y="48"/>
                    <a:pt x="0" y="62"/>
                    <a:pt x="1" y="75"/>
                  </a:cubicBezTo>
                  <a:cubicBezTo>
                    <a:pt x="3" y="104"/>
                    <a:pt x="35" y="105"/>
                    <a:pt x="35" y="105"/>
                  </a:cubicBezTo>
                  <a:cubicBezTo>
                    <a:pt x="146" y="107"/>
                    <a:pt x="146" y="107"/>
                    <a:pt x="146" y="107"/>
                  </a:cubicBezTo>
                  <a:cubicBezTo>
                    <a:pt x="156" y="97"/>
                    <a:pt x="156" y="97"/>
                    <a:pt x="156" y="97"/>
                  </a:cubicBezTo>
                  <a:cubicBezTo>
                    <a:pt x="156" y="97"/>
                    <a:pt x="182" y="94"/>
                    <a:pt x="202" y="94"/>
                  </a:cubicBezTo>
                  <a:cubicBezTo>
                    <a:pt x="206" y="94"/>
                    <a:pt x="208" y="95"/>
                    <a:pt x="209" y="95"/>
                  </a:cubicBezTo>
                  <a:cubicBezTo>
                    <a:pt x="219" y="89"/>
                    <a:pt x="220" y="83"/>
                    <a:pt x="220" y="8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5" name="Freeform 17"/>
            <p:cNvSpPr>
              <a:spLocks/>
            </p:cNvSpPr>
            <p:nvPr/>
          </p:nvSpPr>
          <p:spPr bwMode="auto">
            <a:xfrm>
              <a:off x="6130546" y="3632484"/>
              <a:ext cx="1068299" cy="601090"/>
            </a:xfrm>
            <a:custGeom>
              <a:avLst/>
              <a:gdLst>
                <a:gd name="T0" fmla="*/ 431 w 435"/>
                <a:gd name="T1" fmla="*/ 124 h 245"/>
                <a:gd name="T2" fmla="*/ 394 w 435"/>
                <a:gd name="T3" fmla="*/ 80 h 245"/>
                <a:gd name="T4" fmla="*/ 365 w 435"/>
                <a:gd name="T5" fmla="*/ 77 h 245"/>
                <a:gd name="T6" fmla="*/ 360 w 435"/>
                <a:gd name="T7" fmla="*/ 45 h 245"/>
                <a:gd name="T8" fmla="*/ 325 w 435"/>
                <a:gd name="T9" fmla="*/ 40 h 245"/>
                <a:gd name="T10" fmla="*/ 327 w 435"/>
                <a:gd name="T11" fmla="*/ 28 h 245"/>
                <a:gd name="T12" fmla="*/ 341 w 435"/>
                <a:gd name="T13" fmla="*/ 27 h 245"/>
                <a:gd name="T14" fmla="*/ 340 w 435"/>
                <a:gd name="T15" fmla="*/ 1 h 245"/>
                <a:gd name="T16" fmla="*/ 303 w 435"/>
                <a:gd name="T17" fmla="*/ 0 h 245"/>
                <a:gd name="T18" fmla="*/ 303 w 435"/>
                <a:gd name="T19" fmla="*/ 7 h 245"/>
                <a:gd name="T20" fmla="*/ 287 w 435"/>
                <a:gd name="T21" fmla="*/ 7 h 245"/>
                <a:gd name="T22" fmla="*/ 286 w 435"/>
                <a:gd name="T23" fmla="*/ 25 h 245"/>
                <a:gd name="T24" fmla="*/ 236 w 435"/>
                <a:gd name="T25" fmla="*/ 26 h 245"/>
                <a:gd name="T26" fmla="*/ 222 w 435"/>
                <a:gd name="T27" fmla="*/ 27 h 245"/>
                <a:gd name="T28" fmla="*/ 209 w 435"/>
                <a:gd name="T29" fmla="*/ 26 h 245"/>
                <a:gd name="T30" fmla="*/ 173 w 435"/>
                <a:gd name="T31" fmla="*/ 44 h 245"/>
                <a:gd name="T32" fmla="*/ 172 w 435"/>
                <a:gd name="T33" fmla="*/ 74 h 245"/>
                <a:gd name="T34" fmla="*/ 159 w 435"/>
                <a:gd name="T35" fmla="*/ 53 h 245"/>
                <a:gd name="T36" fmla="*/ 140 w 435"/>
                <a:gd name="T37" fmla="*/ 52 h 245"/>
                <a:gd name="T38" fmla="*/ 133 w 435"/>
                <a:gd name="T39" fmla="*/ 67 h 245"/>
                <a:gd name="T40" fmla="*/ 125 w 435"/>
                <a:gd name="T41" fmla="*/ 75 h 245"/>
                <a:gd name="T42" fmla="*/ 108 w 435"/>
                <a:gd name="T43" fmla="*/ 104 h 245"/>
                <a:gd name="T44" fmla="*/ 78 w 435"/>
                <a:gd name="T45" fmla="*/ 137 h 245"/>
                <a:gd name="T46" fmla="*/ 61 w 435"/>
                <a:gd name="T47" fmla="*/ 139 h 245"/>
                <a:gd name="T48" fmla="*/ 50 w 435"/>
                <a:gd name="T49" fmla="*/ 156 h 245"/>
                <a:gd name="T50" fmla="*/ 7 w 435"/>
                <a:gd name="T51" fmla="*/ 159 h 245"/>
                <a:gd name="T52" fmla="*/ 7 w 435"/>
                <a:gd name="T53" fmla="*/ 191 h 245"/>
                <a:gd name="T54" fmla="*/ 39 w 435"/>
                <a:gd name="T55" fmla="*/ 233 h 245"/>
                <a:gd name="T56" fmla="*/ 34 w 435"/>
                <a:gd name="T57" fmla="*/ 236 h 245"/>
                <a:gd name="T58" fmla="*/ 45 w 435"/>
                <a:gd name="T59" fmla="*/ 242 h 245"/>
                <a:gd name="T60" fmla="*/ 78 w 435"/>
                <a:gd name="T61" fmla="*/ 229 h 245"/>
                <a:gd name="T62" fmla="*/ 148 w 435"/>
                <a:gd name="T63" fmla="*/ 233 h 245"/>
                <a:gd name="T64" fmla="*/ 171 w 435"/>
                <a:gd name="T65" fmla="*/ 217 h 245"/>
                <a:gd name="T66" fmla="*/ 180 w 435"/>
                <a:gd name="T67" fmla="*/ 177 h 245"/>
                <a:gd name="T68" fmla="*/ 194 w 435"/>
                <a:gd name="T69" fmla="*/ 169 h 245"/>
                <a:gd name="T70" fmla="*/ 221 w 435"/>
                <a:gd name="T71" fmla="*/ 157 h 245"/>
                <a:gd name="T72" fmla="*/ 238 w 435"/>
                <a:gd name="T73" fmla="*/ 152 h 245"/>
                <a:gd name="T74" fmla="*/ 250 w 435"/>
                <a:gd name="T75" fmla="*/ 143 h 245"/>
                <a:gd name="T76" fmla="*/ 294 w 435"/>
                <a:gd name="T77" fmla="*/ 121 h 245"/>
                <a:gd name="T78" fmla="*/ 321 w 435"/>
                <a:gd name="T79" fmla="*/ 128 h 245"/>
                <a:gd name="T80" fmla="*/ 309 w 435"/>
                <a:gd name="T81" fmla="*/ 141 h 245"/>
                <a:gd name="T82" fmla="*/ 310 w 435"/>
                <a:gd name="T83" fmla="*/ 169 h 245"/>
                <a:gd name="T84" fmla="*/ 323 w 435"/>
                <a:gd name="T85" fmla="*/ 171 h 245"/>
                <a:gd name="T86" fmla="*/ 321 w 435"/>
                <a:gd name="T87" fmla="*/ 193 h 245"/>
                <a:gd name="T88" fmla="*/ 351 w 435"/>
                <a:gd name="T89" fmla="*/ 188 h 245"/>
                <a:gd name="T90" fmla="*/ 364 w 435"/>
                <a:gd name="T91" fmla="*/ 187 h 245"/>
                <a:gd name="T92" fmla="*/ 379 w 435"/>
                <a:gd name="T93" fmla="*/ 192 h 245"/>
                <a:gd name="T94" fmla="*/ 403 w 435"/>
                <a:gd name="T95" fmla="*/ 204 h 245"/>
                <a:gd name="T96" fmla="*/ 407 w 435"/>
                <a:gd name="T97" fmla="*/ 195 h 245"/>
                <a:gd name="T98" fmla="*/ 390 w 435"/>
                <a:gd name="T99" fmla="*/ 180 h 245"/>
                <a:gd name="T100" fmla="*/ 402 w 435"/>
                <a:gd name="T101" fmla="*/ 172 h 245"/>
                <a:gd name="T102" fmla="*/ 423 w 435"/>
                <a:gd name="T103" fmla="*/ 145 h 245"/>
                <a:gd name="T104" fmla="*/ 431 w 435"/>
                <a:gd name="T105" fmla="*/ 12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5" h="245">
                  <a:moveTo>
                    <a:pt x="431" y="124"/>
                  </a:moveTo>
                  <a:cubicBezTo>
                    <a:pt x="393" y="112"/>
                    <a:pt x="401" y="87"/>
                    <a:pt x="394" y="80"/>
                  </a:cubicBezTo>
                  <a:cubicBezTo>
                    <a:pt x="387" y="73"/>
                    <a:pt x="365" y="76"/>
                    <a:pt x="365" y="77"/>
                  </a:cubicBezTo>
                  <a:cubicBezTo>
                    <a:pt x="316" y="119"/>
                    <a:pt x="360" y="45"/>
                    <a:pt x="360" y="45"/>
                  </a:cubicBezTo>
                  <a:cubicBezTo>
                    <a:pt x="325" y="40"/>
                    <a:pt x="325" y="40"/>
                    <a:pt x="325" y="40"/>
                  </a:cubicBezTo>
                  <a:cubicBezTo>
                    <a:pt x="327" y="28"/>
                    <a:pt x="327" y="28"/>
                    <a:pt x="327" y="28"/>
                  </a:cubicBezTo>
                  <a:cubicBezTo>
                    <a:pt x="341" y="27"/>
                    <a:pt x="341" y="27"/>
                    <a:pt x="341" y="27"/>
                  </a:cubicBezTo>
                  <a:cubicBezTo>
                    <a:pt x="340" y="1"/>
                    <a:pt x="340" y="1"/>
                    <a:pt x="340" y="1"/>
                  </a:cubicBezTo>
                  <a:cubicBezTo>
                    <a:pt x="303" y="0"/>
                    <a:pt x="303" y="0"/>
                    <a:pt x="303" y="0"/>
                  </a:cubicBezTo>
                  <a:cubicBezTo>
                    <a:pt x="303" y="7"/>
                    <a:pt x="303" y="7"/>
                    <a:pt x="303" y="7"/>
                  </a:cubicBezTo>
                  <a:cubicBezTo>
                    <a:pt x="287" y="7"/>
                    <a:pt x="287" y="7"/>
                    <a:pt x="287" y="7"/>
                  </a:cubicBezTo>
                  <a:cubicBezTo>
                    <a:pt x="286" y="25"/>
                    <a:pt x="286" y="25"/>
                    <a:pt x="286" y="25"/>
                  </a:cubicBezTo>
                  <a:cubicBezTo>
                    <a:pt x="236" y="26"/>
                    <a:pt x="236" y="26"/>
                    <a:pt x="236" y="26"/>
                  </a:cubicBezTo>
                  <a:cubicBezTo>
                    <a:pt x="222" y="27"/>
                    <a:pt x="222" y="27"/>
                    <a:pt x="222" y="27"/>
                  </a:cubicBezTo>
                  <a:cubicBezTo>
                    <a:pt x="209" y="26"/>
                    <a:pt x="209" y="26"/>
                    <a:pt x="209" y="26"/>
                  </a:cubicBezTo>
                  <a:cubicBezTo>
                    <a:pt x="173" y="44"/>
                    <a:pt x="173" y="44"/>
                    <a:pt x="173" y="44"/>
                  </a:cubicBezTo>
                  <a:cubicBezTo>
                    <a:pt x="173" y="44"/>
                    <a:pt x="176" y="59"/>
                    <a:pt x="172" y="74"/>
                  </a:cubicBezTo>
                  <a:cubicBezTo>
                    <a:pt x="168" y="89"/>
                    <a:pt x="159" y="53"/>
                    <a:pt x="159" y="53"/>
                  </a:cubicBezTo>
                  <a:cubicBezTo>
                    <a:pt x="140" y="52"/>
                    <a:pt x="140" y="52"/>
                    <a:pt x="140" y="52"/>
                  </a:cubicBezTo>
                  <a:cubicBezTo>
                    <a:pt x="133" y="67"/>
                    <a:pt x="133" y="67"/>
                    <a:pt x="133" y="67"/>
                  </a:cubicBezTo>
                  <a:cubicBezTo>
                    <a:pt x="125" y="75"/>
                    <a:pt x="125" y="75"/>
                    <a:pt x="125" y="75"/>
                  </a:cubicBezTo>
                  <a:cubicBezTo>
                    <a:pt x="108" y="104"/>
                    <a:pt x="108" y="104"/>
                    <a:pt x="108" y="104"/>
                  </a:cubicBezTo>
                  <a:cubicBezTo>
                    <a:pt x="78" y="137"/>
                    <a:pt x="78" y="137"/>
                    <a:pt x="78" y="137"/>
                  </a:cubicBezTo>
                  <a:cubicBezTo>
                    <a:pt x="61" y="139"/>
                    <a:pt x="61" y="139"/>
                    <a:pt x="61" y="139"/>
                  </a:cubicBezTo>
                  <a:cubicBezTo>
                    <a:pt x="50" y="156"/>
                    <a:pt x="50" y="156"/>
                    <a:pt x="50" y="156"/>
                  </a:cubicBezTo>
                  <a:cubicBezTo>
                    <a:pt x="50" y="156"/>
                    <a:pt x="5" y="158"/>
                    <a:pt x="7" y="159"/>
                  </a:cubicBezTo>
                  <a:cubicBezTo>
                    <a:pt x="0" y="167"/>
                    <a:pt x="7" y="191"/>
                    <a:pt x="7" y="191"/>
                  </a:cubicBezTo>
                  <a:cubicBezTo>
                    <a:pt x="54" y="190"/>
                    <a:pt x="39" y="233"/>
                    <a:pt x="39" y="233"/>
                  </a:cubicBezTo>
                  <a:cubicBezTo>
                    <a:pt x="34" y="236"/>
                    <a:pt x="34" y="236"/>
                    <a:pt x="34" y="236"/>
                  </a:cubicBezTo>
                  <a:cubicBezTo>
                    <a:pt x="39" y="239"/>
                    <a:pt x="43" y="241"/>
                    <a:pt x="45" y="242"/>
                  </a:cubicBezTo>
                  <a:cubicBezTo>
                    <a:pt x="52" y="245"/>
                    <a:pt x="71" y="240"/>
                    <a:pt x="78" y="229"/>
                  </a:cubicBezTo>
                  <a:cubicBezTo>
                    <a:pt x="85" y="218"/>
                    <a:pt x="138" y="231"/>
                    <a:pt x="148" y="233"/>
                  </a:cubicBezTo>
                  <a:cubicBezTo>
                    <a:pt x="158" y="235"/>
                    <a:pt x="168" y="229"/>
                    <a:pt x="171" y="217"/>
                  </a:cubicBezTo>
                  <a:cubicBezTo>
                    <a:pt x="174" y="205"/>
                    <a:pt x="179" y="184"/>
                    <a:pt x="180" y="177"/>
                  </a:cubicBezTo>
                  <a:cubicBezTo>
                    <a:pt x="181" y="170"/>
                    <a:pt x="194" y="169"/>
                    <a:pt x="194" y="169"/>
                  </a:cubicBezTo>
                  <a:cubicBezTo>
                    <a:pt x="194" y="169"/>
                    <a:pt x="210" y="171"/>
                    <a:pt x="221" y="157"/>
                  </a:cubicBezTo>
                  <a:cubicBezTo>
                    <a:pt x="232" y="143"/>
                    <a:pt x="230" y="147"/>
                    <a:pt x="238" y="152"/>
                  </a:cubicBezTo>
                  <a:cubicBezTo>
                    <a:pt x="246" y="157"/>
                    <a:pt x="249" y="147"/>
                    <a:pt x="250" y="143"/>
                  </a:cubicBezTo>
                  <a:cubicBezTo>
                    <a:pt x="251" y="139"/>
                    <a:pt x="272" y="132"/>
                    <a:pt x="294" y="121"/>
                  </a:cubicBezTo>
                  <a:cubicBezTo>
                    <a:pt x="316" y="110"/>
                    <a:pt x="319" y="129"/>
                    <a:pt x="321" y="128"/>
                  </a:cubicBezTo>
                  <a:cubicBezTo>
                    <a:pt x="327" y="150"/>
                    <a:pt x="312" y="140"/>
                    <a:pt x="309" y="141"/>
                  </a:cubicBezTo>
                  <a:cubicBezTo>
                    <a:pt x="295" y="157"/>
                    <a:pt x="310" y="169"/>
                    <a:pt x="310" y="169"/>
                  </a:cubicBezTo>
                  <a:cubicBezTo>
                    <a:pt x="323" y="171"/>
                    <a:pt x="323" y="171"/>
                    <a:pt x="323" y="171"/>
                  </a:cubicBezTo>
                  <a:cubicBezTo>
                    <a:pt x="321" y="193"/>
                    <a:pt x="321" y="193"/>
                    <a:pt x="321" y="193"/>
                  </a:cubicBezTo>
                  <a:cubicBezTo>
                    <a:pt x="326" y="200"/>
                    <a:pt x="348" y="188"/>
                    <a:pt x="351" y="188"/>
                  </a:cubicBezTo>
                  <a:cubicBezTo>
                    <a:pt x="352" y="188"/>
                    <a:pt x="358" y="184"/>
                    <a:pt x="364" y="187"/>
                  </a:cubicBezTo>
                  <a:cubicBezTo>
                    <a:pt x="368" y="189"/>
                    <a:pt x="375" y="189"/>
                    <a:pt x="379" y="192"/>
                  </a:cubicBezTo>
                  <a:cubicBezTo>
                    <a:pt x="389" y="198"/>
                    <a:pt x="390" y="207"/>
                    <a:pt x="403" y="204"/>
                  </a:cubicBezTo>
                  <a:cubicBezTo>
                    <a:pt x="407" y="204"/>
                    <a:pt x="410" y="200"/>
                    <a:pt x="407" y="195"/>
                  </a:cubicBezTo>
                  <a:cubicBezTo>
                    <a:pt x="404" y="190"/>
                    <a:pt x="392" y="184"/>
                    <a:pt x="390" y="180"/>
                  </a:cubicBezTo>
                  <a:cubicBezTo>
                    <a:pt x="389" y="178"/>
                    <a:pt x="402" y="172"/>
                    <a:pt x="402" y="172"/>
                  </a:cubicBezTo>
                  <a:cubicBezTo>
                    <a:pt x="418" y="169"/>
                    <a:pt x="421" y="149"/>
                    <a:pt x="423" y="145"/>
                  </a:cubicBezTo>
                  <a:cubicBezTo>
                    <a:pt x="435" y="138"/>
                    <a:pt x="429" y="123"/>
                    <a:pt x="431" y="124"/>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6" name="Freeform 18"/>
            <p:cNvSpPr>
              <a:spLocks/>
            </p:cNvSpPr>
            <p:nvPr/>
          </p:nvSpPr>
          <p:spPr bwMode="auto">
            <a:xfrm>
              <a:off x="5814016" y="3901834"/>
              <a:ext cx="1120039" cy="884137"/>
            </a:xfrm>
            <a:custGeom>
              <a:avLst/>
              <a:gdLst>
                <a:gd name="T0" fmla="*/ 438 w 456"/>
                <a:gd name="T1" fmla="*/ 31 h 360"/>
                <a:gd name="T2" fmla="*/ 423 w 456"/>
                <a:gd name="T3" fmla="*/ 11 h 360"/>
                <a:gd name="T4" fmla="*/ 367 w 456"/>
                <a:gd name="T5" fmla="*/ 42 h 360"/>
                <a:gd name="T6" fmla="*/ 323 w 456"/>
                <a:gd name="T7" fmla="*/ 59 h 360"/>
                <a:gd name="T8" fmla="*/ 300 w 456"/>
                <a:gd name="T9" fmla="*/ 107 h 360"/>
                <a:gd name="T10" fmla="*/ 207 w 456"/>
                <a:gd name="T11" fmla="*/ 119 h 360"/>
                <a:gd name="T12" fmla="*/ 163 w 456"/>
                <a:gd name="T13" fmla="*/ 126 h 360"/>
                <a:gd name="T14" fmla="*/ 122 w 456"/>
                <a:gd name="T15" fmla="*/ 135 h 360"/>
                <a:gd name="T16" fmla="*/ 48 w 456"/>
                <a:gd name="T17" fmla="*/ 135 h 360"/>
                <a:gd name="T18" fmla="*/ 15 w 456"/>
                <a:gd name="T19" fmla="*/ 158 h 360"/>
                <a:gd name="T20" fmla="*/ 2 w 456"/>
                <a:gd name="T21" fmla="*/ 153 h 360"/>
                <a:gd name="T22" fmla="*/ 6 w 456"/>
                <a:gd name="T23" fmla="*/ 169 h 360"/>
                <a:gd name="T24" fmla="*/ 3 w 456"/>
                <a:gd name="T25" fmla="*/ 197 h 360"/>
                <a:gd name="T26" fmla="*/ 47 w 456"/>
                <a:gd name="T27" fmla="*/ 216 h 360"/>
                <a:gd name="T28" fmla="*/ 109 w 456"/>
                <a:gd name="T29" fmla="*/ 218 h 360"/>
                <a:gd name="T30" fmla="*/ 149 w 456"/>
                <a:gd name="T31" fmla="*/ 208 h 360"/>
                <a:gd name="T32" fmla="*/ 190 w 456"/>
                <a:gd name="T33" fmla="*/ 190 h 360"/>
                <a:gd name="T34" fmla="*/ 217 w 456"/>
                <a:gd name="T35" fmla="*/ 233 h 360"/>
                <a:gd name="T36" fmla="*/ 233 w 456"/>
                <a:gd name="T37" fmla="*/ 261 h 360"/>
                <a:gd name="T38" fmla="*/ 200 w 456"/>
                <a:gd name="T39" fmla="*/ 294 h 360"/>
                <a:gd name="T40" fmla="*/ 210 w 456"/>
                <a:gd name="T41" fmla="*/ 328 h 360"/>
                <a:gd name="T42" fmla="*/ 252 w 456"/>
                <a:gd name="T43" fmla="*/ 328 h 360"/>
                <a:gd name="T44" fmla="*/ 272 w 456"/>
                <a:gd name="T45" fmla="*/ 279 h 360"/>
                <a:gd name="T46" fmla="*/ 286 w 456"/>
                <a:gd name="T47" fmla="*/ 258 h 360"/>
                <a:gd name="T48" fmla="*/ 286 w 456"/>
                <a:gd name="T49" fmla="*/ 257 h 360"/>
                <a:gd name="T50" fmla="*/ 286 w 456"/>
                <a:gd name="T51" fmla="*/ 256 h 360"/>
                <a:gd name="T52" fmla="*/ 286 w 456"/>
                <a:gd name="T53" fmla="*/ 251 h 360"/>
                <a:gd name="T54" fmla="*/ 286 w 456"/>
                <a:gd name="T55" fmla="*/ 249 h 360"/>
                <a:gd name="T56" fmla="*/ 285 w 456"/>
                <a:gd name="T57" fmla="*/ 232 h 360"/>
                <a:gd name="T58" fmla="*/ 285 w 456"/>
                <a:gd name="T59" fmla="*/ 226 h 360"/>
                <a:gd name="T60" fmla="*/ 285 w 456"/>
                <a:gd name="T61" fmla="*/ 224 h 360"/>
                <a:gd name="T62" fmla="*/ 285 w 456"/>
                <a:gd name="T63" fmla="*/ 220 h 360"/>
                <a:gd name="T64" fmla="*/ 285 w 456"/>
                <a:gd name="T65" fmla="*/ 220 h 360"/>
                <a:gd name="T66" fmla="*/ 285 w 456"/>
                <a:gd name="T67" fmla="*/ 219 h 360"/>
                <a:gd name="T68" fmla="*/ 285 w 456"/>
                <a:gd name="T69" fmla="*/ 219 h 360"/>
                <a:gd name="T70" fmla="*/ 320 w 456"/>
                <a:gd name="T71" fmla="*/ 197 h 360"/>
                <a:gd name="T72" fmla="*/ 323 w 456"/>
                <a:gd name="T73" fmla="*/ 172 h 360"/>
                <a:gd name="T74" fmla="*/ 323 w 456"/>
                <a:gd name="T75" fmla="*/ 172 h 360"/>
                <a:gd name="T76" fmla="*/ 324 w 456"/>
                <a:gd name="T77" fmla="*/ 171 h 360"/>
                <a:gd name="T78" fmla="*/ 332 w 456"/>
                <a:gd name="T79" fmla="*/ 165 h 360"/>
                <a:gd name="T80" fmla="*/ 334 w 456"/>
                <a:gd name="T81" fmla="*/ 163 h 360"/>
                <a:gd name="T82" fmla="*/ 353 w 456"/>
                <a:gd name="T83" fmla="*/ 148 h 360"/>
                <a:gd name="T84" fmla="*/ 365 w 456"/>
                <a:gd name="T85" fmla="*/ 139 h 360"/>
                <a:gd name="T86" fmla="*/ 367 w 456"/>
                <a:gd name="T87" fmla="*/ 137 h 360"/>
                <a:gd name="T88" fmla="*/ 373 w 456"/>
                <a:gd name="T89" fmla="*/ 133 h 360"/>
                <a:gd name="T90" fmla="*/ 374 w 456"/>
                <a:gd name="T91" fmla="*/ 132 h 360"/>
                <a:gd name="T92" fmla="*/ 374 w 456"/>
                <a:gd name="T93" fmla="*/ 132 h 360"/>
                <a:gd name="T94" fmla="*/ 393 w 456"/>
                <a:gd name="T95" fmla="*/ 100 h 360"/>
                <a:gd name="T96" fmla="*/ 427 w 456"/>
                <a:gd name="T97" fmla="*/ 109 h 360"/>
                <a:gd name="T98" fmla="*/ 437 w 456"/>
                <a:gd name="T99" fmla="*/ 86 h 360"/>
                <a:gd name="T100" fmla="*/ 450 w 456"/>
                <a:gd name="T101" fmla="*/ 83 h 360"/>
                <a:gd name="T102" fmla="*/ 439 w 456"/>
                <a:gd name="T103" fmla="*/ 5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6" h="360">
                  <a:moveTo>
                    <a:pt x="439" y="59"/>
                  </a:moveTo>
                  <a:cubicBezTo>
                    <a:pt x="439" y="59"/>
                    <a:pt x="424" y="47"/>
                    <a:pt x="438" y="31"/>
                  </a:cubicBezTo>
                  <a:cubicBezTo>
                    <a:pt x="441" y="30"/>
                    <a:pt x="456" y="40"/>
                    <a:pt x="450" y="18"/>
                  </a:cubicBezTo>
                  <a:cubicBezTo>
                    <a:pt x="448" y="19"/>
                    <a:pt x="445" y="0"/>
                    <a:pt x="423" y="11"/>
                  </a:cubicBezTo>
                  <a:cubicBezTo>
                    <a:pt x="401" y="22"/>
                    <a:pt x="380" y="29"/>
                    <a:pt x="379" y="33"/>
                  </a:cubicBezTo>
                  <a:cubicBezTo>
                    <a:pt x="378" y="37"/>
                    <a:pt x="375" y="47"/>
                    <a:pt x="367" y="42"/>
                  </a:cubicBezTo>
                  <a:cubicBezTo>
                    <a:pt x="359" y="37"/>
                    <a:pt x="361" y="33"/>
                    <a:pt x="350" y="47"/>
                  </a:cubicBezTo>
                  <a:cubicBezTo>
                    <a:pt x="339" y="61"/>
                    <a:pt x="323" y="59"/>
                    <a:pt x="323" y="59"/>
                  </a:cubicBezTo>
                  <a:cubicBezTo>
                    <a:pt x="323" y="59"/>
                    <a:pt x="310" y="60"/>
                    <a:pt x="309" y="67"/>
                  </a:cubicBezTo>
                  <a:cubicBezTo>
                    <a:pt x="308" y="74"/>
                    <a:pt x="303" y="95"/>
                    <a:pt x="300" y="107"/>
                  </a:cubicBezTo>
                  <a:cubicBezTo>
                    <a:pt x="297" y="119"/>
                    <a:pt x="287" y="125"/>
                    <a:pt x="277" y="123"/>
                  </a:cubicBezTo>
                  <a:cubicBezTo>
                    <a:pt x="267" y="121"/>
                    <a:pt x="214" y="108"/>
                    <a:pt x="207" y="119"/>
                  </a:cubicBezTo>
                  <a:cubicBezTo>
                    <a:pt x="200" y="130"/>
                    <a:pt x="181" y="135"/>
                    <a:pt x="174" y="132"/>
                  </a:cubicBezTo>
                  <a:cubicBezTo>
                    <a:pt x="172" y="131"/>
                    <a:pt x="168" y="129"/>
                    <a:pt x="163" y="126"/>
                  </a:cubicBezTo>
                  <a:cubicBezTo>
                    <a:pt x="152" y="133"/>
                    <a:pt x="152" y="133"/>
                    <a:pt x="152" y="133"/>
                  </a:cubicBezTo>
                  <a:cubicBezTo>
                    <a:pt x="152" y="133"/>
                    <a:pt x="123" y="136"/>
                    <a:pt x="122" y="135"/>
                  </a:cubicBezTo>
                  <a:cubicBezTo>
                    <a:pt x="104" y="164"/>
                    <a:pt x="97" y="132"/>
                    <a:pt x="97" y="132"/>
                  </a:cubicBezTo>
                  <a:cubicBezTo>
                    <a:pt x="48" y="135"/>
                    <a:pt x="48" y="135"/>
                    <a:pt x="48" y="135"/>
                  </a:cubicBezTo>
                  <a:cubicBezTo>
                    <a:pt x="36" y="152"/>
                    <a:pt x="36" y="152"/>
                    <a:pt x="36" y="152"/>
                  </a:cubicBezTo>
                  <a:cubicBezTo>
                    <a:pt x="36" y="152"/>
                    <a:pt x="18" y="149"/>
                    <a:pt x="15" y="158"/>
                  </a:cubicBezTo>
                  <a:cubicBezTo>
                    <a:pt x="12" y="167"/>
                    <a:pt x="7" y="164"/>
                    <a:pt x="7" y="164"/>
                  </a:cubicBezTo>
                  <a:cubicBezTo>
                    <a:pt x="7" y="164"/>
                    <a:pt x="3" y="153"/>
                    <a:pt x="2" y="153"/>
                  </a:cubicBezTo>
                  <a:cubicBezTo>
                    <a:pt x="1" y="153"/>
                    <a:pt x="0" y="153"/>
                    <a:pt x="0" y="153"/>
                  </a:cubicBezTo>
                  <a:cubicBezTo>
                    <a:pt x="1" y="161"/>
                    <a:pt x="3" y="168"/>
                    <a:pt x="6" y="169"/>
                  </a:cubicBezTo>
                  <a:cubicBezTo>
                    <a:pt x="13" y="172"/>
                    <a:pt x="24" y="177"/>
                    <a:pt x="14" y="182"/>
                  </a:cubicBezTo>
                  <a:cubicBezTo>
                    <a:pt x="8" y="185"/>
                    <a:pt x="5" y="191"/>
                    <a:pt x="3" y="197"/>
                  </a:cubicBezTo>
                  <a:cubicBezTo>
                    <a:pt x="11" y="190"/>
                    <a:pt x="13" y="200"/>
                    <a:pt x="13" y="214"/>
                  </a:cubicBezTo>
                  <a:cubicBezTo>
                    <a:pt x="13" y="214"/>
                    <a:pt x="13" y="214"/>
                    <a:pt x="47" y="216"/>
                  </a:cubicBezTo>
                  <a:cubicBezTo>
                    <a:pt x="47" y="216"/>
                    <a:pt x="68" y="204"/>
                    <a:pt x="81" y="216"/>
                  </a:cubicBezTo>
                  <a:cubicBezTo>
                    <a:pt x="83" y="218"/>
                    <a:pt x="109" y="218"/>
                    <a:pt x="109" y="218"/>
                  </a:cubicBezTo>
                  <a:cubicBezTo>
                    <a:pt x="109" y="218"/>
                    <a:pt x="120" y="236"/>
                    <a:pt x="129" y="222"/>
                  </a:cubicBezTo>
                  <a:cubicBezTo>
                    <a:pt x="138" y="208"/>
                    <a:pt x="144" y="208"/>
                    <a:pt x="149" y="208"/>
                  </a:cubicBezTo>
                  <a:cubicBezTo>
                    <a:pt x="154" y="208"/>
                    <a:pt x="163" y="190"/>
                    <a:pt x="163" y="190"/>
                  </a:cubicBezTo>
                  <a:cubicBezTo>
                    <a:pt x="163" y="190"/>
                    <a:pt x="184" y="178"/>
                    <a:pt x="190" y="190"/>
                  </a:cubicBezTo>
                  <a:cubicBezTo>
                    <a:pt x="196" y="202"/>
                    <a:pt x="201" y="225"/>
                    <a:pt x="201" y="225"/>
                  </a:cubicBezTo>
                  <a:cubicBezTo>
                    <a:pt x="201" y="225"/>
                    <a:pt x="201" y="225"/>
                    <a:pt x="217" y="233"/>
                  </a:cubicBezTo>
                  <a:cubicBezTo>
                    <a:pt x="217" y="233"/>
                    <a:pt x="217" y="233"/>
                    <a:pt x="233" y="243"/>
                  </a:cubicBezTo>
                  <a:cubicBezTo>
                    <a:pt x="233" y="243"/>
                    <a:pt x="233" y="243"/>
                    <a:pt x="233" y="261"/>
                  </a:cubicBezTo>
                  <a:cubicBezTo>
                    <a:pt x="233" y="261"/>
                    <a:pt x="232" y="267"/>
                    <a:pt x="222" y="273"/>
                  </a:cubicBezTo>
                  <a:cubicBezTo>
                    <a:pt x="227" y="277"/>
                    <a:pt x="212" y="288"/>
                    <a:pt x="200" y="294"/>
                  </a:cubicBezTo>
                  <a:cubicBezTo>
                    <a:pt x="185" y="302"/>
                    <a:pt x="200" y="309"/>
                    <a:pt x="209" y="325"/>
                  </a:cubicBezTo>
                  <a:cubicBezTo>
                    <a:pt x="210" y="326"/>
                    <a:pt x="210" y="327"/>
                    <a:pt x="210" y="328"/>
                  </a:cubicBezTo>
                  <a:cubicBezTo>
                    <a:pt x="218" y="336"/>
                    <a:pt x="219" y="349"/>
                    <a:pt x="218" y="360"/>
                  </a:cubicBezTo>
                  <a:cubicBezTo>
                    <a:pt x="252" y="328"/>
                    <a:pt x="252" y="328"/>
                    <a:pt x="252" y="328"/>
                  </a:cubicBezTo>
                  <a:cubicBezTo>
                    <a:pt x="252" y="328"/>
                    <a:pt x="252" y="328"/>
                    <a:pt x="253" y="329"/>
                  </a:cubicBezTo>
                  <a:cubicBezTo>
                    <a:pt x="257" y="314"/>
                    <a:pt x="264" y="291"/>
                    <a:pt x="272" y="279"/>
                  </a:cubicBezTo>
                  <a:cubicBezTo>
                    <a:pt x="276" y="273"/>
                    <a:pt x="279" y="268"/>
                    <a:pt x="282" y="263"/>
                  </a:cubicBezTo>
                  <a:cubicBezTo>
                    <a:pt x="284" y="261"/>
                    <a:pt x="285" y="260"/>
                    <a:pt x="286" y="258"/>
                  </a:cubicBezTo>
                  <a:cubicBezTo>
                    <a:pt x="286" y="258"/>
                    <a:pt x="286" y="258"/>
                    <a:pt x="286" y="257"/>
                  </a:cubicBezTo>
                  <a:cubicBezTo>
                    <a:pt x="286" y="257"/>
                    <a:pt x="286" y="257"/>
                    <a:pt x="286" y="257"/>
                  </a:cubicBezTo>
                  <a:cubicBezTo>
                    <a:pt x="286" y="257"/>
                    <a:pt x="286" y="257"/>
                    <a:pt x="286" y="257"/>
                  </a:cubicBezTo>
                  <a:cubicBezTo>
                    <a:pt x="286" y="257"/>
                    <a:pt x="286" y="256"/>
                    <a:pt x="286" y="256"/>
                  </a:cubicBezTo>
                  <a:cubicBezTo>
                    <a:pt x="286" y="255"/>
                    <a:pt x="286" y="254"/>
                    <a:pt x="286" y="253"/>
                  </a:cubicBezTo>
                  <a:cubicBezTo>
                    <a:pt x="286" y="252"/>
                    <a:pt x="286" y="252"/>
                    <a:pt x="286" y="251"/>
                  </a:cubicBezTo>
                  <a:cubicBezTo>
                    <a:pt x="286" y="251"/>
                    <a:pt x="286" y="251"/>
                    <a:pt x="286" y="251"/>
                  </a:cubicBezTo>
                  <a:cubicBezTo>
                    <a:pt x="286" y="250"/>
                    <a:pt x="286" y="250"/>
                    <a:pt x="286" y="249"/>
                  </a:cubicBezTo>
                  <a:cubicBezTo>
                    <a:pt x="286" y="248"/>
                    <a:pt x="286" y="247"/>
                    <a:pt x="286" y="245"/>
                  </a:cubicBezTo>
                  <a:cubicBezTo>
                    <a:pt x="286" y="240"/>
                    <a:pt x="285" y="235"/>
                    <a:pt x="285" y="232"/>
                  </a:cubicBezTo>
                  <a:cubicBezTo>
                    <a:pt x="285" y="231"/>
                    <a:pt x="285" y="229"/>
                    <a:pt x="285" y="228"/>
                  </a:cubicBezTo>
                  <a:cubicBezTo>
                    <a:pt x="285" y="227"/>
                    <a:pt x="285" y="227"/>
                    <a:pt x="285" y="226"/>
                  </a:cubicBezTo>
                  <a:cubicBezTo>
                    <a:pt x="285" y="226"/>
                    <a:pt x="285" y="226"/>
                    <a:pt x="285" y="226"/>
                  </a:cubicBezTo>
                  <a:cubicBezTo>
                    <a:pt x="285" y="225"/>
                    <a:pt x="285" y="225"/>
                    <a:pt x="285" y="224"/>
                  </a:cubicBezTo>
                  <a:cubicBezTo>
                    <a:pt x="285" y="223"/>
                    <a:pt x="285" y="222"/>
                    <a:pt x="285" y="221"/>
                  </a:cubicBezTo>
                  <a:cubicBezTo>
                    <a:pt x="285" y="221"/>
                    <a:pt x="285" y="220"/>
                    <a:pt x="285" y="220"/>
                  </a:cubicBezTo>
                  <a:cubicBezTo>
                    <a:pt x="285" y="220"/>
                    <a:pt x="285" y="220"/>
                    <a:pt x="285" y="220"/>
                  </a:cubicBezTo>
                  <a:cubicBezTo>
                    <a:pt x="285" y="220"/>
                    <a:pt x="285" y="220"/>
                    <a:pt x="285" y="220"/>
                  </a:cubicBezTo>
                  <a:cubicBezTo>
                    <a:pt x="285" y="219"/>
                    <a:pt x="285" y="219"/>
                    <a:pt x="285" y="219"/>
                  </a:cubicBezTo>
                  <a:cubicBezTo>
                    <a:pt x="285" y="219"/>
                    <a:pt x="285" y="219"/>
                    <a:pt x="285" y="219"/>
                  </a:cubicBezTo>
                  <a:cubicBezTo>
                    <a:pt x="285" y="219"/>
                    <a:pt x="285" y="219"/>
                    <a:pt x="285" y="219"/>
                  </a:cubicBezTo>
                  <a:cubicBezTo>
                    <a:pt x="285" y="219"/>
                    <a:pt x="285" y="219"/>
                    <a:pt x="285" y="219"/>
                  </a:cubicBezTo>
                  <a:cubicBezTo>
                    <a:pt x="285" y="219"/>
                    <a:pt x="285" y="219"/>
                    <a:pt x="304" y="217"/>
                  </a:cubicBezTo>
                  <a:cubicBezTo>
                    <a:pt x="304" y="217"/>
                    <a:pt x="315" y="207"/>
                    <a:pt x="320" y="197"/>
                  </a:cubicBezTo>
                  <a:cubicBezTo>
                    <a:pt x="325" y="187"/>
                    <a:pt x="323" y="172"/>
                    <a:pt x="323" y="172"/>
                  </a:cubicBezTo>
                  <a:cubicBezTo>
                    <a:pt x="323" y="172"/>
                    <a:pt x="323" y="172"/>
                    <a:pt x="323" y="172"/>
                  </a:cubicBezTo>
                  <a:cubicBezTo>
                    <a:pt x="323" y="172"/>
                    <a:pt x="323" y="172"/>
                    <a:pt x="323" y="172"/>
                  </a:cubicBezTo>
                  <a:cubicBezTo>
                    <a:pt x="323" y="172"/>
                    <a:pt x="323" y="172"/>
                    <a:pt x="323" y="172"/>
                  </a:cubicBezTo>
                  <a:cubicBezTo>
                    <a:pt x="323" y="172"/>
                    <a:pt x="324" y="172"/>
                    <a:pt x="324" y="171"/>
                  </a:cubicBezTo>
                  <a:cubicBezTo>
                    <a:pt x="324" y="171"/>
                    <a:pt x="324" y="171"/>
                    <a:pt x="324" y="171"/>
                  </a:cubicBezTo>
                  <a:cubicBezTo>
                    <a:pt x="326" y="169"/>
                    <a:pt x="328" y="168"/>
                    <a:pt x="330" y="167"/>
                  </a:cubicBezTo>
                  <a:cubicBezTo>
                    <a:pt x="331" y="166"/>
                    <a:pt x="331" y="166"/>
                    <a:pt x="332" y="165"/>
                  </a:cubicBezTo>
                  <a:cubicBezTo>
                    <a:pt x="332" y="165"/>
                    <a:pt x="332" y="165"/>
                    <a:pt x="332" y="165"/>
                  </a:cubicBezTo>
                  <a:cubicBezTo>
                    <a:pt x="333" y="164"/>
                    <a:pt x="334" y="164"/>
                    <a:pt x="334" y="163"/>
                  </a:cubicBezTo>
                  <a:cubicBezTo>
                    <a:pt x="338" y="160"/>
                    <a:pt x="341" y="158"/>
                    <a:pt x="344" y="156"/>
                  </a:cubicBezTo>
                  <a:cubicBezTo>
                    <a:pt x="347" y="154"/>
                    <a:pt x="350" y="151"/>
                    <a:pt x="353" y="148"/>
                  </a:cubicBezTo>
                  <a:cubicBezTo>
                    <a:pt x="357" y="145"/>
                    <a:pt x="360" y="143"/>
                    <a:pt x="363" y="141"/>
                  </a:cubicBezTo>
                  <a:cubicBezTo>
                    <a:pt x="363" y="140"/>
                    <a:pt x="364" y="140"/>
                    <a:pt x="365" y="139"/>
                  </a:cubicBezTo>
                  <a:cubicBezTo>
                    <a:pt x="365" y="139"/>
                    <a:pt x="365" y="139"/>
                    <a:pt x="365" y="139"/>
                  </a:cubicBezTo>
                  <a:cubicBezTo>
                    <a:pt x="366" y="139"/>
                    <a:pt x="366" y="138"/>
                    <a:pt x="367" y="137"/>
                  </a:cubicBezTo>
                  <a:cubicBezTo>
                    <a:pt x="370" y="135"/>
                    <a:pt x="372" y="134"/>
                    <a:pt x="373" y="133"/>
                  </a:cubicBezTo>
                  <a:cubicBezTo>
                    <a:pt x="373" y="133"/>
                    <a:pt x="373" y="133"/>
                    <a:pt x="373" y="133"/>
                  </a:cubicBezTo>
                  <a:cubicBezTo>
                    <a:pt x="374" y="132"/>
                    <a:pt x="374" y="132"/>
                    <a:pt x="374" y="132"/>
                  </a:cubicBezTo>
                  <a:cubicBezTo>
                    <a:pt x="374" y="132"/>
                    <a:pt x="374" y="132"/>
                    <a:pt x="374" y="132"/>
                  </a:cubicBezTo>
                  <a:cubicBezTo>
                    <a:pt x="374" y="132"/>
                    <a:pt x="374" y="132"/>
                    <a:pt x="374" y="132"/>
                  </a:cubicBezTo>
                  <a:cubicBezTo>
                    <a:pt x="374" y="132"/>
                    <a:pt x="374" y="132"/>
                    <a:pt x="374" y="132"/>
                  </a:cubicBezTo>
                  <a:cubicBezTo>
                    <a:pt x="373" y="130"/>
                    <a:pt x="373" y="130"/>
                    <a:pt x="373" y="130"/>
                  </a:cubicBezTo>
                  <a:cubicBezTo>
                    <a:pt x="393" y="100"/>
                    <a:pt x="393" y="100"/>
                    <a:pt x="393" y="100"/>
                  </a:cubicBezTo>
                  <a:cubicBezTo>
                    <a:pt x="422" y="91"/>
                    <a:pt x="422" y="91"/>
                    <a:pt x="422" y="91"/>
                  </a:cubicBezTo>
                  <a:cubicBezTo>
                    <a:pt x="427" y="109"/>
                    <a:pt x="427" y="109"/>
                    <a:pt x="427" y="109"/>
                  </a:cubicBezTo>
                  <a:cubicBezTo>
                    <a:pt x="437" y="97"/>
                    <a:pt x="437" y="97"/>
                    <a:pt x="437" y="97"/>
                  </a:cubicBezTo>
                  <a:cubicBezTo>
                    <a:pt x="437" y="86"/>
                    <a:pt x="437" y="86"/>
                    <a:pt x="437" y="86"/>
                  </a:cubicBezTo>
                  <a:cubicBezTo>
                    <a:pt x="437" y="86"/>
                    <a:pt x="446" y="73"/>
                    <a:pt x="449" y="82"/>
                  </a:cubicBezTo>
                  <a:cubicBezTo>
                    <a:pt x="449" y="82"/>
                    <a:pt x="449" y="83"/>
                    <a:pt x="450" y="83"/>
                  </a:cubicBezTo>
                  <a:cubicBezTo>
                    <a:pt x="450" y="83"/>
                    <a:pt x="450" y="83"/>
                    <a:pt x="452" y="61"/>
                  </a:cubicBezTo>
                  <a:cubicBezTo>
                    <a:pt x="452" y="61"/>
                    <a:pt x="452" y="61"/>
                    <a:pt x="439" y="59"/>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7" name="Freeform 19"/>
            <p:cNvSpPr>
              <a:spLocks/>
            </p:cNvSpPr>
            <p:nvPr/>
          </p:nvSpPr>
          <p:spPr bwMode="auto">
            <a:xfrm>
              <a:off x="5499004" y="3942919"/>
              <a:ext cx="374362" cy="499133"/>
            </a:xfrm>
            <a:custGeom>
              <a:avLst/>
              <a:gdLst>
                <a:gd name="T0" fmla="*/ 142 w 152"/>
                <a:gd name="T1" fmla="*/ 165 h 203"/>
                <a:gd name="T2" fmla="*/ 134 w 152"/>
                <a:gd name="T3" fmla="*/ 152 h 203"/>
                <a:gd name="T4" fmla="*/ 128 w 152"/>
                <a:gd name="T5" fmla="*/ 136 h 203"/>
                <a:gd name="T6" fmla="*/ 81 w 152"/>
                <a:gd name="T7" fmla="*/ 115 h 203"/>
                <a:gd name="T8" fmla="*/ 79 w 152"/>
                <a:gd name="T9" fmla="*/ 50 h 203"/>
                <a:gd name="T10" fmla="*/ 71 w 152"/>
                <a:gd name="T11" fmla="*/ 28 h 203"/>
                <a:gd name="T12" fmla="*/ 32 w 152"/>
                <a:gd name="T13" fmla="*/ 27 h 203"/>
                <a:gd name="T14" fmla="*/ 13 w 152"/>
                <a:gd name="T15" fmla="*/ 59 h 203"/>
                <a:gd name="T16" fmla="*/ 21 w 152"/>
                <a:gd name="T17" fmla="*/ 124 h 203"/>
                <a:gd name="T18" fmla="*/ 28 w 152"/>
                <a:gd name="T19" fmla="*/ 143 h 203"/>
                <a:gd name="T20" fmla="*/ 41 w 152"/>
                <a:gd name="T21" fmla="*/ 158 h 203"/>
                <a:gd name="T22" fmla="*/ 48 w 152"/>
                <a:gd name="T23" fmla="*/ 158 h 203"/>
                <a:gd name="T24" fmla="*/ 57 w 152"/>
                <a:gd name="T25" fmla="*/ 149 h 203"/>
                <a:gd name="T26" fmla="*/ 64 w 152"/>
                <a:gd name="T27" fmla="*/ 176 h 203"/>
                <a:gd name="T28" fmla="*/ 83 w 152"/>
                <a:gd name="T29" fmla="*/ 164 h 203"/>
                <a:gd name="T30" fmla="*/ 103 w 152"/>
                <a:gd name="T31" fmla="*/ 189 h 203"/>
                <a:gd name="T32" fmla="*/ 131 w 152"/>
                <a:gd name="T33" fmla="*/ 180 h 203"/>
                <a:gd name="T34" fmla="*/ 142 w 152"/>
                <a:gd name="T35"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03">
                  <a:moveTo>
                    <a:pt x="142" y="165"/>
                  </a:moveTo>
                  <a:cubicBezTo>
                    <a:pt x="152" y="160"/>
                    <a:pt x="141" y="155"/>
                    <a:pt x="134" y="152"/>
                  </a:cubicBezTo>
                  <a:cubicBezTo>
                    <a:pt x="131" y="151"/>
                    <a:pt x="129" y="144"/>
                    <a:pt x="128" y="136"/>
                  </a:cubicBezTo>
                  <a:cubicBezTo>
                    <a:pt x="85" y="133"/>
                    <a:pt x="81" y="114"/>
                    <a:pt x="81" y="115"/>
                  </a:cubicBezTo>
                  <a:cubicBezTo>
                    <a:pt x="70" y="95"/>
                    <a:pt x="80" y="52"/>
                    <a:pt x="79" y="50"/>
                  </a:cubicBezTo>
                  <a:cubicBezTo>
                    <a:pt x="92" y="41"/>
                    <a:pt x="70" y="26"/>
                    <a:pt x="71" y="28"/>
                  </a:cubicBezTo>
                  <a:cubicBezTo>
                    <a:pt x="46" y="0"/>
                    <a:pt x="32" y="27"/>
                    <a:pt x="32" y="27"/>
                  </a:cubicBezTo>
                  <a:cubicBezTo>
                    <a:pt x="30" y="49"/>
                    <a:pt x="10" y="57"/>
                    <a:pt x="13" y="59"/>
                  </a:cubicBezTo>
                  <a:cubicBezTo>
                    <a:pt x="0" y="111"/>
                    <a:pt x="21" y="124"/>
                    <a:pt x="21" y="124"/>
                  </a:cubicBezTo>
                  <a:cubicBezTo>
                    <a:pt x="28" y="143"/>
                    <a:pt x="28" y="143"/>
                    <a:pt x="28" y="143"/>
                  </a:cubicBezTo>
                  <a:cubicBezTo>
                    <a:pt x="32" y="149"/>
                    <a:pt x="37" y="154"/>
                    <a:pt x="41" y="158"/>
                  </a:cubicBezTo>
                  <a:cubicBezTo>
                    <a:pt x="48" y="158"/>
                    <a:pt x="48" y="158"/>
                    <a:pt x="48" y="158"/>
                  </a:cubicBezTo>
                  <a:cubicBezTo>
                    <a:pt x="48" y="150"/>
                    <a:pt x="57" y="149"/>
                    <a:pt x="57" y="149"/>
                  </a:cubicBezTo>
                  <a:cubicBezTo>
                    <a:pt x="57" y="149"/>
                    <a:pt x="63" y="175"/>
                    <a:pt x="64" y="176"/>
                  </a:cubicBezTo>
                  <a:cubicBezTo>
                    <a:pt x="77" y="192"/>
                    <a:pt x="81" y="169"/>
                    <a:pt x="83" y="164"/>
                  </a:cubicBezTo>
                  <a:cubicBezTo>
                    <a:pt x="85" y="159"/>
                    <a:pt x="96" y="175"/>
                    <a:pt x="103" y="189"/>
                  </a:cubicBezTo>
                  <a:cubicBezTo>
                    <a:pt x="110" y="203"/>
                    <a:pt x="117" y="192"/>
                    <a:pt x="131" y="180"/>
                  </a:cubicBezTo>
                  <a:cubicBezTo>
                    <a:pt x="133" y="174"/>
                    <a:pt x="136" y="168"/>
                    <a:pt x="142" y="165"/>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8" name="Freeform 20"/>
            <p:cNvSpPr>
              <a:spLocks/>
            </p:cNvSpPr>
            <p:nvPr/>
          </p:nvSpPr>
          <p:spPr bwMode="auto">
            <a:xfrm>
              <a:off x="4674194" y="4073791"/>
              <a:ext cx="926770" cy="791310"/>
            </a:xfrm>
            <a:custGeom>
              <a:avLst/>
              <a:gdLst>
                <a:gd name="T0" fmla="*/ 364 w 377"/>
                <a:gd name="T1" fmla="*/ 91 h 322"/>
                <a:gd name="T2" fmla="*/ 314 w 377"/>
                <a:gd name="T3" fmla="*/ 117 h 322"/>
                <a:gd name="T4" fmla="*/ 241 w 377"/>
                <a:gd name="T5" fmla="*/ 106 h 322"/>
                <a:gd name="T6" fmla="*/ 182 w 377"/>
                <a:gd name="T7" fmla="*/ 84 h 322"/>
                <a:gd name="T8" fmla="*/ 141 w 377"/>
                <a:gd name="T9" fmla="*/ 68 h 322"/>
                <a:gd name="T10" fmla="*/ 111 w 377"/>
                <a:gd name="T11" fmla="*/ 58 h 322"/>
                <a:gd name="T12" fmla="*/ 86 w 377"/>
                <a:gd name="T13" fmla="*/ 33 h 322"/>
                <a:gd name="T14" fmla="*/ 45 w 377"/>
                <a:gd name="T15" fmla="*/ 36 h 322"/>
                <a:gd name="T16" fmla="*/ 83 w 377"/>
                <a:gd name="T17" fmla="*/ 99 h 322"/>
                <a:gd name="T18" fmla="*/ 57 w 377"/>
                <a:gd name="T19" fmla="*/ 104 h 322"/>
                <a:gd name="T20" fmla="*/ 57 w 377"/>
                <a:gd name="T21" fmla="*/ 105 h 322"/>
                <a:gd name="T22" fmla="*/ 57 w 377"/>
                <a:gd name="T23" fmla="*/ 105 h 322"/>
                <a:gd name="T24" fmla="*/ 57 w 377"/>
                <a:gd name="T25" fmla="*/ 110 h 322"/>
                <a:gd name="T26" fmla="*/ 57 w 377"/>
                <a:gd name="T27" fmla="*/ 112 h 322"/>
                <a:gd name="T28" fmla="*/ 57 w 377"/>
                <a:gd name="T29" fmla="*/ 119 h 322"/>
                <a:gd name="T30" fmla="*/ 56 w 377"/>
                <a:gd name="T31" fmla="*/ 138 h 322"/>
                <a:gd name="T32" fmla="*/ 56 w 377"/>
                <a:gd name="T33" fmla="*/ 140 h 322"/>
                <a:gd name="T34" fmla="*/ 56 w 377"/>
                <a:gd name="T35" fmla="*/ 146 h 322"/>
                <a:gd name="T36" fmla="*/ 56 w 377"/>
                <a:gd name="T37" fmla="*/ 147 h 322"/>
                <a:gd name="T38" fmla="*/ 56 w 377"/>
                <a:gd name="T39" fmla="*/ 148 h 322"/>
                <a:gd name="T40" fmla="*/ 78 w 377"/>
                <a:gd name="T41" fmla="*/ 155 h 322"/>
                <a:gd name="T42" fmla="*/ 107 w 377"/>
                <a:gd name="T43" fmla="*/ 174 h 322"/>
                <a:gd name="T44" fmla="*/ 56 w 377"/>
                <a:gd name="T45" fmla="*/ 188 h 322"/>
                <a:gd name="T46" fmla="*/ 6 w 377"/>
                <a:gd name="T47" fmla="*/ 223 h 322"/>
                <a:gd name="T48" fmla="*/ 28 w 377"/>
                <a:gd name="T49" fmla="*/ 257 h 322"/>
                <a:gd name="T50" fmla="*/ 6 w 377"/>
                <a:gd name="T51" fmla="*/ 307 h 322"/>
                <a:gd name="T52" fmla="*/ 1 w 377"/>
                <a:gd name="T53" fmla="*/ 322 h 322"/>
                <a:gd name="T54" fmla="*/ 2 w 377"/>
                <a:gd name="T55" fmla="*/ 322 h 322"/>
                <a:gd name="T56" fmla="*/ 6 w 377"/>
                <a:gd name="T57" fmla="*/ 319 h 322"/>
                <a:gd name="T58" fmla="*/ 78 w 377"/>
                <a:gd name="T59" fmla="*/ 293 h 322"/>
                <a:gd name="T60" fmla="*/ 192 w 377"/>
                <a:gd name="T61" fmla="*/ 306 h 322"/>
                <a:gd name="T62" fmla="*/ 325 w 377"/>
                <a:gd name="T63" fmla="*/ 269 h 322"/>
                <a:gd name="T64" fmla="*/ 342 w 377"/>
                <a:gd name="T65" fmla="*/ 251 h 322"/>
                <a:gd name="T66" fmla="*/ 346 w 377"/>
                <a:gd name="T67" fmla="*/ 246 h 322"/>
                <a:gd name="T68" fmla="*/ 354 w 377"/>
                <a:gd name="T69" fmla="*/ 189 h 322"/>
                <a:gd name="T70" fmla="*/ 339 w 377"/>
                <a:gd name="T71" fmla="*/ 147 h 322"/>
                <a:gd name="T72" fmla="*/ 374 w 377"/>
                <a:gd name="T73" fmla="*/ 126 h 322"/>
                <a:gd name="T74" fmla="*/ 377 w 377"/>
                <a:gd name="T75" fmla="*/ 1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 h="322">
                  <a:moveTo>
                    <a:pt x="364" y="90"/>
                  </a:moveTo>
                  <a:cubicBezTo>
                    <a:pt x="364" y="91"/>
                    <a:pt x="364" y="91"/>
                    <a:pt x="364" y="91"/>
                  </a:cubicBezTo>
                  <a:cubicBezTo>
                    <a:pt x="356" y="105"/>
                    <a:pt x="356" y="105"/>
                    <a:pt x="356" y="105"/>
                  </a:cubicBezTo>
                  <a:cubicBezTo>
                    <a:pt x="356" y="105"/>
                    <a:pt x="331" y="114"/>
                    <a:pt x="314" y="117"/>
                  </a:cubicBezTo>
                  <a:cubicBezTo>
                    <a:pt x="297" y="120"/>
                    <a:pt x="293" y="113"/>
                    <a:pt x="293" y="113"/>
                  </a:cubicBezTo>
                  <a:cubicBezTo>
                    <a:pt x="241" y="106"/>
                    <a:pt x="241" y="106"/>
                    <a:pt x="241" y="106"/>
                  </a:cubicBezTo>
                  <a:cubicBezTo>
                    <a:pt x="198" y="105"/>
                    <a:pt x="198" y="105"/>
                    <a:pt x="198" y="105"/>
                  </a:cubicBezTo>
                  <a:cubicBezTo>
                    <a:pt x="182" y="84"/>
                    <a:pt x="182" y="84"/>
                    <a:pt x="182" y="84"/>
                  </a:cubicBezTo>
                  <a:cubicBezTo>
                    <a:pt x="149" y="81"/>
                    <a:pt x="149" y="81"/>
                    <a:pt x="149" y="81"/>
                  </a:cubicBezTo>
                  <a:cubicBezTo>
                    <a:pt x="141" y="68"/>
                    <a:pt x="141" y="68"/>
                    <a:pt x="141" y="68"/>
                  </a:cubicBezTo>
                  <a:cubicBezTo>
                    <a:pt x="110" y="66"/>
                    <a:pt x="110" y="66"/>
                    <a:pt x="110" y="66"/>
                  </a:cubicBezTo>
                  <a:cubicBezTo>
                    <a:pt x="111" y="58"/>
                    <a:pt x="111" y="58"/>
                    <a:pt x="111" y="58"/>
                  </a:cubicBezTo>
                  <a:cubicBezTo>
                    <a:pt x="101" y="46"/>
                    <a:pt x="101" y="46"/>
                    <a:pt x="101" y="46"/>
                  </a:cubicBezTo>
                  <a:cubicBezTo>
                    <a:pt x="101" y="46"/>
                    <a:pt x="85" y="32"/>
                    <a:pt x="86" y="33"/>
                  </a:cubicBezTo>
                  <a:cubicBezTo>
                    <a:pt x="72" y="0"/>
                    <a:pt x="51" y="37"/>
                    <a:pt x="51" y="37"/>
                  </a:cubicBezTo>
                  <a:cubicBezTo>
                    <a:pt x="45" y="36"/>
                    <a:pt x="45" y="36"/>
                    <a:pt x="45" y="36"/>
                  </a:cubicBezTo>
                  <a:cubicBezTo>
                    <a:pt x="46" y="59"/>
                    <a:pt x="68" y="80"/>
                    <a:pt x="79" y="87"/>
                  </a:cubicBezTo>
                  <a:cubicBezTo>
                    <a:pt x="94" y="96"/>
                    <a:pt x="83" y="99"/>
                    <a:pt x="83" y="99"/>
                  </a:cubicBezTo>
                  <a:cubicBezTo>
                    <a:pt x="57" y="104"/>
                    <a:pt x="57" y="104"/>
                    <a:pt x="57" y="104"/>
                  </a:cubicBezTo>
                  <a:cubicBezTo>
                    <a:pt x="57" y="104"/>
                    <a:pt x="57" y="104"/>
                    <a:pt x="57" y="104"/>
                  </a:cubicBezTo>
                  <a:cubicBezTo>
                    <a:pt x="57" y="104"/>
                    <a:pt x="57" y="104"/>
                    <a:pt x="57" y="104"/>
                  </a:cubicBezTo>
                  <a:cubicBezTo>
                    <a:pt x="57" y="104"/>
                    <a:pt x="57" y="105"/>
                    <a:pt x="57" y="105"/>
                  </a:cubicBezTo>
                  <a:cubicBezTo>
                    <a:pt x="57" y="105"/>
                    <a:pt x="57" y="105"/>
                    <a:pt x="57" y="105"/>
                  </a:cubicBezTo>
                  <a:cubicBezTo>
                    <a:pt x="57" y="105"/>
                    <a:pt x="57" y="105"/>
                    <a:pt x="57" y="105"/>
                  </a:cubicBezTo>
                  <a:cubicBezTo>
                    <a:pt x="57" y="106"/>
                    <a:pt x="57" y="106"/>
                    <a:pt x="57" y="106"/>
                  </a:cubicBezTo>
                  <a:cubicBezTo>
                    <a:pt x="57" y="108"/>
                    <a:pt x="57" y="109"/>
                    <a:pt x="57" y="110"/>
                  </a:cubicBezTo>
                  <a:cubicBezTo>
                    <a:pt x="57" y="111"/>
                    <a:pt x="57" y="111"/>
                    <a:pt x="57" y="112"/>
                  </a:cubicBezTo>
                  <a:cubicBezTo>
                    <a:pt x="57" y="112"/>
                    <a:pt x="57" y="112"/>
                    <a:pt x="57" y="112"/>
                  </a:cubicBezTo>
                  <a:cubicBezTo>
                    <a:pt x="57" y="113"/>
                    <a:pt x="57" y="113"/>
                    <a:pt x="57" y="114"/>
                  </a:cubicBezTo>
                  <a:cubicBezTo>
                    <a:pt x="57" y="116"/>
                    <a:pt x="57" y="117"/>
                    <a:pt x="57" y="119"/>
                  </a:cubicBezTo>
                  <a:cubicBezTo>
                    <a:pt x="57" y="123"/>
                    <a:pt x="56" y="127"/>
                    <a:pt x="56" y="133"/>
                  </a:cubicBezTo>
                  <a:cubicBezTo>
                    <a:pt x="56" y="135"/>
                    <a:pt x="56" y="137"/>
                    <a:pt x="56" y="138"/>
                  </a:cubicBezTo>
                  <a:cubicBezTo>
                    <a:pt x="56" y="139"/>
                    <a:pt x="56" y="139"/>
                    <a:pt x="56" y="140"/>
                  </a:cubicBezTo>
                  <a:cubicBezTo>
                    <a:pt x="56" y="140"/>
                    <a:pt x="56" y="140"/>
                    <a:pt x="56" y="140"/>
                  </a:cubicBezTo>
                  <a:cubicBezTo>
                    <a:pt x="56" y="141"/>
                    <a:pt x="56" y="141"/>
                    <a:pt x="56" y="142"/>
                  </a:cubicBezTo>
                  <a:cubicBezTo>
                    <a:pt x="56" y="144"/>
                    <a:pt x="56" y="145"/>
                    <a:pt x="56" y="146"/>
                  </a:cubicBezTo>
                  <a:cubicBezTo>
                    <a:pt x="56" y="146"/>
                    <a:pt x="56" y="146"/>
                    <a:pt x="56" y="147"/>
                  </a:cubicBezTo>
                  <a:cubicBezTo>
                    <a:pt x="56" y="147"/>
                    <a:pt x="56" y="147"/>
                    <a:pt x="56" y="147"/>
                  </a:cubicBezTo>
                  <a:cubicBezTo>
                    <a:pt x="56" y="147"/>
                    <a:pt x="56" y="147"/>
                    <a:pt x="56" y="147"/>
                  </a:cubicBezTo>
                  <a:cubicBezTo>
                    <a:pt x="56" y="148"/>
                    <a:pt x="56" y="148"/>
                    <a:pt x="56" y="148"/>
                  </a:cubicBezTo>
                  <a:cubicBezTo>
                    <a:pt x="56" y="148"/>
                    <a:pt x="56" y="148"/>
                    <a:pt x="56" y="148"/>
                  </a:cubicBezTo>
                  <a:cubicBezTo>
                    <a:pt x="78" y="155"/>
                    <a:pt x="78" y="155"/>
                    <a:pt x="78" y="155"/>
                  </a:cubicBezTo>
                  <a:cubicBezTo>
                    <a:pt x="106" y="161"/>
                    <a:pt x="106" y="161"/>
                    <a:pt x="106" y="161"/>
                  </a:cubicBezTo>
                  <a:cubicBezTo>
                    <a:pt x="107" y="174"/>
                    <a:pt x="107" y="174"/>
                    <a:pt x="107" y="174"/>
                  </a:cubicBezTo>
                  <a:cubicBezTo>
                    <a:pt x="59" y="174"/>
                    <a:pt x="59" y="174"/>
                    <a:pt x="59" y="174"/>
                  </a:cubicBezTo>
                  <a:cubicBezTo>
                    <a:pt x="56" y="188"/>
                    <a:pt x="56" y="188"/>
                    <a:pt x="56" y="188"/>
                  </a:cubicBezTo>
                  <a:cubicBezTo>
                    <a:pt x="56" y="188"/>
                    <a:pt x="31" y="196"/>
                    <a:pt x="13" y="213"/>
                  </a:cubicBezTo>
                  <a:cubicBezTo>
                    <a:pt x="9" y="217"/>
                    <a:pt x="7" y="220"/>
                    <a:pt x="6" y="223"/>
                  </a:cubicBezTo>
                  <a:cubicBezTo>
                    <a:pt x="6" y="234"/>
                    <a:pt x="6" y="234"/>
                    <a:pt x="6" y="234"/>
                  </a:cubicBezTo>
                  <a:cubicBezTo>
                    <a:pt x="9" y="242"/>
                    <a:pt x="18" y="250"/>
                    <a:pt x="28" y="257"/>
                  </a:cubicBezTo>
                  <a:cubicBezTo>
                    <a:pt x="45" y="269"/>
                    <a:pt x="20" y="276"/>
                    <a:pt x="17" y="284"/>
                  </a:cubicBezTo>
                  <a:cubicBezTo>
                    <a:pt x="16" y="287"/>
                    <a:pt x="10" y="298"/>
                    <a:pt x="6" y="307"/>
                  </a:cubicBezTo>
                  <a:cubicBezTo>
                    <a:pt x="5" y="308"/>
                    <a:pt x="5" y="309"/>
                    <a:pt x="4" y="310"/>
                  </a:cubicBezTo>
                  <a:cubicBezTo>
                    <a:pt x="2" y="316"/>
                    <a:pt x="0" y="320"/>
                    <a:pt x="1" y="322"/>
                  </a:cubicBezTo>
                  <a:cubicBezTo>
                    <a:pt x="1" y="322"/>
                    <a:pt x="1" y="322"/>
                    <a:pt x="1" y="322"/>
                  </a:cubicBezTo>
                  <a:cubicBezTo>
                    <a:pt x="1" y="322"/>
                    <a:pt x="1" y="322"/>
                    <a:pt x="2" y="322"/>
                  </a:cubicBezTo>
                  <a:cubicBezTo>
                    <a:pt x="3" y="322"/>
                    <a:pt x="4" y="321"/>
                    <a:pt x="6" y="319"/>
                  </a:cubicBezTo>
                  <a:cubicBezTo>
                    <a:pt x="6" y="319"/>
                    <a:pt x="6" y="319"/>
                    <a:pt x="6" y="319"/>
                  </a:cubicBezTo>
                  <a:cubicBezTo>
                    <a:pt x="7" y="318"/>
                    <a:pt x="7" y="318"/>
                    <a:pt x="8" y="317"/>
                  </a:cubicBezTo>
                  <a:cubicBezTo>
                    <a:pt x="28" y="296"/>
                    <a:pt x="68" y="299"/>
                    <a:pt x="78" y="293"/>
                  </a:cubicBezTo>
                  <a:cubicBezTo>
                    <a:pt x="88" y="287"/>
                    <a:pt x="136" y="282"/>
                    <a:pt x="145" y="282"/>
                  </a:cubicBezTo>
                  <a:cubicBezTo>
                    <a:pt x="154" y="282"/>
                    <a:pt x="166" y="290"/>
                    <a:pt x="192" y="306"/>
                  </a:cubicBezTo>
                  <a:cubicBezTo>
                    <a:pt x="218" y="322"/>
                    <a:pt x="246" y="307"/>
                    <a:pt x="245" y="309"/>
                  </a:cubicBezTo>
                  <a:cubicBezTo>
                    <a:pt x="272" y="262"/>
                    <a:pt x="311" y="270"/>
                    <a:pt x="325" y="269"/>
                  </a:cubicBezTo>
                  <a:cubicBezTo>
                    <a:pt x="328" y="269"/>
                    <a:pt x="331" y="268"/>
                    <a:pt x="333" y="267"/>
                  </a:cubicBezTo>
                  <a:cubicBezTo>
                    <a:pt x="339" y="262"/>
                    <a:pt x="340" y="255"/>
                    <a:pt x="342" y="251"/>
                  </a:cubicBezTo>
                  <a:cubicBezTo>
                    <a:pt x="342" y="250"/>
                    <a:pt x="342" y="250"/>
                    <a:pt x="343" y="250"/>
                  </a:cubicBezTo>
                  <a:cubicBezTo>
                    <a:pt x="344" y="248"/>
                    <a:pt x="345" y="247"/>
                    <a:pt x="346" y="246"/>
                  </a:cubicBezTo>
                  <a:cubicBezTo>
                    <a:pt x="350" y="243"/>
                    <a:pt x="352" y="238"/>
                    <a:pt x="339" y="222"/>
                  </a:cubicBezTo>
                  <a:cubicBezTo>
                    <a:pt x="320" y="199"/>
                    <a:pt x="343" y="194"/>
                    <a:pt x="354" y="189"/>
                  </a:cubicBezTo>
                  <a:cubicBezTo>
                    <a:pt x="365" y="184"/>
                    <a:pt x="359" y="177"/>
                    <a:pt x="358" y="172"/>
                  </a:cubicBezTo>
                  <a:cubicBezTo>
                    <a:pt x="357" y="167"/>
                    <a:pt x="339" y="172"/>
                    <a:pt x="339" y="147"/>
                  </a:cubicBezTo>
                  <a:cubicBezTo>
                    <a:pt x="339" y="129"/>
                    <a:pt x="360" y="128"/>
                    <a:pt x="372" y="128"/>
                  </a:cubicBezTo>
                  <a:cubicBezTo>
                    <a:pt x="374" y="126"/>
                    <a:pt x="374" y="126"/>
                    <a:pt x="374" y="126"/>
                  </a:cubicBezTo>
                  <a:cubicBezTo>
                    <a:pt x="376" y="105"/>
                    <a:pt x="376" y="105"/>
                    <a:pt x="376" y="105"/>
                  </a:cubicBezTo>
                  <a:cubicBezTo>
                    <a:pt x="377" y="105"/>
                    <a:pt x="377" y="105"/>
                    <a:pt x="377" y="105"/>
                  </a:cubicBezTo>
                  <a:cubicBezTo>
                    <a:pt x="373" y="101"/>
                    <a:pt x="368" y="96"/>
                    <a:pt x="364" y="90"/>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09" name="Freeform 21"/>
            <p:cNvSpPr>
              <a:spLocks/>
            </p:cNvSpPr>
            <p:nvPr/>
          </p:nvSpPr>
          <p:spPr bwMode="auto">
            <a:xfrm>
              <a:off x="3596766" y="3548788"/>
              <a:ext cx="1340699" cy="1349792"/>
            </a:xfrm>
            <a:custGeom>
              <a:avLst/>
              <a:gdLst>
                <a:gd name="T0" fmla="*/ 495 w 546"/>
                <a:gd name="T1" fmla="*/ 362 h 550"/>
                <a:gd name="T2" fmla="*/ 495 w 546"/>
                <a:gd name="T3" fmla="*/ 361 h 550"/>
                <a:gd name="T4" fmla="*/ 495 w 546"/>
                <a:gd name="T5" fmla="*/ 360 h 550"/>
                <a:gd name="T6" fmla="*/ 495 w 546"/>
                <a:gd name="T7" fmla="*/ 354 h 550"/>
                <a:gd name="T8" fmla="*/ 496 w 546"/>
                <a:gd name="T9" fmla="*/ 333 h 550"/>
                <a:gd name="T10" fmla="*/ 496 w 546"/>
                <a:gd name="T11" fmla="*/ 326 h 550"/>
                <a:gd name="T12" fmla="*/ 496 w 546"/>
                <a:gd name="T13" fmla="*/ 319 h 550"/>
                <a:gd name="T14" fmla="*/ 496 w 546"/>
                <a:gd name="T15" fmla="*/ 318 h 550"/>
                <a:gd name="T16" fmla="*/ 518 w 546"/>
                <a:gd name="T17" fmla="*/ 301 h 550"/>
                <a:gd name="T18" fmla="*/ 385 w 546"/>
                <a:gd name="T19" fmla="*/ 221 h 550"/>
                <a:gd name="T20" fmla="*/ 230 w 546"/>
                <a:gd name="T21" fmla="*/ 132 h 550"/>
                <a:gd name="T22" fmla="*/ 168 w 546"/>
                <a:gd name="T23" fmla="*/ 64 h 550"/>
                <a:gd name="T24" fmla="*/ 129 w 546"/>
                <a:gd name="T25" fmla="*/ 19 h 550"/>
                <a:gd name="T26" fmla="*/ 69 w 546"/>
                <a:gd name="T27" fmla="*/ 60 h 550"/>
                <a:gd name="T28" fmla="*/ 44 w 546"/>
                <a:gd name="T29" fmla="*/ 2 h 550"/>
                <a:gd name="T30" fmla="*/ 16 w 546"/>
                <a:gd name="T31" fmla="*/ 32 h 550"/>
                <a:gd name="T32" fmla="*/ 16 w 546"/>
                <a:gd name="T33" fmla="*/ 83 h 550"/>
                <a:gd name="T34" fmla="*/ 17 w 546"/>
                <a:gd name="T35" fmla="*/ 85 h 550"/>
                <a:gd name="T36" fmla="*/ 19 w 546"/>
                <a:gd name="T37" fmla="*/ 88 h 550"/>
                <a:gd name="T38" fmla="*/ 23 w 546"/>
                <a:gd name="T39" fmla="*/ 94 h 550"/>
                <a:gd name="T40" fmla="*/ 25 w 546"/>
                <a:gd name="T41" fmla="*/ 98 h 550"/>
                <a:gd name="T42" fmla="*/ 28 w 546"/>
                <a:gd name="T43" fmla="*/ 102 h 550"/>
                <a:gd name="T44" fmla="*/ 32 w 546"/>
                <a:gd name="T45" fmla="*/ 109 h 550"/>
                <a:gd name="T46" fmla="*/ 34 w 546"/>
                <a:gd name="T47" fmla="*/ 113 h 550"/>
                <a:gd name="T48" fmla="*/ 36 w 546"/>
                <a:gd name="T49" fmla="*/ 117 h 550"/>
                <a:gd name="T50" fmla="*/ 36 w 546"/>
                <a:gd name="T51" fmla="*/ 122 h 550"/>
                <a:gd name="T52" fmla="*/ 26 w 546"/>
                <a:gd name="T53" fmla="*/ 140 h 550"/>
                <a:gd name="T54" fmla="*/ 22 w 546"/>
                <a:gd name="T55" fmla="*/ 142 h 550"/>
                <a:gd name="T56" fmla="*/ 11 w 546"/>
                <a:gd name="T57" fmla="*/ 209 h 550"/>
                <a:gd name="T58" fmla="*/ 13 w 546"/>
                <a:gd name="T59" fmla="*/ 211 h 550"/>
                <a:gd name="T60" fmla="*/ 39 w 546"/>
                <a:gd name="T61" fmla="*/ 277 h 550"/>
                <a:gd name="T62" fmla="*/ 71 w 546"/>
                <a:gd name="T63" fmla="*/ 283 h 550"/>
                <a:gd name="T64" fmla="*/ 122 w 546"/>
                <a:gd name="T65" fmla="*/ 291 h 550"/>
                <a:gd name="T66" fmla="*/ 139 w 546"/>
                <a:gd name="T67" fmla="*/ 364 h 550"/>
                <a:gd name="T68" fmla="*/ 78 w 546"/>
                <a:gd name="T69" fmla="*/ 438 h 550"/>
                <a:gd name="T70" fmla="*/ 123 w 546"/>
                <a:gd name="T71" fmla="*/ 479 h 550"/>
                <a:gd name="T72" fmla="*/ 133 w 546"/>
                <a:gd name="T73" fmla="*/ 423 h 550"/>
                <a:gd name="T74" fmla="*/ 191 w 546"/>
                <a:gd name="T75" fmla="*/ 430 h 550"/>
                <a:gd name="T76" fmla="*/ 248 w 546"/>
                <a:gd name="T77" fmla="*/ 441 h 550"/>
                <a:gd name="T78" fmla="*/ 284 w 546"/>
                <a:gd name="T79" fmla="*/ 435 h 550"/>
                <a:gd name="T80" fmla="*/ 302 w 546"/>
                <a:gd name="T81" fmla="*/ 439 h 550"/>
                <a:gd name="T82" fmla="*/ 362 w 546"/>
                <a:gd name="T83" fmla="*/ 464 h 550"/>
                <a:gd name="T84" fmla="*/ 410 w 546"/>
                <a:gd name="T85" fmla="*/ 490 h 550"/>
                <a:gd name="T86" fmla="*/ 415 w 546"/>
                <a:gd name="T87" fmla="*/ 541 h 550"/>
                <a:gd name="T88" fmla="*/ 440 w 546"/>
                <a:gd name="T89" fmla="*/ 536 h 550"/>
                <a:gd name="T90" fmla="*/ 456 w 546"/>
                <a:gd name="T91" fmla="*/ 498 h 550"/>
                <a:gd name="T92" fmla="*/ 445 w 546"/>
                <a:gd name="T93" fmla="*/ 437 h 550"/>
                <a:gd name="T94" fmla="*/ 498 w 546"/>
                <a:gd name="T95" fmla="*/ 38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550">
                  <a:moveTo>
                    <a:pt x="545" y="375"/>
                  </a:moveTo>
                  <a:cubicBezTo>
                    <a:pt x="545" y="375"/>
                    <a:pt x="545" y="375"/>
                    <a:pt x="517" y="369"/>
                  </a:cubicBezTo>
                  <a:cubicBezTo>
                    <a:pt x="517" y="369"/>
                    <a:pt x="517" y="369"/>
                    <a:pt x="495" y="362"/>
                  </a:cubicBezTo>
                  <a:cubicBezTo>
                    <a:pt x="495" y="362"/>
                    <a:pt x="495" y="362"/>
                    <a:pt x="495" y="362"/>
                  </a:cubicBezTo>
                  <a:cubicBezTo>
                    <a:pt x="495" y="362"/>
                    <a:pt x="495" y="362"/>
                    <a:pt x="495" y="362"/>
                  </a:cubicBezTo>
                  <a:cubicBezTo>
                    <a:pt x="495" y="362"/>
                    <a:pt x="495" y="362"/>
                    <a:pt x="495" y="361"/>
                  </a:cubicBezTo>
                  <a:cubicBezTo>
                    <a:pt x="495" y="361"/>
                    <a:pt x="495" y="361"/>
                    <a:pt x="495" y="361"/>
                  </a:cubicBezTo>
                  <a:cubicBezTo>
                    <a:pt x="495" y="361"/>
                    <a:pt x="495" y="361"/>
                    <a:pt x="495" y="361"/>
                  </a:cubicBezTo>
                  <a:cubicBezTo>
                    <a:pt x="495" y="360"/>
                    <a:pt x="495" y="360"/>
                    <a:pt x="495" y="360"/>
                  </a:cubicBezTo>
                  <a:cubicBezTo>
                    <a:pt x="495" y="359"/>
                    <a:pt x="495" y="357"/>
                    <a:pt x="495" y="356"/>
                  </a:cubicBezTo>
                  <a:cubicBezTo>
                    <a:pt x="495" y="355"/>
                    <a:pt x="495" y="355"/>
                    <a:pt x="495" y="354"/>
                  </a:cubicBezTo>
                  <a:cubicBezTo>
                    <a:pt x="495" y="354"/>
                    <a:pt x="495" y="354"/>
                    <a:pt x="495" y="354"/>
                  </a:cubicBezTo>
                  <a:cubicBezTo>
                    <a:pt x="495" y="354"/>
                    <a:pt x="495" y="353"/>
                    <a:pt x="495" y="352"/>
                  </a:cubicBezTo>
                  <a:cubicBezTo>
                    <a:pt x="495" y="350"/>
                    <a:pt x="495" y="349"/>
                    <a:pt x="495" y="347"/>
                  </a:cubicBezTo>
                  <a:cubicBezTo>
                    <a:pt x="495" y="344"/>
                    <a:pt x="496" y="339"/>
                    <a:pt x="496" y="333"/>
                  </a:cubicBezTo>
                  <a:cubicBezTo>
                    <a:pt x="496" y="331"/>
                    <a:pt x="496" y="329"/>
                    <a:pt x="496" y="328"/>
                  </a:cubicBezTo>
                  <a:cubicBezTo>
                    <a:pt x="496" y="327"/>
                    <a:pt x="496" y="327"/>
                    <a:pt x="496" y="326"/>
                  </a:cubicBezTo>
                  <a:cubicBezTo>
                    <a:pt x="496" y="326"/>
                    <a:pt x="496" y="326"/>
                    <a:pt x="496" y="326"/>
                  </a:cubicBezTo>
                  <a:cubicBezTo>
                    <a:pt x="496" y="325"/>
                    <a:pt x="496" y="325"/>
                    <a:pt x="496" y="324"/>
                  </a:cubicBezTo>
                  <a:cubicBezTo>
                    <a:pt x="496" y="322"/>
                    <a:pt x="496" y="321"/>
                    <a:pt x="496" y="320"/>
                  </a:cubicBezTo>
                  <a:cubicBezTo>
                    <a:pt x="496" y="320"/>
                    <a:pt x="496" y="320"/>
                    <a:pt x="496" y="319"/>
                  </a:cubicBezTo>
                  <a:cubicBezTo>
                    <a:pt x="496" y="319"/>
                    <a:pt x="496" y="319"/>
                    <a:pt x="496" y="319"/>
                  </a:cubicBezTo>
                  <a:cubicBezTo>
                    <a:pt x="496" y="319"/>
                    <a:pt x="496" y="319"/>
                    <a:pt x="496" y="319"/>
                  </a:cubicBezTo>
                  <a:cubicBezTo>
                    <a:pt x="496" y="318"/>
                    <a:pt x="496" y="318"/>
                    <a:pt x="496" y="318"/>
                  </a:cubicBezTo>
                  <a:cubicBezTo>
                    <a:pt x="496" y="318"/>
                    <a:pt x="496" y="318"/>
                    <a:pt x="496" y="318"/>
                  </a:cubicBezTo>
                  <a:cubicBezTo>
                    <a:pt x="496" y="318"/>
                    <a:pt x="496" y="318"/>
                    <a:pt x="522" y="313"/>
                  </a:cubicBezTo>
                  <a:cubicBezTo>
                    <a:pt x="522" y="313"/>
                    <a:pt x="533" y="310"/>
                    <a:pt x="518" y="301"/>
                  </a:cubicBezTo>
                  <a:cubicBezTo>
                    <a:pt x="507" y="294"/>
                    <a:pt x="485" y="273"/>
                    <a:pt x="484" y="250"/>
                  </a:cubicBezTo>
                  <a:cubicBezTo>
                    <a:pt x="440" y="240"/>
                    <a:pt x="440" y="240"/>
                    <a:pt x="440" y="240"/>
                  </a:cubicBezTo>
                  <a:cubicBezTo>
                    <a:pt x="385" y="221"/>
                    <a:pt x="385" y="221"/>
                    <a:pt x="385" y="221"/>
                  </a:cubicBezTo>
                  <a:cubicBezTo>
                    <a:pt x="337" y="198"/>
                    <a:pt x="337" y="198"/>
                    <a:pt x="337" y="198"/>
                  </a:cubicBezTo>
                  <a:cubicBezTo>
                    <a:pt x="281" y="155"/>
                    <a:pt x="281" y="155"/>
                    <a:pt x="281" y="155"/>
                  </a:cubicBezTo>
                  <a:cubicBezTo>
                    <a:pt x="281" y="155"/>
                    <a:pt x="231" y="133"/>
                    <a:pt x="230" y="132"/>
                  </a:cubicBezTo>
                  <a:cubicBezTo>
                    <a:pt x="225" y="110"/>
                    <a:pt x="228" y="91"/>
                    <a:pt x="235" y="76"/>
                  </a:cubicBezTo>
                  <a:cubicBezTo>
                    <a:pt x="175" y="76"/>
                    <a:pt x="175" y="76"/>
                    <a:pt x="175" y="76"/>
                  </a:cubicBezTo>
                  <a:cubicBezTo>
                    <a:pt x="175" y="76"/>
                    <a:pt x="179" y="64"/>
                    <a:pt x="168" y="64"/>
                  </a:cubicBezTo>
                  <a:cubicBezTo>
                    <a:pt x="157" y="64"/>
                    <a:pt x="131" y="74"/>
                    <a:pt x="130" y="64"/>
                  </a:cubicBezTo>
                  <a:cubicBezTo>
                    <a:pt x="129" y="54"/>
                    <a:pt x="137" y="40"/>
                    <a:pt x="137" y="40"/>
                  </a:cubicBezTo>
                  <a:cubicBezTo>
                    <a:pt x="137" y="40"/>
                    <a:pt x="149" y="16"/>
                    <a:pt x="129" y="19"/>
                  </a:cubicBezTo>
                  <a:cubicBezTo>
                    <a:pt x="109" y="22"/>
                    <a:pt x="98" y="23"/>
                    <a:pt x="96" y="33"/>
                  </a:cubicBezTo>
                  <a:cubicBezTo>
                    <a:pt x="94" y="43"/>
                    <a:pt x="86" y="42"/>
                    <a:pt x="83" y="48"/>
                  </a:cubicBezTo>
                  <a:cubicBezTo>
                    <a:pt x="80" y="54"/>
                    <a:pt x="79" y="63"/>
                    <a:pt x="69" y="60"/>
                  </a:cubicBezTo>
                  <a:cubicBezTo>
                    <a:pt x="67" y="59"/>
                    <a:pt x="65" y="56"/>
                    <a:pt x="63" y="50"/>
                  </a:cubicBezTo>
                  <a:cubicBezTo>
                    <a:pt x="58" y="34"/>
                    <a:pt x="57" y="3"/>
                    <a:pt x="57" y="3"/>
                  </a:cubicBezTo>
                  <a:cubicBezTo>
                    <a:pt x="57" y="3"/>
                    <a:pt x="52" y="0"/>
                    <a:pt x="44" y="2"/>
                  </a:cubicBezTo>
                  <a:cubicBezTo>
                    <a:pt x="44" y="2"/>
                    <a:pt x="43" y="2"/>
                    <a:pt x="43" y="2"/>
                  </a:cubicBezTo>
                  <a:cubicBezTo>
                    <a:pt x="39" y="3"/>
                    <a:pt x="35" y="5"/>
                    <a:pt x="30" y="10"/>
                  </a:cubicBezTo>
                  <a:cubicBezTo>
                    <a:pt x="25" y="15"/>
                    <a:pt x="20" y="22"/>
                    <a:pt x="16" y="32"/>
                  </a:cubicBezTo>
                  <a:cubicBezTo>
                    <a:pt x="15" y="36"/>
                    <a:pt x="0" y="57"/>
                    <a:pt x="15" y="81"/>
                  </a:cubicBezTo>
                  <a:cubicBezTo>
                    <a:pt x="15" y="81"/>
                    <a:pt x="15" y="82"/>
                    <a:pt x="15" y="82"/>
                  </a:cubicBezTo>
                  <a:cubicBezTo>
                    <a:pt x="15" y="82"/>
                    <a:pt x="16" y="82"/>
                    <a:pt x="16" y="83"/>
                  </a:cubicBezTo>
                  <a:cubicBezTo>
                    <a:pt x="16" y="83"/>
                    <a:pt x="16" y="83"/>
                    <a:pt x="16" y="84"/>
                  </a:cubicBezTo>
                  <a:cubicBezTo>
                    <a:pt x="16" y="84"/>
                    <a:pt x="16" y="84"/>
                    <a:pt x="16" y="84"/>
                  </a:cubicBezTo>
                  <a:cubicBezTo>
                    <a:pt x="17" y="85"/>
                    <a:pt x="17" y="85"/>
                    <a:pt x="17" y="85"/>
                  </a:cubicBezTo>
                  <a:cubicBezTo>
                    <a:pt x="17" y="86"/>
                    <a:pt x="17" y="86"/>
                    <a:pt x="18" y="86"/>
                  </a:cubicBezTo>
                  <a:cubicBezTo>
                    <a:pt x="18" y="87"/>
                    <a:pt x="18" y="87"/>
                    <a:pt x="19" y="88"/>
                  </a:cubicBezTo>
                  <a:cubicBezTo>
                    <a:pt x="19" y="88"/>
                    <a:pt x="19" y="88"/>
                    <a:pt x="19" y="88"/>
                  </a:cubicBezTo>
                  <a:cubicBezTo>
                    <a:pt x="19" y="89"/>
                    <a:pt x="20" y="90"/>
                    <a:pt x="20" y="91"/>
                  </a:cubicBezTo>
                  <a:cubicBezTo>
                    <a:pt x="21" y="91"/>
                    <a:pt x="21" y="91"/>
                    <a:pt x="21" y="91"/>
                  </a:cubicBezTo>
                  <a:cubicBezTo>
                    <a:pt x="21" y="92"/>
                    <a:pt x="22" y="93"/>
                    <a:pt x="23" y="94"/>
                  </a:cubicBezTo>
                  <a:cubicBezTo>
                    <a:pt x="23" y="94"/>
                    <a:pt x="23" y="95"/>
                    <a:pt x="23" y="95"/>
                  </a:cubicBezTo>
                  <a:cubicBezTo>
                    <a:pt x="23" y="95"/>
                    <a:pt x="23" y="95"/>
                    <a:pt x="23" y="95"/>
                  </a:cubicBezTo>
                  <a:cubicBezTo>
                    <a:pt x="24" y="96"/>
                    <a:pt x="25" y="97"/>
                    <a:pt x="25" y="98"/>
                  </a:cubicBezTo>
                  <a:cubicBezTo>
                    <a:pt x="25" y="98"/>
                    <a:pt x="26" y="98"/>
                    <a:pt x="26" y="99"/>
                  </a:cubicBezTo>
                  <a:cubicBezTo>
                    <a:pt x="26" y="100"/>
                    <a:pt x="27" y="100"/>
                    <a:pt x="28" y="101"/>
                  </a:cubicBezTo>
                  <a:cubicBezTo>
                    <a:pt x="28" y="102"/>
                    <a:pt x="28" y="102"/>
                    <a:pt x="28" y="102"/>
                  </a:cubicBezTo>
                  <a:cubicBezTo>
                    <a:pt x="29" y="103"/>
                    <a:pt x="29" y="104"/>
                    <a:pt x="30" y="106"/>
                  </a:cubicBezTo>
                  <a:cubicBezTo>
                    <a:pt x="30" y="106"/>
                    <a:pt x="30" y="106"/>
                    <a:pt x="30" y="106"/>
                  </a:cubicBezTo>
                  <a:cubicBezTo>
                    <a:pt x="31" y="107"/>
                    <a:pt x="31" y="108"/>
                    <a:pt x="32" y="109"/>
                  </a:cubicBezTo>
                  <a:cubicBezTo>
                    <a:pt x="32" y="109"/>
                    <a:pt x="32" y="110"/>
                    <a:pt x="33" y="110"/>
                  </a:cubicBezTo>
                  <a:cubicBezTo>
                    <a:pt x="33" y="111"/>
                    <a:pt x="33" y="111"/>
                    <a:pt x="34" y="112"/>
                  </a:cubicBezTo>
                  <a:cubicBezTo>
                    <a:pt x="34" y="112"/>
                    <a:pt x="34" y="113"/>
                    <a:pt x="34" y="113"/>
                  </a:cubicBezTo>
                  <a:cubicBezTo>
                    <a:pt x="34" y="114"/>
                    <a:pt x="35" y="114"/>
                    <a:pt x="35" y="115"/>
                  </a:cubicBezTo>
                  <a:cubicBezTo>
                    <a:pt x="35" y="115"/>
                    <a:pt x="35" y="115"/>
                    <a:pt x="35" y="116"/>
                  </a:cubicBezTo>
                  <a:cubicBezTo>
                    <a:pt x="35" y="116"/>
                    <a:pt x="36" y="117"/>
                    <a:pt x="36" y="117"/>
                  </a:cubicBezTo>
                  <a:cubicBezTo>
                    <a:pt x="36" y="118"/>
                    <a:pt x="36" y="118"/>
                    <a:pt x="36" y="118"/>
                  </a:cubicBezTo>
                  <a:cubicBezTo>
                    <a:pt x="36" y="119"/>
                    <a:pt x="36" y="119"/>
                    <a:pt x="36" y="120"/>
                  </a:cubicBezTo>
                  <a:cubicBezTo>
                    <a:pt x="36" y="121"/>
                    <a:pt x="36" y="121"/>
                    <a:pt x="36" y="122"/>
                  </a:cubicBezTo>
                  <a:cubicBezTo>
                    <a:pt x="35" y="128"/>
                    <a:pt x="35" y="134"/>
                    <a:pt x="28" y="139"/>
                  </a:cubicBezTo>
                  <a:cubicBezTo>
                    <a:pt x="28" y="139"/>
                    <a:pt x="28" y="139"/>
                    <a:pt x="28" y="139"/>
                  </a:cubicBezTo>
                  <a:cubicBezTo>
                    <a:pt x="27" y="139"/>
                    <a:pt x="27" y="140"/>
                    <a:pt x="26" y="140"/>
                  </a:cubicBezTo>
                  <a:cubicBezTo>
                    <a:pt x="26" y="140"/>
                    <a:pt x="26" y="140"/>
                    <a:pt x="26" y="140"/>
                  </a:cubicBezTo>
                  <a:cubicBezTo>
                    <a:pt x="25" y="141"/>
                    <a:pt x="25" y="141"/>
                    <a:pt x="24" y="141"/>
                  </a:cubicBezTo>
                  <a:cubicBezTo>
                    <a:pt x="24" y="141"/>
                    <a:pt x="23" y="142"/>
                    <a:pt x="22" y="142"/>
                  </a:cubicBezTo>
                  <a:cubicBezTo>
                    <a:pt x="18" y="146"/>
                    <a:pt x="12" y="164"/>
                    <a:pt x="20" y="169"/>
                  </a:cubicBezTo>
                  <a:cubicBezTo>
                    <a:pt x="28" y="174"/>
                    <a:pt x="33" y="178"/>
                    <a:pt x="26" y="188"/>
                  </a:cubicBezTo>
                  <a:cubicBezTo>
                    <a:pt x="19" y="198"/>
                    <a:pt x="6" y="206"/>
                    <a:pt x="11" y="209"/>
                  </a:cubicBezTo>
                  <a:cubicBezTo>
                    <a:pt x="12" y="209"/>
                    <a:pt x="12" y="210"/>
                    <a:pt x="13" y="210"/>
                  </a:cubicBezTo>
                  <a:cubicBezTo>
                    <a:pt x="13" y="210"/>
                    <a:pt x="13" y="211"/>
                    <a:pt x="13" y="211"/>
                  </a:cubicBezTo>
                  <a:cubicBezTo>
                    <a:pt x="13" y="211"/>
                    <a:pt x="13" y="211"/>
                    <a:pt x="13" y="211"/>
                  </a:cubicBezTo>
                  <a:cubicBezTo>
                    <a:pt x="16" y="215"/>
                    <a:pt x="16" y="225"/>
                    <a:pt x="24" y="233"/>
                  </a:cubicBezTo>
                  <a:cubicBezTo>
                    <a:pt x="34" y="243"/>
                    <a:pt x="49" y="253"/>
                    <a:pt x="43" y="271"/>
                  </a:cubicBezTo>
                  <a:cubicBezTo>
                    <a:pt x="43" y="271"/>
                    <a:pt x="41" y="274"/>
                    <a:pt x="39" y="277"/>
                  </a:cubicBezTo>
                  <a:cubicBezTo>
                    <a:pt x="35" y="283"/>
                    <a:pt x="31" y="290"/>
                    <a:pt x="39" y="291"/>
                  </a:cubicBezTo>
                  <a:cubicBezTo>
                    <a:pt x="51" y="292"/>
                    <a:pt x="60" y="281"/>
                    <a:pt x="60" y="281"/>
                  </a:cubicBezTo>
                  <a:cubicBezTo>
                    <a:pt x="60" y="281"/>
                    <a:pt x="60" y="281"/>
                    <a:pt x="71" y="283"/>
                  </a:cubicBezTo>
                  <a:cubicBezTo>
                    <a:pt x="71" y="283"/>
                    <a:pt x="71" y="283"/>
                    <a:pt x="71" y="283"/>
                  </a:cubicBezTo>
                  <a:cubicBezTo>
                    <a:pt x="83" y="286"/>
                    <a:pt x="83" y="286"/>
                    <a:pt x="83" y="286"/>
                  </a:cubicBezTo>
                  <a:cubicBezTo>
                    <a:pt x="122" y="291"/>
                    <a:pt x="122" y="291"/>
                    <a:pt x="122" y="291"/>
                  </a:cubicBezTo>
                  <a:cubicBezTo>
                    <a:pt x="122" y="291"/>
                    <a:pt x="123" y="307"/>
                    <a:pt x="134" y="317"/>
                  </a:cubicBezTo>
                  <a:cubicBezTo>
                    <a:pt x="145" y="327"/>
                    <a:pt x="158" y="335"/>
                    <a:pt x="148" y="347"/>
                  </a:cubicBezTo>
                  <a:cubicBezTo>
                    <a:pt x="153" y="347"/>
                    <a:pt x="139" y="364"/>
                    <a:pt x="139" y="364"/>
                  </a:cubicBezTo>
                  <a:cubicBezTo>
                    <a:pt x="110" y="395"/>
                    <a:pt x="110" y="395"/>
                    <a:pt x="110" y="395"/>
                  </a:cubicBezTo>
                  <a:cubicBezTo>
                    <a:pt x="91" y="413"/>
                    <a:pt x="91" y="413"/>
                    <a:pt x="91" y="413"/>
                  </a:cubicBezTo>
                  <a:cubicBezTo>
                    <a:pt x="78" y="438"/>
                    <a:pt x="78" y="438"/>
                    <a:pt x="78" y="438"/>
                  </a:cubicBezTo>
                  <a:cubicBezTo>
                    <a:pt x="77" y="490"/>
                    <a:pt x="77" y="490"/>
                    <a:pt x="77" y="490"/>
                  </a:cubicBezTo>
                  <a:cubicBezTo>
                    <a:pt x="77" y="490"/>
                    <a:pt x="96" y="508"/>
                    <a:pt x="120" y="501"/>
                  </a:cubicBezTo>
                  <a:cubicBezTo>
                    <a:pt x="122" y="499"/>
                    <a:pt x="133" y="499"/>
                    <a:pt x="123" y="479"/>
                  </a:cubicBezTo>
                  <a:cubicBezTo>
                    <a:pt x="113" y="459"/>
                    <a:pt x="100" y="441"/>
                    <a:pt x="105" y="428"/>
                  </a:cubicBezTo>
                  <a:cubicBezTo>
                    <a:pt x="110" y="415"/>
                    <a:pt x="132" y="402"/>
                    <a:pt x="132" y="402"/>
                  </a:cubicBezTo>
                  <a:cubicBezTo>
                    <a:pt x="133" y="423"/>
                    <a:pt x="133" y="423"/>
                    <a:pt x="133" y="423"/>
                  </a:cubicBezTo>
                  <a:cubicBezTo>
                    <a:pt x="133" y="423"/>
                    <a:pt x="140" y="420"/>
                    <a:pt x="146" y="418"/>
                  </a:cubicBezTo>
                  <a:cubicBezTo>
                    <a:pt x="152" y="416"/>
                    <a:pt x="156" y="420"/>
                    <a:pt x="159" y="425"/>
                  </a:cubicBezTo>
                  <a:cubicBezTo>
                    <a:pt x="162" y="430"/>
                    <a:pt x="191" y="430"/>
                    <a:pt x="191" y="430"/>
                  </a:cubicBezTo>
                  <a:cubicBezTo>
                    <a:pt x="201" y="419"/>
                    <a:pt x="201" y="419"/>
                    <a:pt x="201" y="419"/>
                  </a:cubicBezTo>
                  <a:cubicBezTo>
                    <a:pt x="236" y="419"/>
                    <a:pt x="236" y="419"/>
                    <a:pt x="236" y="419"/>
                  </a:cubicBezTo>
                  <a:cubicBezTo>
                    <a:pt x="248" y="441"/>
                    <a:pt x="248" y="441"/>
                    <a:pt x="248" y="441"/>
                  </a:cubicBezTo>
                  <a:cubicBezTo>
                    <a:pt x="248" y="441"/>
                    <a:pt x="258" y="444"/>
                    <a:pt x="264" y="439"/>
                  </a:cubicBezTo>
                  <a:cubicBezTo>
                    <a:pt x="270" y="434"/>
                    <a:pt x="270" y="425"/>
                    <a:pt x="270" y="425"/>
                  </a:cubicBezTo>
                  <a:cubicBezTo>
                    <a:pt x="284" y="435"/>
                    <a:pt x="284" y="435"/>
                    <a:pt x="284" y="435"/>
                  </a:cubicBezTo>
                  <a:cubicBezTo>
                    <a:pt x="286" y="445"/>
                    <a:pt x="286" y="445"/>
                    <a:pt x="286" y="445"/>
                  </a:cubicBezTo>
                  <a:cubicBezTo>
                    <a:pt x="286" y="445"/>
                    <a:pt x="295" y="450"/>
                    <a:pt x="296" y="447"/>
                  </a:cubicBezTo>
                  <a:cubicBezTo>
                    <a:pt x="297" y="444"/>
                    <a:pt x="302" y="439"/>
                    <a:pt x="302" y="439"/>
                  </a:cubicBezTo>
                  <a:cubicBezTo>
                    <a:pt x="316" y="437"/>
                    <a:pt x="316" y="437"/>
                    <a:pt x="316" y="437"/>
                  </a:cubicBezTo>
                  <a:cubicBezTo>
                    <a:pt x="328" y="429"/>
                    <a:pt x="328" y="429"/>
                    <a:pt x="328" y="429"/>
                  </a:cubicBezTo>
                  <a:cubicBezTo>
                    <a:pt x="362" y="464"/>
                    <a:pt x="362" y="464"/>
                    <a:pt x="362" y="464"/>
                  </a:cubicBezTo>
                  <a:cubicBezTo>
                    <a:pt x="377" y="466"/>
                    <a:pt x="377" y="466"/>
                    <a:pt x="377" y="466"/>
                  </a:cubicBezTo>
                  <a:cubicBezTo>
                    <a:pt x="387" y="480"/>
                    <a:pt x="387" y="480"/>
                    <a:pt x="387" y="480"/>
                  </a:cubicBezTo>
                  <a:cubicBezTo>
                    <a:pt x="387" y="480"/>
                    <a:pt x="401" y="480"/>
                    <a:pt x="410" y="490"/>
                  </a:cubicBezTo>
                  <a:cubicBezTo>
                    <a:pt x="419" y="500"/>
                    <a:pt x="419" y="504"/>
                    <a:pt x="414" y="511"/>
                  </a:cubicBezTo>
                  <a:cubicBezTo>
                    <a:pt x="409" y="518"/>
                    <a:pt x="401" y="521"/>
                    <a:pt x="404" y="529"/>
                  </a:cubicBezTo>
                  <a:cubicBezTo>
                    <a:pt x="407" y="537"/>
                    <a:pt x="403" y="541"/>
                    <a:pt x="415" y="541"/>
                  </a:cubicBezTo>
                  <a:cubicBezTo>
                    <a:pt x="427" y="541"/>
                    <a:pt x="433" y="550"/>
                    <a:pt x="437" y="541"/>
                  </a:cubicBezTo>
                  <a:cubicBezTo>
                    <a:pt x="438" y="540"/>
                    <a:pt x="439" y="538"/>
                    <a:pt x="440" y="536"/>
                  </a:cubicBezTo>
                  <a:cubicBezTo>
                    <a:pt x="440" y="536"/>
                    <a:pt x="440" y="536"/>
                    <a:pt x="440" y="536"/>
                  </a:cubicBezTo>
                  <a:cubicBezTo>
                    <a:pt x="439" y="534"/>
                    <a:pt x="441" y="530"/>
                    <a:pt x="443" y="524"/>
                  </a:cubicBezTo>
                  <a:cubicBezTo>
                    <a:pt x="444" y="523"/>
                    <a:pt x="444" y="522"/>
                    <a:pt x="445" y="521"/>
                  </a:cubicBezTo>
                  <a:cubicBezTo>
                    <a:pt x="449" y="512"/>
                    <a:pt x="455" y="501"/>
                    <a:pt x="456" y="498"/>
                  </a:cubicBezTo>
                  <a:cubicBezTo>
                    <a:pt x="459" y="490"/>
                    <a:pt x="484" y="483"/>
                    <a:pt x="467" y="471"/>
                  </a:cubicBezTo>
                  <a:cubicBezTo>
                    <a:pt x="457" y="464"/>
                    <a:pt x="448" y="456"/>
                    <a:pt x="445" y="448"/>
                  </a:cubicBezTo>
                  <a:cubicBezTo>
                    <a:pt x="444" y="444"/>
                    <a:pt x="444" y="441"/>
                    <a:pt x="445" y="437"/>
                  </a:cubicBezTo>
                  <a:cubicBezTo>
                    <a:pt x="446" y="434"/>
                    <a:pt x="448" y="431"/>
                    <a:pt x="452" y="427"/>
                  </a:cubicBezTo>
                  <a:cubicBezTo>
                    <a:pt x="470" y="410"/>
                    <a:pt x="495" y="402"/>
                    <a:pt x="495" y="402"/>
                  </a:cubicBezTo>
                  <a:cubicBezTo>
                    <a:pt x="495" y="402"/>
                    <a:pt x="495" y="402"/>
                    <a:pt x="498" y="388"/>
                  </a:cubicBezTo>
                  <a:cubicBezTo>
                    <a:pt x="498" y="388"/>
                    <a:pt x="498" y="388"/>
                    <a:pt x="546" y="388"/>
                  </a:cubicBezTo>
                  <a:cubicBezTo>
                    <a:pt x="546" y="388"/>
                    <a:pt x="546" y="388"/>
                    <a:pt x="545" y="375"/>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0" name="Freeform 22"/>
            <p:cNvSpPr>
              <a:spLocks/>
            </p:cNvSpPr>
            <p:nvPr/>
          </p:nvSpPr>
          <p:spPr bwMode="auto">
            <a:xfrm>
              <a:off x="3716985" y="3290088"/>
              <a:ext cx="587412" cy="444351"/>
            </a:xfrm>
            <a:custGeom>
              <a:avLst/>
              <a:gdLst>
                <a:gd name="T0" fmla="*/ 63 w 239"/>
                <a:gd name="T1" fmla="*/ 20 h 181"/>
                <a:gd name="T2" fmla="*/ 33 w 239"/>
                <a:gd name="T3" fmla="*/ 26 h 181"/>
                <a:gd name="T4" fmla="*/ 10 w 239"/>
                <a:gd name="T5" fmla="*/ 48 h 181"/>
                <a:gd name="T6" fmla="*/ 4 w 239"/>
                <a:gd name="T7" fmla="*/ 89 h 181"/>
                <a:gd name="T8" fmla="*/ 0 w 239"/>
                <a:gd name="T9" fmla="*/ 106 h 181"/>
                <a:gd name="T10" fmla="*/ 8 w 239"/>
                <a:gd name="T11" fmla="*/ 108 h 181"/>
                <a:gd name="T12" fmla="*/ 14 w 239"/>
                <a:gd name="T13" fmla="*/ 155 h 181"/>
                <a:gd name="T14" fmla="*/ 15 w 239"/>
                <a:gd name="T15" fmla="*/ 158 h 181"/>
                <a:gd name="T16" fmla="*/ 21 w 239"/>
                <a:gd name="T17" fmla="*/ 165 h 181"/>
                <a:gd name="T18" fmla="*/ 34 w 239"/>
                <a:gd name="T19" fmla="*/ 153 h 181"/>
                <a:gd name="T20" fmla="*/ 47 w 239"/>
                <a:gd name="T21" fmla="*/ 138 h 181"/>
                <a:gd name="T22" fmla="*/ 80 w 239"/>
                <a:gd name="T23" fmla="*/ 124 h 181"/>
                <a:gd name="T24" fmla="*/ 88 w 239"/>
                <a:gd name="T25" fmla="*/ 145 h 181"/>
                <a:gd name="T26" fmla="*/ 81 w 239"/>
                <a:gd name="T27" fmla="*/ 169 h 181"/>
                <a:gd name="T28" fmla="*/ 119 w 239"/>
                <a:gd name="T29" fmla="*/ 169 h 181"/>
                <a:gd name="T30" fmla="*/ 126 w 239"/>
                <a:gd name="T31" fmla="*/ 181 h 181"/>
                <a:gd name="T32" fmla="*/ 186 w 239"/>
                <a:gd name="T33" fmla="*/ 181 h 181"/>
                <a:gd name="T34" fmla="*/ 216 w 239"/>
                <a:gd name="T35" fmla="*/ 145 h 181"/>
                <a:gd name="T36" fmla="*/ 225 w 239"/>
                <a:gd name="T37" fmla="*/ 93 h 181"/>
                <a:gd name="T38" fmla="*/ 195 w 239"/>
                <a:gd name="T39" fmla="*/ 73 h 181"/>
                <a:gd name="T40" fmla="*/ 156 w 239"/>
                <a:gd name="T41" fmla="*/ 46 h 181"/>
                <a:gd name="T42" fmla="*/ 132 w 239"/>
                <a:gd name="T43" fmla="*/ 46 h 181"/>
                <a:gd name="T44" fmla="*/ 119 w 239"/>
                <a:gd name="T45" fmla="*/ 17 h 181"/>
                <a:gd name="T46" fmla="*/ 94 w 239"/>
                <a:gd name="T47" fmla="*/ 24 h 181"/>
                <a:gd name="T48" fmla="*/ 91 w 239"/>
                <a:gd name="T49" fmla="*/ 23 h 181"/>
                <a:gd name="T50" fmla="*/ 88 w 239"/>
                <a:gd name="T51" fmla="*/ 30 h 181"/>
                <a:gd name="T52" fmla="*/ 63 w 239"/>
                <a:gd name="T53"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81">
                  <a:moveTo>
                    <a:pt x="63" y="20"/>
                  </a:moveTo>
                  <a:cubicBezTo>
                    <a:pt x="62" y="12"/>
                    <a:pt x="43" y="19"/>
                    <a:pt x="33" y="26"/>
                  </a:cubicBezTo>
                  <a:cubicBezTo>
                    <a:pt x="23" y="33"/>
                    <a:pt x="10" y="48"/>
                    <a:pt x="10" y="48"/>
                  </a:cubicBezTo>
                  <a:cubicBezTo>
                    <a:pt x="10" y="48"/>
                    <a:pt x="9" y="61"/>
                    <a:pt x="4" y="89"/>
                  </a:cubicBezTo>
                  <a:cubicBezTo>
                    <a:pt x="3" y="96"/>
                    <a:pt x="1" y="101"/>
                    <a:pt x="0" y="106"/>
                  </a:cubicBezTo>
                  <a:cubicBezTo>
                    <a:pt x="5" y="106"/>
                    <a:pt x="8" y="108"/>
                    <a:pt x="8" y="108"/>
                  </a:cubicBezTo>
                  <a:cubicBezTo>
                    <a:pt x="8" y="108"/>
                    <a:pt x="9" y="139"/>
                    <a:pt x="14" y="155"/>
                  </a:cubicBezTo>
                  <a:cubicBezTo>
                    <a:pt x="14" y="156"/>
                    <a:pt x="15" y="157"/>
                    <a:pt x="15" y="158"/>
                  </a:cubicBezTo>
                  <a:cubicBezTo>
                    <a:pt x="21" y="165"/>
                    <a:pt x="21" y="165"/>
                    <a:pt x="21" y="165"/>
                  </a:cubicBezTo>
                  <a:cubicBezTo>
                    <a:pt x="30" y="167"/>
                    <a:pt x="31" y="159"/>
                    <a:pt x="34" y="153"/>
                  </a:cubicBezTo>
                  <a:cubicBezTo>
                    <a:pt x="37" y="147"/>
                    <a:pt x="45" y="148"/>
                    <a:pt x="47" y="138"/>
                  </a:cubicBezTo>
                  <a:cubicBezTo>
                    <a:pt x="49" y="128"/>
                    <a:pt x="60" y="127"/>
                    <a:pt x="80" y="124"/>
                  </a:cubicBezTo>
                  <a:cubicBezTo>
                    <a:pt x="100" y="121"/>
                    <a:pt x="88" y="145"/>
                    <a:pt x="88" y="145"/>
                  </a:cubicBezTo>
                  <a:cubicBezTo>
                    <a:pt x="88" y="145"/>
                    <a:pt x="80" y="159"/>
                    <a:pt x="81" y="169"/>
                  </a:cubicBezTo>
                  <a:cubicBezTo>
                    <a:pt x="82" y="179"/>
                    <a:pt x="108" y="169"/>
                    <a:pt x="119" y="169"/>
                  </a:cubicBezTo>
                  <a:cubicBezTo>
                    <a:pt x="130" y="169"/>
                    <a:pt x="126" y="181"/>
                    <a:pt x="126" y="181"/>
                  </a:cubicBezTo>
                  <a:cubicBezTo>
                    <a:pt x="126" y="181"/>
                    <a:pt x="126" y="181"/>
                    <a:pt x="186" y="181"/>
                  </a:cubicBezTo>
                  <a:cubicBezTo>
                    <a:pt x="197" y="155"/>
                    <a:pt x="218" y="142"/>
                    <a:pt x="216" y="145"/>
                  </a:cubicBezTo>
                  <a:cubicBezTo>
                    <a:pt x="239" y="116"/>
                    <a:pt x="227" y="93"/>
                    <a:pt x="225" y="93"/>
                  </a:cubicBezTo>
                  <a:cubicBezTo>
                    <a:pt x="212" y="93"/>
                    <a:pt x="194" y="74"/>
                    <a:pt x="195" y="73"/>
                  </a:cubicBezTo>
                  <a:cubicBezTo>
                    <a:pt x="164" y="72"/>
                    <a:pt x="161" y="46"/>
                    <a:pt x="156" y="46"/>
                  </a:cubicBezTo>
                  <a:cubicBezTo>
                    <a:pt x="151" y="46"/>
                    <a:pt x="132" y="46"/>
                    <a:pt x="132" y="46"/>
                  </a:cubicBezTo>
                  <a:cubicBezTo>
                    <a:pt x="132" y="46"/>
                    <a:pt x="120" y="19"/>
                    <a:pt x="119" y="17"/>
                  </a:cubicBezTo>
                  <a:cubicBezTo>
                    <a:pt x="109" y="0"/>
                    <a:pt x="94" y="24"/>
                    <a:pt x="94" y="24"/>
                  </a:cubicBezTo>
                  <a:cubicBezTo>
                    <a:pt x="91" y="23"/>
                    <a:pt x="91" y="23"/>
                    <a:pt x="91" y="23"/>
                  </a:cubicBezTo>
                  <a:cubicBezTo>
                    <a:pt x="90" y="26"/>
                    <a:pt x="89" y="29"/>
                    <a:pt x="88" y="30"/>
                  </a:cubicBezTo>
                  <a:cubicBezTo>
                    <a:pt x="83" y="39"/>
                    <a:pt x="64" y="28"/>
                    <a:pt x="63" y="20"/>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1" name="Freeform 23"/>
            <p:cNvSpPr>
              <a:spLocks/>
            </p:cNvSpPr>
            <p:nvPr/>
          </p:nvSpPr>
          <p:spPr bwMode="auto">
            <a:xfrm>
              <a:off x="3395887" y="2933999"/>
              <a:ext cx="544801" cy="619352"/>
            </a:xfrm>
            <a:custGeom>
              <a:avLst/>
              <a:gdLst>
                <a:gd name="T0" fmla="*/ 181 w 222"/>
                <a:gd name="T1" fmla="*/ 62 h 252"/>
                <a:gd name="T2" fmla="*/ 166 w 222"/>
                <a:gd name="T3" fmla="*/ 53 h 252"/>
                <a:gd name="T4" fmla="*/ 141 w 222"/>
                <a:gd name="T5" fmla="*/ 35 h 252"/>
                <a:gd name="T6" fmla="*/ 107 w 222"/>
                <a:gd name="T7" fmla="*/ 31 h 252"/>
                <a:gd name="T8" fmla="*/ 81 w 222"/>
                <a:gd name="T9" fmla="*/ 8 h 252"/>
                <a:gd name="T10" fmla="*/ 69 w 222"/>
                <a:gd name="T11" fmla="*/ 0 h 252"/>
                <a:gd name="T12" fmla="*/ 51 w 222"/>
                <a:gd name="T13" fmla="*/ 18 h 252"/>
                <a:gd name="T14" fmla="*/ 17 w 222"/>
                <a:gd name="T15" fmla="*/ 21 h 252"/>
                <a:gd name="T16" fmla="*/ 18 w 222"/>
                <a:gd name="T17" fmla="*/ 58 h 252"/>
                <a:gd name="T18" fmla="*/ 0 w 222"/>
                <a:gd name="T19" fmla="*/ 79 h 252"/>
                <a:gd name="T20" fmla="*/ 13 w 222"/>
                <a:gd name="T21" fmla="*/ 117 h 252"/>
                <a:gd name="T22" fmla="*/ 27 w 222"/>
                <a:gd name="T23" fmla="*/ 127 h 252"/>
                <a:gd name="T24" fmla="*/ 27 w 222"/>
                <a:gd name="T25" fmla="*/ 143 h 252"/>
                <a:gd name="T26" fmla="*/ 47 w 222"/>
                <a:gd name="T27" fmla="*/ 154 h 252"/>
                <a:gd name="T28" fmla="*/ 65 w 222"/>
                <a:gd name="T29" fmla="*/ 181 h 252"/>
                <a:gd name="T30" fmla="*/ 81 w 222"/>
                <a:gd name="T31" fmla="*/ 197 h 252"/>
                <a:gd name="T32" fmla="*/ 90 w 222"/>
                <a:gd name="T33" fmla="*/ 206 h 252"/>
                <a:gd name="T34" fmla="*/ 102 w 222"/>
                <a:gd name="T35" fmla="*/ 223 h 252"/>
                <a:gd name="T36" fmla="*/ 110 w 222"/>
                <a:gd name="T37" fmla="*/ 226 h 252"/>
                <a:gd name="T38" fmla="*/ 124 w 222"/>
                <a:gd name="T39" fmla="*/ 227 h 252"/>
                <a:gd name="T40" fmla="*/ 125 w 222"/>
                <a:gd name="T41" fmla="*/ 252 h 252"/>
                <a:gd name="T42" fmla="*/ 126 w 222"/>
                <a:gd name="T43" fmla="*/ 252 h 252"/>
                <a:gd name="T44" fmla="*/ 131 w 222"/>
                <a:gd name="T45" fmla="*/ 251 h 252"/>
                <a:gd name="T46" fmla="*/ 135 w 222"/>
                <a:gd name="T47" fmla="*/ 234 h 252"/>
                <a:gd name="T48" fmla="*/ 141 w 222"/>
                <a:gd name="T49" fmla="*/ 193 h 252"/>
                <a:gd name="T50" fmla="*/ 164 w 222"/>
                <a:gd name="T51" fmla="*/ 171 h 252"/>
                <a:gd name="T52" fmla="*/ 194 w 222"/>
                <a:gd name="T53" fmla="*/ 165 h 252"/>
                <a:gd name="T54" fmla="*/ 219 w 222"/>
                <a:gd name="T55" fmla="*/ 175 h 252"/>
                <a:gd name="T56" fmla="*/ 222 w 222"/>
                <a:gd name="T57" fmla="*/ 168 h 252"/>
                <a:gd name="T58" fmla="*/ 221 w 222"/>
                <a:gd name="T59" fmla="*/ 168 h 252"/>
                <a:gd name="T60" fmla="*/ 218 w 222"/>
                <a:gd name="T61" fmla="*/ 119 h 252"/>
                <a:gd name="T62" fmla="*/ 209 w 222"/>
                <a:gd name="T63" fmla="*/ 95 h 252"/>
                <a:gd name="T64" fmla="*/ 195 w 222"/>
                <a:gd name="T65" fmla="*/ 76 h 252"/>
                <a:gd name="T66" fmla="*/ 181 w 222"/>
                <a:gd name="T67" fmla="*/ 6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52">
                  <a:moveTo>
                    <a:pt x="181" y="62"/>
                  </a:moveTo>
                  <a:cubicBezTo>
                    <a:pt x="181" y="55"/>
                    <a:pt x="169" y="58"/>
                    <a:pt x="166" y="53"/>
                  </a:cubicBezTo>
                  <a:cubicBezTo>
                    <a:pt x="163" y="48"/>
                    <a:pt x="156" y="29"/>
                    <a:pt x="141" y="35"/>
                  </a:cubicBezTo>
                  <a:cubicBezTo>
                    <a:pt x="126" y="41"/>
                    <a:pt x="115" y="39"/>
                    <a:pt x="107" y="31"/>
                  </a:cubicBezTo>
                  <a:cubicBezTo>
                    <a:pt x="99" y="23"/>
                    <a:pt x="102" y="7"/>
                    <a:pt x="81" y="8"/>
                  </a:cubicBezTo>
                  <a:cubicBezTo>
                    <a:pt x="63" y="9"/>
                    <a:pt x="67" y="2"/>
                    <a:pt x="69" y="0"/>
                  </a:cubicBezTo>
                  <a:cubicBezTo>
                    <a:pt x="66" y="3"/>
                    <a:pt x="55" y="15"/>
                    <a:pt x="51" y="18"/>
                  </a:cubicBezTo>
                  <a:cubicBezTo>
                    <a:pt x="46" y="21"/>
                    <a:pt x="17" y="21"/>
                    <a:pt x="17" y="21"/>
                  </a:cubicBezTo>
                  <a:cubicBezTo>
                    <a:pt x="18" y="58"/>
                    <a:pt x="18" y="58"/>
                    <a:pt x="18" y="58"/>
                  </a:cubicBezTo>
                  <a:cubicBezTo>
                    <a:pt x="0" y="79"/>
                    <a:pt x="0" y="79"/>
                    <a:pt x="0" y="79"/>
                  </a:cubicBezTo>
                  <a:cubicBezTo>
                    <a:pt x="13" y="117"/>
                    <a:pt x="13" y="117"/>
                    <a:pt x="13" y="117"/>
                  </a:cubicBezTo>
                  <a:cubicBezTo>
                    <a:pt x="27" y="127"/>
                    <a:pt x="27" y="127"/>
                    <a:pt x="27" y="127"/>
                  </a:cubicBezTo>
                  <a:cubicBezTo>
                    <a:pt x="27" y="143"/>
                    <a:pt x="27" y="143"/>
                    <a:pt x="27" y="143"/>
                  </a:cubicBezTo>
                  <a:cubicBezTo>
                    <a:pt x="47" y="154"/>
                    <a:pt x="47" y="154"/>
                    <a:pt x="47" y="154"/>
                  </a:cubicBezTo>
                  <a:cubicBezTo>
                    <a:pt x="65" y="181"/>
                    <a:pt x="65" y="181"/>
                    <a:pt x="65" y="181"/>
                  </a:cubicBezTo>
                  <a:cubicBezTo>
                    <a:pt x="72" y="188"/>
                    <a:pt x="77" y="193"/>
                    <a:pt x="81" y="197"/>
                  </a:cubicBezTo>
                  <a:cubicBezTo>
                    <a:pt x="90" y="206"/>
                    <a:pt x="90" y="206"/>
                    <a:pt x="90" y="206"/>
                  </a:cubicBezTo>
                  <a:cubicBezTo>
                    <a:pt x="102" y="223"/>
                    <a:pt x="102" y="223"/>
                    <a:pt x="102" y="223"/>
                  </a:cubicBezTo>
                  <a:cubicBezTo>
                    <a:pt x="110" y="226"/>
                    <a:pt x="110" y="226"/>
                    <a:pt x="110" y="226"/>
                  </a:cubicBezTo>
                  <a:cubicBezTo>
                    <a:pt x="124" y="227"/>
                    <a:pt x="124" y="227"/>
                    <a:pt x="124" y="227"/>
                  </a:cubicBezTo>
                  <a:cubicBezTo>
                    <a:pt x="125" y="247"/>
                    <a:pt x="125" y="251"/>
                    <a:pt x="125" y="252"/>
                  </a:cubicBezTo>
                  <a:cubicBezTo>
                    <a:pt x="125" y="252"/>
                    <a:pt x="126" y="252"/>
                    <a:pt x="126" y="252"/>
                  </a:cubicBezTo>
                  <a:cubicBezTo>
                    <a:pt x="128" y="251"/>
                    <a:pt x="129" y="251"/>
                    <a:pt x="131" y="251"/>
                  </a:cubicBezTo>
                  <a:cubicBezTo>
                    <a:pt x="132" y="246"/>
                    <a:pt x="134" y="241"/>
                    <a:pt x="135" y="234"/>
                  </a:cubicBezTo>
                  <a:cubicBezTo>
                    <a:pt x="140" y="206"/>
                    <a:pt x="141" y="193"/>
                    <a:pt x="141" y="193"/>
                  </a:cubicBezTo>
                  <a:cubicBezTo>
                    <a:pt x="141" y="193"/>
                    <a:pt x="154" y="178"/>
                    <a:pt x="164" y="171"/>
                  </a:cubicBezTo>
                  <a:cubicBezTo>
                    <a:pt x="174" y="164"/>
                    <a:pt x="193" y="157"/>
                    <a:pt x="194" y="165"/>
                  </a:cubicBezTo>
                  <a:cubicBezTo>
                    <a:pt x="195" y="173"/>
                    <a:pt x="214" y="184"/>
                    <a:pt x="219" y="175"/>
                  </a:cubicBezTo>
                  <a:cubicBezTo>
                    <a:pt x="220" y="174"/>
                    <a:pt x="221" y="171"/>
                    <a:pt x="222" y="168"/>
                  </a:cubicBezTo>
                  <a:cubicBezTo>
                    <a:pt x="221" y="168"/>
                    <a:pt x="221" y="168"/>
                    <a:pt x="221" y="168"/>
                  </a:cubicBezTo>
                  <a:cubicBezTo>
                    <a:pt x="221" y="168"/>
                    <a:pt x="222" y="121"/>
                    <a:pt x="218" y="119"/>
                  </a:cubicBezTo>
                  <a:cubicBezTo>
                    <a:pt x="214" y="117"/>
                    <a:pt x="209" y="96"/>
                    <a:pt x="209" y="95"/>
                  </a:cubicBezTo>
                  <a:cubicBezTo>
                    <a:pt x="187" y="91"/>
                    <a:pt x="196" y="77"/>
                    <a:pt x="195" y="76"/>
                  </a:cubicBezTo>
                  <a:cubicBezTo>
                    <a:pt x="189" y="72"/>
                    <a:pt x="181" y="66"/>
                    <a:pt x="181" y="6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2" name="Freeform 24"/>
            <p:cNvSpPr>
              <a:spLocks/>
            </p:cNvSpPr>
            <p:nvPr/>
          </p:nvSpPr>
          <p:spPr bwMode="auto">
            <a:xfrm>
              <a:off x="2919568" y="2136602"/>
              <a:ext cx="1301132" cy="1013486"/>
            </a:xfrm>
            <a:custGeom>
              <a:avLst/>
              <a:gdLst>
                <a:gd name="T0" fmla="*/ 211 w 530"/>
                <a:gd name="T1" fmla="*/ 346 h 413"/>
                <a:gd name="T2" fmla="*/ 263 w 530"/>
                <a:gd name="T3" fmla="*/ 325 h 413"/>
                <a:gd name="T4" fmla="*/ 301 w 530"/>
                <a:gd name="T5" fmla="*/ 356 h 413"/>
                <a:gd name="T6" fmla="*/ 360 w 530"/>
                <a:gd name="T7" fmla="*/ 378 h 413"/>
                <a:gd name="T8" fmla="*/ 389 w 530"/>
                <a:gd name="T9" fmla="*/ 401 h 413"/>
                <a:gd name="T10" fmla="*/ 443 w 530"/>
                <a:gd name="T11" fmla="*/ 403 h 413"/>
                <a:gd name="T12" fmla="*/ 469 w 530"/>
                <a:gd name="T13" fmla="*/ 383 h 413"/>
                <a:gd name="T14" fmla="*/ 461 w 530"/>
                <a:gd name="T15" fmla="*/ 364 h 413"/>
                <a:gd name="T16" fmla="*/ 428 w 530"/>
                <a:gd name="T17" fmla="*/ 285 h 413"/>
                <a:gd name="T18" fmla="*/ 458 w 530"/>
                <a:gd name="T19" fmla="*/ 266 h 413"/>
                <a:gd name="T20" fmla="*/ 503 w 530"/>
                <a:gd name="T21" fmla="*/ 226 h 413"/>
                <a:gd name="T22" fmla="*/ 527 w 530"/>
                <a:gd name="T23" fmla="*/ 180 h 413"/>
                <a:gd name="T24" fmla="*/ 511 w 530"/>
                <a:gd name="T25" fmla="*/ 124 h 413"/>
                <a:gd name="T26" fmla="*/ 466 w 530"/>
                <a:gd name="T27" fmla="*/ 110 h 413"/>
                <a:gd name="T28" fmla="*/ 411 w 530"/>
                <a:gd name="T29" fmla="*/ 114 h 413"/>
                <a:gd name="T30" fmla="*/ 347 w 530"/>
                <a:gd name="T31" fmla="*/ 149 h 413"/>
                <a:gd name="T32" fmla="*/ 335 w 530"/>
                <a:gd name="T33" fmla="*/ 143 h 413"/>
                <a:gd name="T34" fmla="*/ 328 w 530"/>
                <a:gd name="T35" fmla="*/ 127 h 413"/>
                <a:gd name="T36" fmla="*/ 319 w 530"/>
                <a:gd name="T37" fmla="*/ 114 h 413"/>
                <a:gd name="T38" fmla="*/ 289 w 530"/>
                <a:gd name="T39" fmla="*/ 100 h 413"/>
                <a:gd name="T40" fmla="*/ 268 w 530"/>
                <a:gd name="T41" fmla="*/ 62 h 413"/>
                <a:gd name="T42" fmla="*/ 231 w 530"/>
                <a:gd name="T43" fmla="*/ 59 h 413"/>
                <a:gd name="T44" fmla="*/ 215 w 530"/>
                <a:gd name="T45" fmla="*/ 38 h 413"/>
                <a:gd name="T46" fmla="*/ 193 w 530"/>
                <a:gd name="T47" fmla="*/ 0 h 413"/>
                <a:gd name="T48" fmla="*/ 122 w 530"/>
                <a:gd name="T49" fmla="*/ 7 h 413"/>
                <a:gd name="T50" fmla="*/ 93 w 530"/>
                <a:gd name="T51" fmla="*/ 19 h 413"/>
                <a:gd name="T52" fmla="*/ 81 w 530"/>
                <a:gd name="T53" fmla="*/ 19 h 413"/>
                <a:gd name="T54" fmla="*/ 12 w 530"/>
                <a:gd name="T55" fmla="*/ 52 h 413"/>
                <a:gd name="T56" fmla="*/ 5 w 530"/>
                <a:gd name="T57" fmla="*/ 94 h 413"/>
                <a:gd name="T58" fmla="*/ 77 w 530"/>
                <a:gd name="T59" fmla="*/ 129 h 413"/>
                <a:gd name="T60" fmla="*/ 89 w 530"/>
                <a:gd name="T61" fmla="*/ 180 h 413"/>
                <a:gd name="T62" fmla="*/ 50 w 530"/>
                <a:gd name="T63" fmla="*/ 303 h 413"/>
                <a:gd name="T64" fmla="*/ 118 w 530"/>
                <a:gd name="T65" fmla="*/ 358 h 413"/>
                <a:gd name="T66" fmla="*/ 169 w 530"/>
                <a:gd name="T67" fmla="*/ 391 h 413"/>
                <a:gd name="T68" fmla="*/ 194 w 530"/>
                <a:gd name="T69" fmla="*/ 4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413">
                  <a:moveTo>
                    <a:pt x="212" y="383"/>
                  </a:moveTo>
                  <a:cubicBezTo>
                    <a:pt x="212" y="383"/>
                    <a:pt x="212" y="383"/>
                    <a:pt x="211" y="346"/>
                  </a:cubicBezTo>
                  <a:cubicBezTo>
                    <a:pt x="211" y="346"/>
                    <a:pt x="240" y="346"/>
                    <a:pt x="245" y="343"/>
                  </a:cubicBezTo>
                  <a:cubicBezTo>
                    <a:pt x="249" y="340"/>
                    <a:pt x="260" y="328"/>
                    <a:pt x="263" y="325"/>
                  </a:cubicBezTo>
                  <a:cubicBezTo>
                    <a:pt x="261" y="327"/>
                    <a:pt x="257" y="334"/>
                    <a:pt x="275" y="333"/>
                  </a:cubicBezTo>
                  <a:cubicBezTo>
                    <a:pt x="296" y="332"/>
                    <a:pt x="293" y="348"/>
                    <a:pt x="301" y="356"/>
                  </a:cubicBezTo>
                  <a:cubicBezTo>
                    <a:pt x="309" y="364"/>
                    <a:pt x="320" y="366"/>
                    <a:pt x="335" y="360"/>
                  </a:cubicBezTo>
                  <a:cubicBezTo>
                    <a:pt x="350" y="354"/>
                    <a:pt x="357" y="373"/>
                    <a:pt x="360" y="378"/>
                  </a:cubicBezTo>
                  <a:cubicBezTo>
                    <a:pt x="363" y="383"/>
                    <a:pt x="375" y="380"/>
                    <a:pt x="375" y="387"/>
                  </a:cubicBezTo>
                  <a:cubicBezTo>
                    <a:pt x="375" y="391"/>
                    <a:pt x="383" y="397"/>
                    <a:pt x="389" y="401"/>
                  </a:cubicBezTo>
                  <a:cubicBezTo>
                    <a:pt x="392" y="379"/>
                    <a:pt x="412" y="401"/>
                    <a:pt x="413" y="407"/>
                  </a:cubicBezTo>
                  <a:cubicBezTo>
                    <a:pt x="414" y="413"/>
                    <a:pt x="443" y="403"/>
                    <a:pt x="443" y="403"/>
                  </a:cubicBezTo>
                  <a:cubicBezTo>
                    <a:pt x="457" y="399"/>
                    <a:pt x="457" y="399"/>
                    <a:pt x="457" y="399"/>
                  </a:cubicBezTo>
                  <a:cubicBezTo>
                    <a:pt x="469" y="383"/>
                    <a:pt x="469" y="383"/>
                    <a:pt x="469" y="383"/>
                  </a:cubicBezTo>
                  <a:cubicBezTo>
                    <a:pt x="468" y="376"/>
                    <a:pt x="468" y="376"/>
                    <a:pt x="468" y="376"/>
                  </a:cubicBezTo>
                  <a:cubicBezTo>
                    <a:pt x="468" y="376"/>
                    <a:pt x="461" y="363"/>
                    <a:pt x="461" y="364"/>
                  </a:cubicBezTo>
                  <a:cubicBezTo>
                    <a:pt x="463" y="334"/>
                    <a:pt x="441" y="319"/>
                    <a:pt x="436" y="320"/>
                  </a:cubicBezTo>
                  <a:cubicBezTo>
                    <a:pt x="408" y="304"/>
                    <a:pt x="428" y="285"/>
                    <a:pt x="428" y="285"/>
                  </a:cubicBezTo>
                  <a:cubicBezTo>
                    <a:pt x="441" y="276"/>
                    <a:pt x="441" y="276"/>
                    <a:pt x="441" y="276"/>
                  </a:cubicBezTo>
                  <a:cubicBezTo>
                    <a:pt x="458" y="266"/>
                    <a:pt x="458" y="266"/>
                    <a:pt x="458" y="266"/>
                  </a:cubicBezTo>
                  <a:cubicBezTo>
                    <a:pt x="485" y="232"/>
                    <a:pt x="485" y="232"/>
                    <a:pt x="485" y="232"/>
                  </a:cubicBezTo>
                  <a:cubicBezTo>
                    <a:pt x="485" y="232"/>
                    <a:pt x="503" y="222"/>
                    <a:pt x="503" y="226"/>
                  </a:cubicBezTo>
                  <a:cubicBezTo>
                    <a:pt x="505" y="212"/>
                    <a:pt x="521" y="202"/>
                    <a:pt x="521" y="202"/>
                  </a:cubicBezTo>
                  <a:cubicBezTo>
                    <a:pt x="527" y="180"/>
                    <a:pt x="527" y="180"/>
                    <a:pt x="527" y="180"/>
                  </a:cubicBezTo>
                  <a:cubicBezTo>
                    <a:pt x="527" y="180"/>
                    <a:pt x="529" y="155"/>
                    <a:pt x="530" y="153"/>
                  </a:cubicBezTo>
                  <a:cubicBezTo>
                    <a:pt x="515" y="145"/>
                    <a:pt x="511" y="124"/>
                    <a:pt x="511" y="124"/>
                  </a:cubicBezTo>
                  <a:cubicBezTo>
                    <a:pt x="486" y="117"/>
                    <a:pt x="486" y="117"/>
                    <a:pt x="486" y="117"/>
                  </a:cubicBezTo>
                  <a:cubicBezTo>
                    <a:pt x="486" y="117"/>
                    <a:pt x="468" y="111"/>
                    <a:pt x="466" y="110"/>
                  </a:cubicBezTo>
                  <a:cubicBezTo>
                    <a:pt x="451" y="97"/>
                    <a:pt x="445" y="115"/>
                    <a:pt x="445" y="115"/>
                  </a:cubicBezTo>
                  <a:cubicBezTo>
                    <a:pt x="411" y="114"/>
                    <a:pt x="411" y="114"/>
                    <a:pt x="411" y="114"/>
                  </a:cubicBezTo>
                  <a:cubicBezTo>
                    <a:pt x="380" y="126"/>
                    <a:pt x="380" y="126"/>
                    <a:pt x="380" y="126"/>
                  </a:cubicBezTo>
                  <a:cubicBezTo>
                    <a:pt x="347" y="149"/>
                    <a:pt x="347" y="149"/>
                    <a:pt x="347" y="149"/>
                  </a:cubicBezTo>
                  <a:cubicBezTo>
                    <a:pt x="340" y="149"/>
                    <a:pt x="340" y="149"/>
                    <a:pt x="340" y="149"/>
                  </a:cubicBezTo>
                  <a:cubicBezTo>
                    <a:pt x="335" y="143"/>
                    <a:pt x="335" y="143"/>
                    <a:pt x="335" y="143"/>
                  </a:cubicBezTo>
                  <a:cubicBezTo>
                    <a:pt x="329" y="137"/>
                    <a:pt x="329" y="137"/>
                    <a:pt x="329" y="137"/>
                  </a:cubicBezTo>
                  <a:cubicBezTo>
                    <a:pt x="328" y="127"/>
                    <a:pt x="328" y="127"/>
                    <a:pt x="328" y="127"/>
                  </a:cubicBezTo>
                  <a:cubicBezTo>
                    <a:pt x="322" y="126"/>
                    <a:pt x="322" y="126"/>
                    <a:pt x="322" y="126"/>
                  </a:cubicBezTo>
                  <a:cubicBezTo>
                    <a:pt x="319" y="114"/>
                    <a:pt x="319" y="114"/>
                    <a:pt x="319" y="114"/>
                  </a:cubicBezTo>
                  <a:cubicBezTo>
                    <a:pt x="302" y="114"/>
                    <a:pt x="302" y="114"/>
                    <a:pt x="302" y="114"/>
                  </a:cubicBezTo>
                  <a:cubicBezTo>
                    <a:pt x="289" y="100"/>
                    <a:pt x="289" y="100"/>
                    <a:pt x="289" y="100"/>
                  </a:cubicBezTo>
                  <a:cubicBezTo>
                    <a:pt x="278" y="79"/>
                    <a:pt x="278" y="79"/>
                    <a:pt x="278" y="79"/>
                  </a:cubicBezTo>
                  <a:cubicBezTo>
                    <a:pt x="268" y="62"/>
                    <a:pt x="268" y="62"/>
                    <a:pt x="268" y="62"/>
                  </a:cubicBezTo>
                  <a:cubicBezTo>
                    <a:pt x="249" y="58"/>
                    <a:pt x="249" y="58"/>
                    <a:pt x="249" y="58"/>
                  </a:cubicBezTo>
                  <a:cubicBezTo>
                    <a:pt x="231" y="59"/>
                    <a:pt x="231" y="59"/>
                    <a:pt x="231" y="59"/>
                  </a:cubicBezTo>
                  <a:cubicBezTo>
                    <a:pt x="227" y="44"/>
                    <a:pt x="227" y="44"/>
                    <a:pt x="227" y="44"/>
                  </a:cubicBezTo>
                  <a:cubicBezTo>
                    <a:pt x="215" y="38"/>
                    <a:pt x="215" y="38"/>
                    <a:pt x="215" y="38"/>
                  </a:cubicBezTo>
                  <a:cubicBezTo>
                    <a:pt x="213" y="23"/>
                    <a:pt x="213" y="23"/>
                    <a:pt x="213" y="23"/>
                  </a:cubicBezTo>
                  <a:cubicBezTo>
                    <a:pt x="193" y="0"/>
                    <a:pt x="193" y="0"/>
                    <a:pt x="193" y="0"/>
                  </a:cubicBezTo>
                  <a:cubicBezTo>
                    <a:pt x="128" y="1"/>
                    <a:pt x="128" y="1"/>
                    <a:pt x="128" y="1"/>
                  </a:cubicBezTo>
                  <a:cubicBezTo>
                    <a:pt x="122" y="7"/>
                    <a:pt x="122" y="7"/>
                    <a:pt x="122" y="7"/>
                  </a:cubicBezTo>
                  <a:cubicBezTo>
                    <a:pt x="106" y="12"/>
                    <a:pt x="106" y="12"/>
                    <a:pt x="106" y="12"/>
                  </a:cubicBezTo>
                  <a:cubicBezTo>
                    <a:pt x="93" y="19"/>
                    <a:pt x="93" y="19"/>
                    <a:pt x="93" y="19"/>
                  </a:cubicBezTo>
                  <a:cubicBezTo>
                    <a:pt x="82" y="23"/>
                    <a:pt x="82" y="23"/>
                    <a:pt x="82" y="23"/>
                  </a:cubicBezTo>
                  <a:cubicBezTo>
                    <a:pt x="81" y="19"/>
                    <a:pt x="81" y="19"/>
                    <a:pt x="81" y="19"/>
                  </a:cubicBezTo>
                  <a:cubicBezTo>
                    <a:pt x="43" y="18"/>
                    <a:pt x="43" y="18"/>
                    <a:pt x="43" y="18"/>
                  </a:cubicBezTo>
                  <a:cubicBezTo>
                    <a:pt x="12" y="52"/>
                    <a:pt x="12" y="52"/>
                    <a:pt x="12" y="52"/>
                  </a:cubicBezTo>
                  <a:cubicBezTo>
                    <a:pt x="12" y="52"/>
                    <a:pt x="8" y="69"/>
                    <a:pt x="4" y="79"/>
                  </a:cubicBezTo>
                  <a:cubicBezTo>
                    <a:pt x="0" y="89"/>
                    <a:pt x="5" y="94"/>
                    <a:pt x="5" y="94"/>
                  </a:cubicBezTo>
                  <a:cubicBezTo>
                    <a:pt x="29" y="96"/>
                    <a:pt x="29" y="96"/>
                    <a:pt x="29" y="96"/>
                  </a:cubicBezTo>
                  <a:cubicBezTo>
                    <a:pt x="77" y="129"/>
                    <a:pt x="77" y="129"/>
                    <a:pt x="77" y="129"/>
                  </a:cubicBezTo>
                  <a:cubicBezTo>
                    <a:pt x="77" y="129"/>
                    <a:pt x="76" y="148"/>
                    <a:pt x="83" y="158"/>
                  </a:cubicBezTo>
                  <a:cubicBezTo>
                    <a:pt x="90" y="168"/>
                    <a:pt x="89" y="180"/>
                    <a:pt x="89" y="180"/>
                  </a:cubicBezTo>
                  <a:cubicBezTo>
                    <a:pt x="52" y="207"/>
                    <a:pt x="52" y="207"/>
                    <a:pt x="52" y="207"/>
                  </a:cubicBezTo>
                  <a:cubicBezTo>
                    <a:pt x="50" y="303"/>
                    <a:pt x="50" y="303"/>
                    <a:pt x="50" y="303"/>
                  </a:cubicBezTo>
                  <a:cubicBezTo>
                    <a:pt x="95" y="355"/>
                    <a:pt x="95" y="355"/>
                    <a:pt x="95" y="355"/>
                  </a:cubicBezTo>
                  <a:cubicBezTo>
                    <a:pt x="95" y="355"/>
                    <a:pt x="95" y="355"/>
                    <a:pt x="118" y="358"/>
                  </a:cubicBezTo>
                  <a:cubicBezTo>
                    <a:pt x="141" y="361"/>
                    <a:pt x="136" y="390"/>
                    <a:pt x="136" y="390"/>
                  </a:cubicBezTo>
                  <a:cubicBezTo>
                    <a:pt x="169" y="391"/>
                    <a:pt x="169" y="391"/>
                    <a:pt x="169" y="391"/>
                  </a:cubicBezTo>
                  <a:cubicBezTo>
                    <a:pt x="169" y="403"/>
                    <a:pt x="169" y="403"/>
                    <a:pt x="169" y="403"/>
                  </a:cubicBezTo>
                  <a:cubicBezTo>
                    <a:pt x="194" y="404"/>
                    <a:pt x="194" y="404"/>
                    <a:pt x="194" y="404"/>
                  </a:cubicBezTo>
                  <a:cubicBezTo>
                    <a:pt x="194" y="404"/>
                    <a:pt x="194" y="404"/>
                    <a:pt x="212" y="38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3" name="Freeform 25"/>
            <p:cNvSpPr>
              <a:spLocks/>
            </p:cNvSpPr>
            <p:nvPr/>
          </p:nvSpPr>
          <p:spPr bwMode="auto">
            <a:xfrm>
              <a:off x="3061097" y="3125739"/>
              <a:ext cx="532627" cy="540222"/>
            </a:xfrm>
            <a:custGeom>
              <a:avLst/>
              <a:gdLst>
                <a:gd name="T0" fmla="*/ 69 w 217"/>
                <a:gd name="T1" fmla="*/ 27 h 220"/>
                <a:gd name="T2" fmla="*/ 49 w 217"/>
                <a:gd name="T3" fmla="*/ 44 h 220"/>
                <a:gd name="T4" fmla="*/ 50 w 217"/>
                <a:gd name="T5" fmla="*/ 70 h 220"/>
                <a:gd name="T6" fmla="*/ 34 w 217"/>
                <a:gd name="T7" fmla="*/ 90 h 220"/>
                <a:gd name="T8" fmla="*/ 20 w 217"/>
                <a:gd name="T9" fmla="*/ 116 h 220"/>
                <a:gd name="T10" fmla="*/ 13 w 217"/>
                <a:gd name="T11" fmla="*/ 126 h 220"/>
                <a:gd name="T12" fmla="*/ 8 w 217"/>
                <a:gd name="T13" fmla="*/ 137 h 220"/>
                <a:gd name="T14" fmla="*/ 5 w 217"/>
                <a:gd name="T15" fmla="*/ 141 h 220"/>
                <a:gd name="T16" fmla="*/ 4 w 217"/>
                <a:gd name="T17" fmla="*/ 149 h 220"/>
                <a:gd name="T18" fmla="*/ 1 w 217"/>
                <a:gd name="T19" fmla="*/ 162 h 220"/>
                <a:gd name="T20" fmla="*/ 8 w 217"/>
                <a:gd name="T21" fmla="*/ 167 h 220"/>
                <a:gd name="T22" fmla="*/ 17 w 217"/>
                <a:gd name="T23" fmla="*/ 174 h 220"/>
                <a:gd name="T24" fmla="*/ 27 w 217"/>
                <a:gd name="T25" fmla="*/ 179 h 220"/>
                <a:gd name="T26" fmla="*/ 36 w 217"/>
                <a:gd name="T27" fmla="*/ 184 h 220"/>
                <a:gd name="T28" fmla="*/ 43 w 217"/>
                <a:gd name="T29" fmla="*/ 184 h 220"/>
                <a:gd name="T30" fmla="*/ 72 w 217"/>
                <a:gd name="T31" fmla="*/ 185 h 220"/>
                <a:gd name="T32" fmla="*/ 99 w 217"/>
                <a:gd name="T33" fmla="*/ 203 h 220"/>
                <a:gd name="T34" fmla="*/ 111 w 217"/>
                <a:gd name="T35" fmla="*/ 217 h 220"/>
                <a:gd name="T36" fmla="*/ 126 w 217"/>
                <a:gd name="T37" fmla="*/ 202 h 220"/>
                <a:gd name="T38" fmla="*/ 155 w 217"/>
                <a:gd name="T39" fmla="*/ 203 h 220"/>
                <a:gd name="T40" fmla="*/ 175 w 217"/>
                <a:gd name="T41" fmla="*/ 180 h 220"/>
                <a:gd name="T42" fmla="*/ 201 w 217"/>
                <a:gd name="T43" fmla="*/ 182 h 220"/>
                <a:gd name="T44" fmla="*/ 216 w 217"/>
                <a:gd name="T45" fmla="*/ 163 h 220"/>
                <a:gd name="T46" fmla="*/ 216 w 217"/>
                <a:gd name="T47" fmla="*/ 162 h 220"/>
                <a:gd name="T48" fmla="*/ 216 w 217"/>
                <a:gd name="T49" fmla="*/ 162 h 220"/>
                <a:gd name="T50" fmla="*/ 216 w 217"/>
                <a:gd name="T51" fmla="*/ 162 h 220"/>
                <a:gd name="T52" fmla="*/ 216 w 217"/>
                <a:gd name="T53" fmla="*/ 161 h 220"/>
                <a:gd name="T54" fmla="*/ 216 w 217"/>
                <a:gd name="T55" fmla="*/ 157 h 220"/>
                <a:gd name="T56" fmla="*/ 216 w 217"/>
                <a:gd name="T57" fmla="*/ 155 h 220"/>
                <a:gd name="T58" fmla="*/ 216 w 217"/>
                <a:gd name="T59" fmla="*/ 153 h 220"/>
                <a:gd name="T60" fmla="*/ 216 w 217"/>
                <a:gd name="T61" fmla="*/ 148 h 220"/>
                <a:gd name="T62" fmla="*/ 217 w 217"/>
                <a:gd name="T63" fmla="*/ 134 h 220"/>
                <a:gd name="T64" fmla="*/ 217 w 217"/>
                <a:gd name="T65" fmla="*/ 129 h 220"/>
                <a:gd name="T66" fmla="*/ 217 w 217"/>
                <a:gd name="T67" fmla="*/ 127 h 220"/>
                <a:gd name="T68" fmla="*/ 217 w 217"/>
                <a:gd name="T69" fmla="*/ 125 h 220"/>
                <a:gd name="T70" fmla="*/ 217 w 217"/>
                <a:gd name="T71" fmla="*/ 121 h 220"/>
                <a:gd name="T72" fmla="*/ 217 w 217"/>
                <a:gd name="T73" fmla="*/ 120 h 220"/>
                <a:gd name="T74" fmla="*/ 217 w 217"/>
                <a:gd name="T75" fmla="*/ 120 h 220"/>
                <a:gd name="T76" fmla="*/ 217 w 217"/>
                <a:gd name="T77" fmla="*/ 120 h 220"/>
                <a:gd name="T78" fmla="*/ 217 w 217"/>
                <a:gd name="T79" fmla="*/ 119 h 220"/>
                <a:gd name="T80" fmla="*/ 201 w 217"/>
                <a:gd name="T81" fmla="*/ 103 h 220"/>
                <a:gd name="T82" fmla="*/ 183 w 217"/>
                <a:gd name="T83" fmla="*/ 76 h 220"/>
                <a:gd name="T84" fmla="*/ 163 w 217"/>
                <a:gd name="T85" fmla="*/ 65 h 220"/>
                <a:gd name="T86" fmla="*/ 163 w 217"/>
                <a:gd name="T87" fmla="*/ 49 h 220"/>
                <a:gd name="T88" fmla="*/ 149 w 217"/>
                <a:gd name="T89" fmla="*/ 39 h 220"/>
                <a:gd name="T90" fmla="*/ 136 w 217"/>
                <a:gd name="T91" fmla="*/ 1 h 220"/>
                <a:gd name="T92" fmla="*/ 130 w 217"/>
                <a:gd name="T93" fmla="*/ 1 h 220"/>
                <a:gd name="T94" fmla="*/ 114 w 217"/>
                <a:gd name="T95" fmla="*/ 0 h 220"/>
                <a:gd name="T96" fmla="*/ 110 w 217"/>
                <a:gd name="T97" fmla="*/ 4 h 220"/>
                <a:gd name="T98" fmla="*/ 103 w 217"/>
                <a:gd name="T99" fmla="*/ 11 h 220"/>
                <a:gd name="T100" fmla="*/ 86 w 217"/>
                <a:gd name="T101" fmla="*/ 13 h 220"/>
                <a:gd name="T102" fmla="*/ 69 w 217"/>
                <a:gd name="T103" fmla="*/ 2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20">
                  <a:moveTo>
                    <a:pt x="69" y="27"/>
                  </a:moveTo>
                  <a:cubicBezTo>
                    <a:pt x="62" y="32"/>
                    <a:pt x="55" y="38"/>
                    <a:pt x="49" y="44"/>
                  </a:cubicBezTo>
                  <a:cubicBezTo>
                    <a:pt x="45" y="47"/>
                    <a:pt x="51" y="64"/>
                    <a:pt x="50" y="70"/>
                  </a:cubicBezTo>
                  <a:cubicBezTo>
                    <a:pt x="48" y="77"/>
                    <a:pt x="38" y="83"/>
                    <a:pt x="34" y="90"/>
                  </a:cubicBezTo>
                  <a:cubicBezTo>
                    <a:pt x="29" y="98"/>
                    <a:pt x="25" y="108"/>
                    <a:pt x="20" y="116"/>
                  </a:cubicBezTo>
                  <a:cubicBezTo>
                    <a:pt x="17" y="119"/>
                    <a:pt x="15" y="123"/>
                    <a:pt x="13" y="126"/>
                  </a:cubicBezTo>
                  <a:cubicBezTo>
                    <a:pt x="11" y="130"/>
                    <a:pt x="10" y="133"/>
                    <a:pt x="8" y="137"/>
                  </a:cubicBezTo>
                  <a:cubicBezTo>
                    <a:pt x="8" y="139"/>
                    <a:pt x="6" y="140"/>
                    <a:pt x="5" y="141"/>
                  </a:cubicBezTo>
                  <a:cubicBezTo>
                    <a:pt x="4" y="143"/>
                    <a:pt x="4" y="146"/>
                    <a:pt x="4" y="149"/>
                  </a:cubicBezTo>
                  <a:cubicBezTo>
                    <a:pt x="2" y="153"/>
                    <a:pt x="0" y="157"/>
                    <a:pt x="1" y="162"/>
                  </a:cubicBezTo>
                  <a:cubicBezTo>
                    <a:pt x="3" y="162"/>
                    <a:pt x="6" y="166"/>
                    <a:pt x="8" y="167"/>
                  </a:cubicBezTo>
                  <a:cubicBezTo>
                    <a:pt x="11" y="170"/>
                    <a:pt x="14" y="172"/>
                    <a:pt x="17" y="174"/>
                  </a:cubicBezTo>
                  <a:cubicBezTo>
                    <a:pt x="20" y="176"/>
                    <a:pt x="23" y="178"/>
                    <a:pt x="27" y="179"/>
                  </a:cubicBezTo>
                  <a:cubicBezTo>
                    <a:pt x="29" y="180"/>
                    <a:pt x="34" y="184"/>
                    <a:pt x="36" y="184"/>
                  </a:cubicBezTo>
                  <a:cubicBezTo>
                    <a:pt x="36" y="184"/>
                    <a:pt x="36" y="184"/>
                    <a:pt x="43" y="184"/>
                  </a:cubicBezTo>
                  <a:cubicBezTo>
                    <a:pt x="43" y="184"/>
                    <a:pt x="43" y="184"/>
                    <a:pt x="72" y="185"/>
                  </a:cubicBezTo>
                  <a:cubicBezTo>
                    <a:pt x="72" y="185"/>
                    <a:pt x="94" y="202"/>
                    <a:pt x="99" y="203"/>
                  </a:cubicBezTo>
                  <a:cubicBezTo>
                    <a:pt x="104" y="204"/>
                    <a:pt x="92" y="214"/>
                    <a:pt x="111" y="217"/>
                  </a:cubicBezTo>
                  <a:cubicBezTo>
                    <a:pt x="130" y="220"/>
                    <a:pt x="126" y="202"/>
                    <a:pt x="126" y="202"/>
                  </a:cubicBezTo>
                  <a:cubicBezTo>
                    <a:pt x="155" y="203"/>
                    <a:pt x="155" y="203"/>
                    <a:pt x="155" y="203"/>
                  </a:cubicBezTo>
                  <a:cubicBezTo>
                    <a:pt x="155" y="203"/>
                    <a:pt x="168" y="198"/>
                    <a:pt x="175" y="180"/>
                  </a:cubicBezTo>
                  <a:cubicBezTo>
                    <a:pt x="182" y="162"/>
                    <a:pt x="194" y="179"/>
                    <a:pt x="201" y="182"/>
                  </a:cubicBezTo>
                  <a:cubicBezTo>
                    <a:pt x="208" y="185"/>
                    <a:pt x="216" y="163"/>
                    <a:pt x="216" y="163"/>
                  </a:cubicBezTo>
                  <a:cubicBezTo>
                    <a:pt x="216" y="163"/>
                    <a:pt x="216" y="163"/>
                    <a:pt x="216" y="162"/>
                  </a:cubicBezTo>
                  <a:cubicBezTo>
                    <a:pt x="216" y="162"/>
                    <a:pt x="216" y="162"/>
                    <a:pt x="216" y="162"/>
                  </a:cubicBezTo>
                  <a:cubicBezTo>
                    <a:pt x="216" y="162"/>
                    <a:pt x="216" y="162"/>
                    <a:pt x="216" y="162"/>
                  </a:cubicBezTo>
                  <a:cubicBezTo>
                    <a:pt x="216" y="161"/>
                    <a:pt x="216" y="161"/>
                    <a:pt x="216" y="161"/>
                  </a:cubicBezTo>
                  <a:cubicBezTo>
                    <a:pt x="216" y="160"/>
                    <a:pt x="216" y="158"/>
                    <a:pt x="216" y="157"/>
                  </a:cubicBezTo>
                  <a:cubicBezTo>
                    <a:pt x="216" y="156"/>
                    <a:pt x="216" y="156"/>
                    <a:pt x="216" y="155"/>
                  </a:cubicBezTo>
                  <a:cubicBezTo>
                    <a:pt x="216" y="155"/>
                    <a:pt x="216" y="154"/>
                    <a:pt x="216" y="153"/>
                  </a:cubicBezTo>
                  <a:cubicBezTo>
                    <a:pt x="216" y="151"/>
                    <a:pt x="216" y="150"/>
                    <a:pt x="216" y="148"/>
                  </a:cubicBezTo>
                  <a:cubicBezTo>
                    <a:pt x="216" y="145"/>
                    <a:pt x="217" y="140"/>
                    <a:pt x="217" y="134"/>
                  </a:cubicBezTo>
                  <a:cubicBezTo>
                    <a:pt x="217" y="132"/>
                    <a:pt x="217" y="130"/>
                    <a:pt x="217" y="129"/>
                  </a:cubicBezTo>
                  <a:cubicBezTo>
                    <a:pt x="217" y="128"/>
                    <a:pt x="217" y="128"/>
                    <a:pt x="217" y="127"/>
                  </a:cubicBezTo>
                  <a:cubicBezTo>
                    <a:pt x="217" y="126"/>
                    <a:pt x="217" y="126"/>
                    <a:pt x="217" y="125"/>
                  </a:cubicBezTo>
                  <a:cubicBezTo>
                    <a:pt x="217" y="123"/>
                    <a:pt x="217" y="122"/>
                    <a:pt x="217" y="121"/>
                  </a:cubicBezTo>
                  <a:cubicBezTo>
                    <a:pt x="217" y="121"/>
                    <a:pt x="217" y="121"/>
                    <a:pt x="217" y="120"/>
                  </a:cubicBezTo>
                  <a:cubicBezTo>
                    <a:pt x="217" y="120"/>
                    <a:pt x="217" y="120"/>
                    <a:pt x="217" y="120"/>
                  </a:cubicBezTo>
                  <a:cubicBezTo>
                    <a:pt x="217" y="120"/>
                    <a:pt x="217" y="120"/>
                    <a:pt x="217" y="120"/>
                  </a:cubicBezTo>
                  <a:cubicBezTo>
                    <a:pt x="217" y="119"/>
                    <a:pt x="217" y="119"/>
                    <a:pt x="217" y="119"/>
                  </a:cubicBezTo>
                  <a:cubicBezTo>
                    <a:pt x="213" y="115"/>
                    <a:pt x="208" y="110"/>
                    <a:pt x="201" y="103"/>
                  </a:cubicBezTo>
                  <a:cubicBezTo>
                    <a:pt x="201" y="103"/>
                    <a:pt x="201" y="103"/>
                    <a:pt x="183" y="76"/>
                  </a:cubicBezTo>
                  <a:cubicBezTo>
                    <a:pt x="183" y="76"/>
                    <a:pt x="183" y="76"/>
                    <a:pt x="163" y="65"/>
                  </a:cubicBezTo>
                  <a:cubicBezTo>
                    <a:pt x="163" y="65"/>
                    <a:pt x="163" y="65"/>
                    <a:pt x="163" y="49"/>
                  </a:cubicBezTo>
                  <a:cubicBezTo>
                    <a:pt x="163" y="49"/>
                    <a:pt x="163" y="49"/>
                    <a:pt x="149" y="39"/>
                  </a:cubicBezTo>
                  <a:cubicBezTo>
                    <a:pt x="149" y="39"/>
                    <a:pt x="149" y="39"/>
                    <a:pt x="136" y="1"/>
                  </a:cubicBezTo>
                  <a:cubicBezTo>
                    <a:pt x="136" y="1"/>
                    <a:pt x="131" y="1"/>
                    <a:pt x="130" y="1"/>
                  </a:cubicBezTo>
                  <a:cubicBezTo>
                    <a:pt x="125" y="1"/>
                    <a:pt x="120" y="0"/>
                    <a:pt x="114" y="0"/>
                  </a:cubicBezTo>
                  <a:cubicBezTo>
                    <a:pt x="110" y="0"/>
                    <a:pt x="111" y="0"/>
                    <a:pt x="110" y="4"/>
                  </a:cubicBezTo>
                  <a:cubicBezTo>
                    <a:pt x="109" y="9"/>
                    <a:pt x="109" y="11"/>
                    <a:pt x="103" y="11"/>
                  </a:cubicBezTo>
                  <a:cubicBezTo>
                    <a:pt x="96" y="10"/>
                    <a:pt x="92" y="8"/>
                    <a:pt x="86" y="13"/>
                  </a:cubicBezTo>
                  <a:cubicBezTo>
                    <a:pt x="81" y="18"/>
                    <a:pt x="75" y="22"/>
                    <a:pt x="69" y="27"/>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4" name="Freeform 26"/>
            <p:cNvSpPr>
              <a:spLocks/>
            </p:cNvSpPr>
            <p:nvPr/>
          </p:nvSpPr>
          <p:spPr bwMode="auto">
            <a:xfrm>
              <a:off x="2240847" y="3521394"/>
              <a:ext cx="1529400" cy="1477620"/>
            </a:xfrm>
            <a:custGeom>
              <a:avLst/>
              <a:gdLst>
                <a:gd name="T0" fmla="*/ 591 w 623"/>
                <a:gd name="T1" fmla="*/ 302 h 602"/>
                <a:gd name="T2" fmla="*/ 595 w 623"/>
                <a:gd name="T3" fmla="*/ 282 h 602"/>
                <a:gd name="T4" fmla="*/ 565 w 623"/>
                <a:gd name="T5" fmla="*/ 222 h 602"/>
                <a:gd name="T6" fmla="*/ 536 w 623"/>
                <a:gd name="T7" fmla="*/ 191 h 602"/>
                <a:gd name="T8" fmla="*/ 516 w 623"/>
                <a:gd name="T9" fmla="*/ 201 h 602"/>
                <a:gd name="T10" fmla="*/ 486 w 623"/>
                <a:gd name="T11" fmla="*/ 186 h 602"/>
                <a:gd name="T12" fmla="*/ 473 w 623"/>
                <a:gd name="T13" fmla="*/ 176 h 602"/>
                <a:gd name="T14" fmla="*/ 429 w 623"/>
                <a:gd name="T15" fmla="*/ 95 h 602"/>
                <a:gd name="T16" fmla="*/ 366 w 623"/>
                <a:gd name="T17" fmla="*/ 96 h 602"/>
                <a:gd name="T18" fmla="*/ 350 w 623"/>
                <a:gd name="T19" fmla="*/ 78 h 602"/>
                <a:gd name="T20" fmla="*/ 377 w 623"/>
                <a:gd name="T21" fmla="*/ 23 h 602"/>
                <a:gd name="T22" fmla="*/ 335 w 623"/>
                <a:gd name="T23" fmla="*/ 0 h 602"/>
                <a:gd name="T24" fmla="*/ 323 w 623"/>
                <a:gd name="T25" fmla="*/ 6 h 602"/>
                <a:gd name="T26" fmla="*/ 303 w 623"/>
                <a:gd name="T27" fmla="*/ 18 h 602"/>
                <a:gd name="T28" fmla="*/ 293 w 623"/>
                <a:gd name="T29" fmla="*/ 58 h 602"/>
                <a:gd name="T30" fmla="*/ 274 w 623"/>
                <a:gd name="T31" fmla="*/ 82 h 602"/>
                <a:gd name="T32" fmla="*/ 239 w 623"/>
                <a:gd name="T33" fmla="*/ 111 h 602"/>
                <a:gd name="T34" fmla="*/ 208 w 623"/>
                <a:gd name="T35" fmla="*/ 127 h 602"/>
                <a:gd name="T36" fmla="*/ 177 w 623"/>
                <a:gd name="T37" fmla="*/ 170 h 602"/>
                <a:gd name="T38" fmla="*/ 122 w 623"/>
                <a:gd name="T39" fmla="*/ 177 h 602"/>
                <a:gd name="T40" fmla="*/ 97 w 623"/>
                <a:gd name="T41" fmla="*/ 165 h 602"/>
                <a:gd name="T42" fmla="*/ 40 w 623"/>
                <a:gd name="T43" fmla="*/ 188 h 602"/>
                <a:gd name="T44" fmla="*/ 9 w 623"/>
                <a:gd name="T45" fmla="*/ 222 h 602"/>
                <a:gd name="T46" fmla="*/ 38 w 623"/>
                <a:gd name="T47" fmla="*/ 290 h 602"/>
                <a:gd name="T48" fmla="*/ 39 w 623"/>
                <a:gd name="T49" fmla="*/ 355 h 602"/>
                <a:gd name="T50" fmla="*/ 76 w 623"/>
                <a:gd name="T51" fmla="*/ 376 h 602"/>
                <a:gd name="T52" fmla="*/ 93 w 623"/>
                <a:gd name="T53" fmla="*/ 405 h 602"/>
                <a:gd name="T54" fmla="*/ 130 w 623"/>
                <a:gd name="T55" fmla="*/ 445 h 602"/>
                <a:gd name="T56" fmla="*/ 181 w 623"/>
                <a:gd name="T57" fmla="*/ 475 h 602"/>
                <a:gd name="T58" fmla="*/ 231 w 623"/>
                <a:gd name="T59" fmla="*/ 497 h 602"/>
                <a:gd name="T60" fmla="*/ 253 w 623"/>
                <a:gd name="T61" fmla="*/ 483 h 602"/>
                <a:gd name="T62" fmla="*/ 257 w 623"/>
                <a:gd name="T63" fmla="*/ 524 h 602"/>
                <a:gd name="T64" fmla="*/ 293 w 623"/>
                <a:gd name="T65" fmla="*/ 559 h 602"/>
                <a:gd name="T66" fmla="*/ 334 w 623"/>
                <a:gd name="T67" fmla="*/ 602 h 602"/>
                <a:gd name="T68" fmla="*/ 351 w 623"/>
                <a:gd name="T69" fmla="*/ 581 h 602"/>
                <a:gd name="T70" fmla="*/ 375 w 623"/>
                <a:gd name="T71" fmla="*/ 546 h 602"/>
                <a:gd name="T72" fmla="*/ 371 w 623"/>
                <a:gd name="T73" fmla="*/ 454 h 602"/>
                <a:gd name="T74" fmla="*/ 410 w 623"/>
                <a:gd name="T75" fmla="*/ 441 h 602"/>
                <a:gd name="T76" fmla="*/ 410 w 623"/>
                <a:gd name="T77" fmla="*/ 465 h 602"/>
                <a:gd name="T78" fmla="*/ 445 w 623"/>
                <a:gd name="T79" fmla="*/ 458 h 602"/>
                <a:gd name="T80" fmla="*/ 419 w 623"/>
                <a:gd name="T81" fmla="*/ 527 h 602"/>
                <a:gd name="T82" fmla="*/ 434 w 623"/>
                <a:gd name="T83" fmla="*/ 533 h 602"/>
                <a:gd name="T84" fmla="*/ 461 w 623"/>
                <a:gd name="T85" fmla="*/ 520 h 602"/>
                <a:gd name="T86" fmla="*/ 508 w 623"/>
                <a:gd name="T87" fmla="*/ 512 h 602"/>
                <a:gd name="T88" fmla="*/ 525 w 623"/>
                <a:gd name="T89" fmla="*/ 526 h 602"/>
                <a:gd name="T90" fmla="*/ 521 w 623"/>
                <a:gd name="T91" fmla="*/ 489 h 602"/>
                <a:gd name="T92" fmla="*/ 545 w 623"/>
                <a:gd name="T93" fmla="*/ 474 h 602"/>
                <a:gd name="T94" fmla="*/ 534 w 623"/>
                <a:gd name="T95" fmla="*/ 441 h 602"/>
                <a:gd name="T96" fmla="*/ 563 w 623"/>
                <a:gd name="T97" fmla="*/ 410 h 602"/>
                <a:gd name="T98" fmla="*/ 517 w 623"/>
                <a:gd name="T99" fmla="*/ 421 h 602"/>
                <a:gd name="T100" fmla="*/ 505 w 623"/>
                <a:gd name="T101" fmla="*/ 377 h 602"/>
                <a:gd name="T102" fmla="*/ 551 w 623"/>
                <a:gd name="T103" fmla="*/ 363 h 602"/>
                <a:gd name="T104" fmla="*/ 615 w 623"/>
                <a:gd name="T105" fmla="*/ 323 h 602"/>
                <a:gd name="T106" fmla="*/ 623 w 623"/>
                <a:gd name="T107" fmla="*/ 29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3" h="602">
                  <a:moveTo>
                    <a:pt x="612" y="292"/>
                  </a:moveTo>
                  <a:cubicBezTo>
                    <a:pt x="612" y="292"/>
                    <a:pt x="603" y="303"/>
                    <a:pt x="591" y="302"/>
                  </a:cubicBezTo>
                  <a:cubicBezTo>
                    <a:pt x="583" y="301"/>
                    <a:pt x="587" y="294"/>
                    <a:pt x="591" y="288"/>
                  </a:cubicBezTo>
                  <a:cubicBezTo>
                    <a:pt x="593" y="285"/>
                    <a:pt x="595" y="282"/>
                    <a:pt x="595" y="282"/>
                  </a:cubicBezTo>
                  <a:cubicBezTo>
                    <a:pt x="601" y="264"/>
                    <a:pt x="586" y="254"/>
                    <a:pt x="576" y="244"/>
                  </a:cubicBezTo>
                  <a:cubicBezTo>
                    <a:pt x="568" y="236"/>
                    <a:pt x="568" y="226"/>
                    <a:pt x="565" y="222"/>
                  </a:cubicBezTo>
                  <a:cubicBezTo>
                    <a:pt x="536" y="222"/>
                    <a:pt x="536" y="222"/>
                    <a:pt x="536" y="222"/>
                  </a:cubicBezTo>
                  <a:cubicBezTo>
                    <a:pt x="536" y="222"/>
                    <a:pt x="535" y="200"/>
                    <a:pt x="536" y="191"/>
                  </a:cubicBezTo>
                  <a:cubicBezTo>
                    <a:pt x="537" y="182"/>
                    <a:pt x="523" y="186"/>
                    <a:pt x="523" y="186"/>
                  </a:cubicBezTo>
                  <a:cubicBezTo>
                    <a:pt x="516" y="201"/>
                    <a:pt x="516" y="201"/>
                    <a:pt x="516" y="201"/>
                  </a:cubicBezTo>
                  <a:cubicBezTo>
                    <a:pt x="504" y="189"/>
                    <a:pt x="504" y="189"/>
                    <a:pt x="504" y="189"/>
                  </a:cubicBezTo>
                  <a:cubicBezTo>
                    <a:pt x="486" y="186"/>
                    <a:pt x="486" y="186"/>
                    <a:pt x="486" y="186"/>
                  </a:cubicBezTo>
                  <a:cubicBezTo>
                    <a:pt x="486" y="186"/>
                    <a:pt x="484" y="199"/>
                    <a:pt x="480" y="202"/>
                  </a:cubicBezTo>
                  <a:cubicBezTo>
                    <a:pt x="476" y="205"/>
                    <a:pt x="473" y="176"/>
                    <a:pt x="473" y="176"/>
                  </a:cubicBezTo>
                  <a:cubicBezTo>
                    <a:pt x="446" y="147"/>
                    <a:pt x="446" y="147"/>
                    <a:pt x="446" y="147"/>
                  </a:cubicBezTo>
                  <a:cubicBezTo>
                    <a:pt x="446" y="147"/>
                    <a:pt x="441" y="107"/>
                    <a:pt x="429" y="95"/>
                  </a:cubicBezTo>
                  <a:cubicBezTo>
                    <a:pt x="417" y="83"/>
                    <a:pt x="410" y="98"/>
                    <a:pt x="401" y="101"/>
                  </a:cubicBezTo>
                  <a:cubicBezTo>
                    <a:pt x="392" y="104"/>
                    <a:pt x="367" y="101"/>
                    <a:pt x="366" y="96"/>
                  </a:cubicBezTo>
                  <a:cubicBezTo>
                    <a:pt x="365" y="91"/>
                    <a:pt x="355" y="93"/>
                    <a:pt x="349" y="90"/>
                  </a:cubicBezTo>
                  <a:cubicBezTo>
                    <a:pt x="343" y="87"/>
                    <a:pt x="340" y="79"/>
                    <a:pt x="350" y="78"/>
                  </a:cubicBezTo>
                  <a:cubicBezTo>
                    <a:pt x="360" y="77"/>
                    <a:pt x="371" y="64"/>
                    <a:pt x="376" y="61"/>
                  </a:cubicBezTo>
                  <a:cubicBezTo>
                    <a:pt x="379" y="59"/>
                    <a:pt x="378" y="38"/>
                    <a:pt x="377" y="23"/>
                  </a:cubicBezTo>
                  <a:cubicBezTo>
                    <a:pt x="370" y="23"/>
                    <a:pt x="370" y="23"/>
                    <a:pt x="370" y="23"/>
                  </a:cubicBezTo>
                  <a:cubicBezTo>
                    <a:pt x="370" y="23"/>
                    <a:pt x="347" y="11"/>
                    <a:pt x="335" y="0"/>
                  </a:cubicBezTo>
                  <a:cubicBezTo>
                    <a:pt x="325" y="0"/>
                    <a:pt x="325" y="0"/>
                    <a:pt x="325" y="0"/>
                  </a:cubicBezTo>
                  <a:cubicBezTo>
                    <a:pt x="323" y="6"/>
                    <a:pt x="323" y="6"/>
                    <a:pt x="323" y="6"/>
                  </a:cubicBezTo>
                  <a:cubicBezTo>
                    <a:pt x="315" y="17"/>
                    <a:pt x="315" y="17"/>
                    <a:pt x="315" y="17"/>
                  </a:cubicBezTo>
                  <a:cubicBezTo>
                    <a:pt x="303" y="18"/>
                    <a:pt x="303" y="18"/>
                    <a:pt x="303" y="18"/>
                  </a:cubicBezTo>
                  <a:cubicBezTo>
                    <a:pt x="294" y="27"/>
                    <a:pt x="294" y="27"/>
                    <a:pt x="294" y="27"/>
                  </a:cubicBezTo>
                  <a:cubicBezTo>
                    <a:pt x="293" y="58"/>
                    <a:pt x="293" y="58"/>
                    <a:pt x="293" y="58"/>
                  </a:cubicBezTo>
                  <a:cubicBezTo>
                    <a:pt x="282" y="63"/>
                    <a:pt x="282" y="63"/>
                    <a:pt x="282" y="63"/>
                  </a:cubicBezTo>
                  <a:cubicBezTo>
                    <a:pt x="282" y="63"/>
                    <a:pt x="275" y="71"/>
                    <a:pt x="274" y="82"/>
                  </a:cubicBezTo>
                  <a:cubicBezTo>
                    <a:pt x="273" y="93"/>
                    <a:pt x="263" y="94"/>
                    <a:pt x="259" y="100"/>
                  </a:cubicBezTo>
                  <a:cubicBezTo>
                    <a:pt x="255" y="106"/>
                    <a:pt x="241" y="105"/>
                    <a:pt x="239" y="111"/>
                  </a:cubicBezTo>
                  <a:cubicBezTo>
                    <a:pt x="237" y="117"/>
                    <a:pt x="228" y="111"/>
                    <a:pt x="228" y="111"/>
                  </a:cubicBezTo>
                  <a:cubicBezTo>
                    <a:pt x="228" y="111"/>
                    <a:pt x="211" y="127"/>
                    <a:pt x="208" y="127"/>
                  </a:cubicBezTo>
                  <a:cubicBezTo>
                    <a:pt x="205" y="127"/>
                    <a:pt x="205" y="142"/>
                    <a:pt x="205" y="142"/>
                  </a:cubicBezTo>
                  <a:cubicBezTo>
                    <a:pt x="177" y="170"/>
                    <a:pt x="177" y="170"/>
                    <a:pt x="177" y="170"/>
                  </a:cubicBezTo>
                  <a:cubicBezTo>
                    <a:pt x="159" y="177"/>
                    <a:pt x="159" y="177"/>
                    <a:pt x="159" y="177"/>
                  </a:cubicBezTo>
                  <a:cubicBezTo>
                    <a:pt x="122" y="177"/>
                    <a:pt x="122" y="177"/>
                    <a:pt x="122" y="177"/>
                  </a:cubicBezTo>
                  <a:cubicBezTo>
                    <a:pt x="122" y="177"/>
                    <a:pt x="119" y="187"/>
                    <a:pt x="118" y="188"/>
                  </a:cubicBezTo>
                  <a:cubicBezTo>
                    <a:pt x="96" y="192"/>
                    <a:pt x="97" y="170"/>
                    <a:pt x="97" y="165"/>
                  </a:cubicBezTo>
                  <a:cubicBezTo>
                    <a:pt x="97" y="160"/>
                    <a:pt x="69" y="154"/>
                    <a:pt x="66" y="162"/>
                  </a:cubicBezTo>
                  <a:cubicBezTo>
                    <a:pt x="63" y="170"/>
                    <a:pt x="40" y="188"/>
                    <a:pt x="40" y="188"/>
                  </a:cubicBezTo>
                  <a:cubicBezTo>
                    <a:pt x="38" y="207"/>
                    <a:pt x="38" y="207"/>
                    <a:pt x="38" y="207"/>
                  </a:cubicBezTo>
                  <a:cubicBezTo>
                    <a:pt x="38" y="207"/>
                    <a:pt x="18" y="220"/>
                    <a:pt x="9" y="222"/>
                  </a:cubicBezTo>
                  <a:cubicBezTo>
                    <a:pt x="0" y="224"/>
                    <a:pt x="6" y="265"/>
                    <a:pt x="13" y="267"/>
                  </a:cubicBezTo>
                  <a:cubicBezTo>
                    <a:pt x="20" y="269"/>
                    <a:pt x="25" y="289"/>
                    <a:pt x="38" y="290"/>
                  </a:cubicBezTo>
                  <a:cubicBezTo>
                    <a:pt x="64" y="304"/>
                    <a:pt x="39" y="316"/>
                    <a:pt x="39" y="316"/>
                  </a:cubicBezTo>
                  <a:cubicBezTo>
                    <a:pt x="39" y="355"/>
                    <a:pt x="39" y="355"/>
                    <a:pt x="39" y="355"/>
                  </a:cubicBezTo>
                  <a:cubicBezTo>
                    <a:pt x="77" y="355"/>
                    <a:pt x="77" y="355"/>
                    <a:pt x="77" y="355"/>
                  </a:cubicBezTo>
                  <a:cubicBezTo>
                    <a:pt x="76" y="376"/>
                    <a:pt x="76" y="376"/>
                    <a:pt x="76" y="376"/>
                  </a:cubicBezTo>
                  <a:cubicBezTo>
                    <a:pt x="81" y="383"/>
                    <a:pt x="81" y="383"/>
                    <a:pt x="81" y="383"/>
                  </a:cubicBezTo>
                  <a:cubicBezTo>
                    <a:pt x="93" y="405"/>
                    <a:pt x="93" y="405"/>
                    <a:pt x="93" y="405"/>
                  </a:cubicBezTo>
                  <a:cubicBezTo>
                    <a:pt x="93" y="405"/>
                    <a:pt x="93" y="423"/>
                    <a:pt x="93" y="440"/>
                  </a:cubicBezTo>
                  <a:cubicBezTo>
                    <a:pt x="130" y="445"/>
                    <a:pt x="130" y="445"/>
                    <a:pt x="130" y="445"/>
                  </a:cubicBezTo>
                  <a:cubicBezTo>
                    <a:pt x="158" y="471"/>
                    <a:pt x="158" y="471"/>
                    <a:pt x="158" y="471"/>
                  </a:cubicBezTo>
                  <a:cubicBezTo>
                    <a:pt x="181" y="475"/>
                    <a:pt x="181" y="475"/>
                    <a:pt x="181" y="475"/>
                  </a:cubicBezTo>
                  <a:cubicBezTo>
                    <a:pt x="200" y="499"/>
                    <a:pt x="200" y="499"/>
                    <a:pt x="200" y="499"/>
                  </a:cubicBezTo>
                  <a:cubicBezTo>
                    <a:pt x="231" y="497"/>
                    <a:pt x="231" y="497"/>
                    <a:pt x="231" y="497"/>
                  </a:cubicBezTo>
                  <a:cubicBezTo>
                    <a:pt x="246" y="482"/>
                    <a:pt x="246" y="482"/>
                    <a:pt x="246" y="482"/>
                  </a:cubicBezTo>
                  <a:cubicBezTo>
                    <a:pt x="246" y="482"/>
                    <a:pt x="249" y="482"/>
                    <a:pt x="253" y="483"/>
                  </a:cubicBezTo>
                  <a:cubicBezTo>
                    <a:pt x="258" y="484"/>
                    <a:pt x="262" y="486"/>
                    <a:pt x="259" y="492"/>
                  </a:cubicBezTo>
                  <a:cubicBezTo>
                    <a:pt x="254" y="501"/>
                    <a:pt x="257" y="524"/>
                    <a:pt x="257" y="524"/>
                  </a:cubicBezTo>
                  <a:cubicBezTo>
                    <a:pt x="274" y="557"/>
                    <a:pt x="274" y="557"/>
                    <a:pt x="274" y="557"/>
                  </a:cubicBezTo>
                  <a:cubicBezTo>
                    <a:pt x="293" y="559"/>
                    <a:pt x="293" y="559"/>
                    <a:pt x="293" y="559"/>
                  </a:cubicBezTo>
                  <a:cubicBezTo>
                    <a:pt x="293" y="559"/>
                    <a:pt x="293" y="559"/>
                    <a:pt x="293" y="559"/>
                  </a:cubicBezTo>
                  <a:cubicBezTo>
                    <a:pt x="334" y="602"/>
                    <a:pt x="334" y="602"/>
                    <a:pt x="334" y="602"/>
                  </a:cubicBezTo>
                  <a:cubicBezTo>
                    <a:pt x="347" y="600"/>
                    <a:pt x="347" y="600"/>
                    <a:pt x="347" y="600"/>
                  </a:cubicBezTo>
                  <a:cubicBezTo>
                    <a:pt x="351" y="581"/>
                    <a:pt x="351" y="581"/>
                    <a:pt x="351" y="581"/>
                  </a:cubicBezTo>
                  <a:cubicBezTo>
                    <a:pt x="364" y="563"/>
                    <a:pt x="364" y="563"/>
                    <a:pt x="364" y="563"/>
                  </a:cubicBezTo>
                  <a:cubicBezTo>
                    <a:pt x="375" y="546"/>
                    <a:pt x="375" y="546"/>
                    <a:pt x="375" y="546"/>
                  </a:cubicBezTo>
                  <a:cubicBezTo>
                    <a:pt x="377" y="481"/>
                    <a:pt x="377" y="481"/>
                    <a:pt x="377" y="481"/>
                  </a:cubicBezTo>
                  <a:cubicBezTo>
                    <a:pt x="377" y="481"/>
                    <a:pt x="353" y="475"/>
                    <a:pt x="371" y="454"/>
                  </a:cubicBezTo>
                  <a:cubicBezTo>
                    <a:pt x="373" y="456"/>
                    <a:pt x="388" y="440"/>
                    <a:pt x="388" y="440"/>
                  </a:cubicBezTo>
                  <a:cubicBezTo>
                    <a:pt x="410" y="441"/>
                    <a:pt x="410" y="441"/>
                    <a:pt x="410" y="441"/>
                  </a:cubicBezTo>
                  <a:cubicBezTo>
                    <a:pt x="410" y="462"/>
                    <a:pt x="410" y="462"/>
                    <a:pt x="410" y="462"/>
                  </a:cubicBezTo>
                  <a:cubicBezTo>
                    <a:pt x="410" y="465"/>
                    <a:pt x="410" y="465"/>
                    <a:pt x="410" y="465"/>
                  </a:cubicBezTo>
                  <a:cubicBezTo>
                    <a:pt x="433" y="466"/>
                    <a:pt x="433" y="466"/>
                    <a:pt x="433" y="466"/>
                  </a:cubicBezTo>
                  <a:cubicBezTo>
                    <a:pt x="445" y="458"/>
                    <a:pt x="445" y="458"/>
                    <a:pt x="445" y="458"/>
                  </a:cubicBezTo>
                  <a:cubicBezTo>
                    <a:pt x="445" y="458"/>
                    <a:pt x="464" y="463"/>
                    <a:pt x="454" y="482"/>
                  </a:cubicBezTo>
                  <a:cubicBezTo>
                    <a:pt x="443" y="502"/>
                    <a:pt x="419" y="527"/>
                    <a:pt x="419" y="527"/>
                  </a:cubicBezTo>
                  <a:cubicBezTo>
                    <a:pt x="418" y="542"/>
                    <a:pt x="418" y="542"/>
                    <a:pt x="418" y="542"/>
                  </a:cubicBezTo>
                  <a:cubicBezTo>
                    <a:pt x="418" y="542"/>
                    <a:pt x="430" y="534"/>
                    <a:pt x="434" y="533"/>
                  </a:cubicBezTo>
                  <a:cubicBezTo>
                    <a:pt x="438" y="531"/>
                    <a:pt x="457" y="529"/>
                    <a:pt x="457" y="529"/>
                  </a:cubicBezTo>
                  <a:cubicBezTo>
                    <a:pt x="461" y="520"/>
                    <a:pt x="461" y="520"/>
                    <a:pt x="461" y="520"/>
                  </a:cubicBezTo>
                  <a:cubicBezTo>
                    <a:pt x="466" y="512"/>
                    <a:pt x="466" y="512"/>
                    <a:pt x="466" y="512"/>
                  </a:cubicBezTo>
                  <a:cubicBezTo>
                    <a:pt x="508" y="512"/>
                    <a:pt x="508" y="512"/>
                    <a:pt x="508" y="512"/>
                  </a:cubicBezTo>
                  <a:cubicBezTo>
                    <a:pt x="508" y="512"/>
                    <a:pt x="507" y="513"/>
                    <a:pt x="517" y="519"/>
                  </a:cubicBezTo>
                  <a:cubicBezTo>
                    <a:pt x="525" y="524"/>
                    <a:pt x="526" y="526"/>
                    <a:pt x="525" y="526"/>
                  </a:cubicBezTo>
                  <a:cubicBezTo>
                    <a:pt x="529" y="526"/>
                    <a:pt x="539" y="524"/>
                    <a:pt x="538" y="517"/>
                  </a:cubicBezTo>
                  <a:cubicBezTo>
                    <a:pt x="536" y="508"/>
                    <a:pt x="521" y="489"/>
                    <a:pt x="521" y="489"/>
                  </a:cubicBezTo>
                  <a:cubicBezTo>
                    <a:pt x="543" y="484"/>
                    <a:pt x="543" y="484"/>
                    <a:pt x="543" y="484"/>
                  </a:cubicBezTo>
                  <a:cubicBezTo>
                    <a:pt x="543" y="484"/>
                    <a:pt x="554" y="482"/>
                    <a:pt x="545" y="474"/>
                  </a:cubicBezTo>
                  <a:cubicBezTo>
                    <a:pt x="537" y="466"/>
                    <a:pt x="536" y="464"/>
                    <a:pt x="536" y="464"/>
                  </a:cubicBezTo>
                  <a:cubicBezTo>
                    <a:pt x="534" y="441"/>
                    <a:pt x="534" y="441"/>
                    <a:pt x="534" y="441"/>
                  </a:cubicBezTo>
                  <a:cubicBezTo>
                    <a:pt x="564" y="438"/>
                    <a:pt x="564" y="438"/>
                    <a:pt x="564" y="438"/>
                  </a:cubicBezTo>
                  <a:cubicBezTo>
                    <a:pt x="563" y="410"/>
                    <a:pt x="563" y="410"/>
                    <a:pt x="563" y="410"/>
                  </a:cubicBezTo>
                  <a:cubicBezTo>
                    <a:pt x="563" y="410"/>
                    <a:pt x="549" y="409"/>
                    <a:pt x="545" y="415"/>
                  </a:cubicBezTo>
                  <a:cubicBezTo>
                    <a:pt x="542" y="422"/>
                    <a:pt x="517" y="421"/>
                    <a:pt x="517" y="421"/>
                  </a:cubicBezTo>
                  <a:cubicBezTo>
                    <a:pt x="500" y="401"/>
                    <a:pt x="500" y="401"/>
                    <a:pt x="500" y="401"/>
                  </a:cubicBezTo>
                  <a:cubicBezTo>
                    <a:pt x="500" y="401"/>
                    <a:pt x="496" y="388"/>
                    <a:pt x="505" y="377"/>
                  </a:cubicBezTo>
                  <a:cubicBezTo>
                    <a:pt x="514" y="367"/>
                    <a:pt x="534" y="369"/>
                    <a:pt x="534" y="369"/>
                  </a:cubicBezTo>
                  <a:cubicBezTo>
                    <a:pt x="551" y="363"/>
                    <a:pt x="551" y="363"/>
                    <a:pt x="551" y="363"/>
                  </a:cubicBezTo>
                  <a:cubicBezTo>
                    <a:pt x="586" y="340"/>
                    <a:pt x="586" y="340"/>
                    <a:pt x="586" y="340"/>
                  </a:cubicBezTo>
                  <a:cubicBezTo>
                    <a:pt x="615" y="323"/>
                    <a:pt x="615" y="323"/>
                    <a:pt x="615" y="323"/>
                  </a:cubicBezTo>
                  <a:cubicBezTo>
                    <a:pt x="622" y="305"/>
                    <a:pt x="622" y="305"/>
                    <a:pt x="622" y="305"/>
                  </a:cubicBezTo>
                  <a:cubicBezTo>
                    <a:pt x="622" y="305"/>
                    <a:pt x="623" y="300"/>
                    <a:pt x="623" y="294"/>
                  </a:cubicBezTo>
                  <a:cubicBezTo>
                    <a:pt x="620" y="294"/>
                    <a:pt x="616" y="293"/>
                    <a:pt x="612" y="29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5" name="Freeform 27"/>
            <p:cNvSpPr>
              <a:spLocks/>
            </p:cNvSpPr>
            <p:nvPr/>
          </p:nvSpPr>
          <p:spPr bwMode="auto">
            <a:xfrm>
              <a:off x="1944099" y="4601839"/>
              <a:ext cx="1116994" cy="868918"/>
            </a:xfrm>
            <a:custGeom>
              <a:avLst/>
              <a:gdLst>
                <a:gd name="T0" fmla="*/ 414 w 455"/>
                <a:gd name="T1" fmla="*/ 119 h 354"/>
                <a:gd name="T2" fmla="*/ 395 w 455"/>
                <a:gd name="T3" fmla="*/ 117 h 354"/>
                <a:gd name="T4" fmla="*/ 380 w 455"/>
                <a:gd name="T5" fmla="*/ 52 h 354"/>
                <a:gd name="T6" fmla="*/ 367 w 455"/>
                <a:gd name="T7" fmla="*/ 42 h 354"/>
                <a:gd name="T8" fmla="*/ 321 w 455"/>
                <a:gd name="T9" fmla="*/ 59 h 354"/>
                <a:gd name="T10" fmla="*/ 279 w 455"/>
                <a:gd name="T11" fmla="*/ 31 h 354"/>
                <a:gd name="T12" fmla="*/ 214 w 455"/>
                <a:gd name="T13" fmla="*/ 0 h 354"/>
                <a:gd name="T14" fmla="*/ 196 w 455"/>
                <a:gd name="T15" fmla="*/ 23 h 354"/>
                <a:gd name="T16" fmla="*/ 133 w 455"/>
                <a:gd name="T17" fmla="*/ 35 h 354"/>
                <a:gd name="T18" fmla="*/ 89 w 455"/>
                <a:gd name="T19" fmla="*/ 27 h 354"/>
                <a:gd name="T20" fmla="*/ 51 w 455"/>
                <a:gd name="T21" fmla="*/ 16 h 354"/>
                <a:gd name="T22" fmla="*/ 9 w 455"/>
                <a:gd name="T23" fmla="*/ 48 h 354"/>
                <a:gd name="T24" fmla="*/ 23 w 455"/>
                <a:gd name="T25" fmla="*/ 89 h 354"/>
                <a:gd name="T26" fmla="*/ 45 w 455"/>
                <a:gd name="T27" fmla="*/ 116 h 354"/>
                <a:gd name="T28" fmla="*/ 155 w 455"/>
                <a:gd name="T29" fmla="*/ 146 h 354"/>
                <a:gd name="T30" fmla="*/ 152 w 455"/>
                <a:gd name="T31" fmla="*/ 161 h 354"/>
                <a:gd name="T32" fmla="*/ 113 w 455"/>
                <a:gd name="T33" fmla="*/ 186 h 354"/>
                <a:gd name="T34" fmla="*/ 62 w 455"/>
                <a:gd name="T35" fmla="*/ 170 h 354"/>
                <a:gd name="T36" fmla="*/ 46 w 455"/>
                <a:gd name="T37" fmla="*/ 196 h 354"/>
                <a:gd name="T38" fmla="*/ 253 w 455"/>
                <a:gd name="T39" fmla="*/ 313 h 354"/>
                <a:gd name="T40" fmla="*/ 279 w 455"/>
                <a:gd name="T41" fmla="*/ 231 h 354"/>
                <a:gd name="T42" fmla="*/ 313 w 455"/>
                <a:gd name="T43" fmla="*/ 248 h 354"/>
                <a:gd name="T44" fmla="*/ 309 w 455"/>
                <a:gd name="T45" fmla="*/ 278 h 354"/>
                <a:gd name="T46" fmla="*/ 315 w 455"/>
                <a:gd name="T47" fmla="*/ 316 h 354"/>
                <a:gd name="T48" fmla="*/ 324 w 455"/>
                <a:gd name="T49" fmla="*/ 347 h 354"/>
                <a:gd name="T50" fmla="*/ 373 w 455"/>
                <a:gd name="T51" fmla="*/ 354 h 354"/>
                <a:gd name="T52" fmla="*/ 387 w 455"/>
                <a:gd name="T53" fmla="*/ 318 h 354"/>
                <a:gd name="T54" fmla="*/ 399 w 455"/>
                <a:gd name="T55" fmla="*/ 276 h 354"/>
                <a:gd name="T56" fmla="*/ 420 w 455"/>
                <a:gd name="T57" fmla="*/ 261 h 354"/>
                <a:gd name="T58" fmla="*/ 428 w 455"/>
                <a:gd name="T59" fmla="*/ 248 h 354"/>
                <a:gd name="T60" fmla="*/ 441 w 455"/>
                <a:gd name="T61" fmla="*/ 225 h 354"/>
                <a:gd name="T62" fmla="*/ 455 w 455"/>
                <a:gd name="T63" fmla="*/ 19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5" h="354">
                  <a:moveTo>
                    <a:pt x="454" y="161"/>
                  </a:moveTo>
                  <a:cubicBezTo>
                    <a:pt x="416" y="121"/>
                    <a:pt x="414" y="119"/>
                    <a:pt x="414" y="119"/>
                  </a:cubicBezTo>
                  <a:cubicBezTo>
                    <a:pt x="414" y="119"/>
                    <a:pt x="414" y="119"/>
                    <a:pt x="414" y="119"/>
                  </a:cubicBezTo>
                  <a:cubicBezTo>
                    <a:pt x="414" y="119"/>
                    <a:pt x="414" y="119"/>
                    <a:pt x="395" y="117"/>
                  </a:cubicBezTo>
                  <a:cubicBezTo>
                    <a:pt x="395" y="117"/>
                    <a:pt x="395" y="117"/>
                    <a:pt x="378" y="84"/>
                  </a:cubicBezTo>
                  <a:cubicBezTo>
                    <a:pt x="378" y="84"/>
                    <a:pt x="375" y="61"/>
                    <a:pt x="380" y="52"/>
                  </a:cubicBezTo>
                  <a:cubicBezTo>
                    <a:pt x="383" y="46"/>
                    <a:pt x="379" y="44"/>
                    <a:pt x="374" y="43"/>
                  </a:cubicBezTo>
                  <a:cubicBezTo>
                    <a:pt x="370" y="42"/>
                    <a:pt x="367" y="42"/>
                    <a:pt x="367" y="42"/>
                  </a:cubicBezTo>
                  <a:cubicBezTo>
                    <a:pt x="367" y="42"/>
                    <a:pt x="367" y="42"/>
                    <a:pt x="352" y="57"/>
                  </a:cubicBezTo>
                  <a:cubicBezTo>
                    <a:pt x="352" y="57"/>
                    <a:pt x="352" y="57"/>
                    <a:pt x="321" y="59"/>
                  </a:cubicBezTo>
                  <a:cubicBezTo>
                    <a:pt x="321" y="59"/>
                    <a:pt x="321" y="59"/>
                    <a:pt x="302" y="35"/>
                  </a:cubicBezTo>
                  <a:cubicBezTo>
                    <a:pt x="302" y="35"/>
                    <a:pt x="302" y="35"/>
                    <a:pt x="279" y="31"/>
                  </a:cubicBezTo>
                  <a:cubicBezTo>
                    <a:pt x="251" y="5"/>
                    <a:pt x="251" y="5"/>
                    <a:pt x="251" y="5"/>
                  </a:cubicBezTo>
                  <a:cubicBezTo>
                    <a:pt x="251" y="5"/>
                    <a:pt x="251" y="5"/>
                    <a:pt x="214" y="0"/>
                  </a:cubicBezTo>
                  <a:cubicBezTo>
                    <a:pt x="213" y="16"/>
                    <a:pt x="213" y="31"/>
                    <a:pt x="212" y="31"/>
                  </a:cubicBezTo>
                  <a:cubicBezTo>
                    <a:pt x="210" y="32"/>
                    <a:pt x="195" y="27"/>
                    <a:pt x="196" y="23"/>
                  </a:cubicBezTo>
                  <a:cubicBezTo>
                    <a:pt x="197" y="19"/>
                    <a:pt x="151" y="24"/>
                    <a:pt x="148" y="25"/>
                  </a:cubicBezTo>
                  <a:cubicBezTo>
                    <a:pt x="145" y="26"/>
                    <a:pt x="135" y="31"/>
                    <a:pt x="133" y="35"/>
                  </a:cubicBezTo>
                  <a:cubicBezTo>
                    <a:pt x="131" y="39"/>
                    <a:pt x="128" y="29"/>
                    <a:pt x="128" y="29"/>
                  </a:cubicBezTo>
                  <a:cubicBezTo>
                    <a:pt x="89" y="27"/>
                    <a:pt x="89" y="27"/>
                    <a:pt x="89" y="27"/>
                  </a:cubicBezTo>
                  <a:cubicBezTo>
                    <a:pt x="89" y="27"/>
                    <a:pt x="89" y="27"/>
                    <a:pt x="80" y="18"/>
                  </a:cubicBezTo>
                  <a:cubicBezTo>
                    <a:pt x="71" y="9"/>
                    <a:pt x="57" y="16"/>
                    <a:pt x="51" y="16"/>
                  </a:cubicBezTo>
                  <a:cubicBezTo>
                    <a:pt x="45" y="16"/>
                    <a:pt x="35" y="46"/>
                    <a:pt x="35" y="46"/>
                  </a:cubicBezTo>
                  <a:cubicBezTo>
                    <a:pt x="35" y="46"/>
                    <a:pt x="18" y="44"/>
                    <a:pt x="9" y="48"/>
                  </a:cubicBezTo>
                  <a:cubicBezTo>
                    <a:pt x="0" y="52"/>
                    <a:pt x="21" y="68"/>
                    <a:pt x="21" y="68"/>
                  </a:cubicBezTo>
                  <a:cubicBezTo>
                    <a:pt x="23" y="89"/>
                    <a:pt x="23" y="89"/>
                    <a:pt x="23" y="89"/>
                  </a:cubicBezTo>
                  <a:cubicBezTo>
                    <a:pt x="36" y="103"/>
                    <a:pt x="36" y="103"/>
                    <a:pt x="36" y="103"/>
                  </a:cubicBezTo>
                  <a:cubicBezTo>
                    <a:pt x="36" y="103"/>
                    <a:pt x="44" y="117"/>
                    <a:pt x="45" y="116"/>
                  </a:cubicBezTo>
                  <a:cubicBezTo>
                    <a:pt x="62" y="115"/>
                    <a:pt x="64" y="143"/>
                    <a:pt x="64" y="143"/>
                  </a:cubicBezTo>
                  <a:cubicBezTo>
                    <a:pt x="64" y="143"/>
                    <a:pt x="142" y="144"/>
                    <a:pt x="155" y="146"/>
                  </a:cubicBezTo>
                  <a:cubicBezTo>
                    <a:pt x="168" y="148"/>
                    <a:pt x="159" y="153"/>
                    <a:pt x="162" y="158"/>
                  </a:cubicBezTo>
                  <a:cubicBezTo>
                    <a:pt x="165" y="163"/>
                    <a:pt x="152" y="161"/>
                    <a:pt x="152" y="161"/>
                  </a:cubicBezTo>
                  <a:cubicBezTo>
                    <a:pt x="152" y="161"/>
                    <a:pt x="138" y="173"/>
                    <a:pt x="133" y="177"/>
                  </a:cubicBezTo>
                  <a:cubicBezTo>
                    <a:pt x="128" y="181"/>
                    <a:pt x="116" y="184"/>
                    <a:pt x="113" y="186"/>
                  </a:cubicBezTo>
                  <a:cubicBezTo>
                    <a:pt x="110" y="188"/>
                    <a:pt x="78" y="186"/>
                    <a:pt x="78" y="186"/>
                  </a:cubicBezTo>
                  <a:cubicBezTo>
                    <a:pt x="78" y="186"/>
                    <a:pt x="64" y="175"/>
                    <a:pt x="62" y="170"/>
                  </a:cubicBezTo>
                  <a:cubicBezTo>
                    <a:pt x="60" y="165"/>
                    <a:pt x="48" y="171"/>
                    <a:pt x="44" y="171"/>
                  </a:cubicBezTo>
                  <a:cubicBezTo>
                    <a:pt x="40" y="171"/>
                    <a:pt x="46" y="196"/>
                    <a:pt x="46" y="196"/>
                  </a:cubicBezTo>
                  <a:cubicBezTo>
                    <a:pt x="46" y="196"/>
                    <a:pt x="167" y="318"/>
                    <a:pt x="175" y="328"/>
                  </a:cubicBezTo>
                  <a:cubicBezTo>
                    <a:pt x="183" y="338"/>
                    <a:pt x="243" y="313"/>
                    <a:pt x="253" y="313"/>
                  </a:cubicBezTo>
                  <a:cubicBezTo>
                    <a:pt x="263" y="313"/>
                    <a:pt x="287" y="280"/>
                    <a:pt x="294" y="270"/>
                  </a:cubicBezTo>
                  <a:cubicBezTo>
                    <a:pt x="301" y="260"/>
                    <a:pt x="283" y="243"/>
                    <a:pt x="279" y="231"/>
                  </a:cubicBezTo>
                  <a:cubicBezTo>
                    <a:pt x="275" y="219"/>
                    <a:pt x="300" y="201"/>
                    <a:pt x="299" y="207"/>
                  </a:cubicBezTo>
                  <a:cubicBezTo>
                    <a:pt x="298" y="213"/>
                    <a:pt x="310" y="246"/>
                    <a:pt x="313" y="248"/>
                  </a:cubicBezTo>
                  <a:cubicBezTo>
                    <a:pt x="316" y="250"/>
                    <a:pt x="316" y="272"/>
                    <a:pt x="316" y="272"/>
                  </a:cubicBezTo>
                  <a:cubicBezTo>
                    <a:pt x="309" y="278"/>
                    <a:pt x="309" y="278"/>
                    <a:pt x="309" y="278"/>
                  </a:cubicBezTo>
                  <a:cubicBezTo>
                    <a:pt x="308" y="307"/>
                    <a:pt x="308" y="307"/>
                    <a:pt x="308" y="307"/>
                  </a:cubicBezTo>
                  <a:cubicBezTo>
                    <a:pt x="315" y="316"/>
                    <a:pt x="315" y="316"/>
                    <a:pt x="315" y="316"/>
                  </a:cubicBezTo>
                  <a:cubicBezTo>
                    <a:pt x="325" y="342"/>
                    <a:pt x="325" y="342"/>
                    <a:pt x="325" y="342"/>
                  </a:cubicBezTo>
                  <a:cubicBezTo>
                    <a:pt x="324" y="347"/>
                    <a:pt x="324" y="347"/>
                    <a:pt x="324" y="347"/>
                  </a:cubicBezTo>
                  <a:cubicBezTo>
                    <a:pt x="344" y="332"/>
                    <a:pt x="344" y="332"/>
                    <a:pt x="344" y="332"/>
                  </a:cubicBezTo>
                  <a:cubicBezTo>
                    <a:pt x="373" y="354"/>
                    <a:pt x="373" y="354"/>
                    <a:pt x="373" y="354"/>
                  </a:cubicBezTo>
                  <a:cubicBezTo>
                    <a:pt x="376" y="345"/>
                    <a:pt x="379" y="339"/>
                    <a:pt x="381" y="334"/>
                  </a:cubicBezTo>
                  <a:cubicBezTo>
                    <a:pt x="387" y="318"/>
                    <a:pt x="387" y="318"/>
                    <a:pt x="387" y="318"/>
                  </a:cubicBezTo>
                  <a:cubicBezTo>
                    <a:pt x="396" y="297"/>
                    <a:pt x="396" y="297"/>
                    <a:pt x="396" y="297"/>
                  </a:cubicBezTo>
                  <a:cubicBezTo>
                    <a:pt x="399" y="276"/>
                    <a:pt x="399" y="276"/>
                    <a:pt x="399" y="276"/>
                  </a:cubicBezTo>
                  <a:cubicBezTo>
                    <a:pt x="412" y="276"/>
                    <a:pt x="412" y="276"/>
                    <a:pt x="412" y="276"/>
                  </a:cubicBezTo>
                  <a:cubicBezTo>
                    <a:pt x="420" y="261"/>
                    <a:pt x="420" y="261"/>
                    <a:pt x="420" y="261"/>
                  </a:cubicBezTo>
                  <a:cubicBezTo>
                    <a:pt x="420" y="261"/>
                    <a:pt x="420" y="261"/>
                    <a:pt x="428" y="248"/>
                  </a:cubicBezTo>
                  <a:cubicBezTo>
                    <a:pt x="428" y="248"/>
                    <a:pt x="428" y="248"/>
                    <a:pt x="428" y="248"/>
                  </a:cubicBezTo>
                  <a:cubicBezTo>
                    <a:pt x="435" y="238"/>
                    <a:pt x="435" y="238"/>
                    <a:pt x="435" y="238"/>
                  </a:cubicBezTo>
                  <a:cubicBezTo>
                    <a:pt x="441" y="225"/>
                    <a:pt x="441" y="225"/>
                    <a:pt x="441" y="225"/>
                  </a:cubicBezTo>
                  <a:cubicBezTo>
                    <a:pt x="445" y="200"/>
                    <a:pt x="445" y="200"/>
                    <a:pt x="445" y="200"/>
                  </a:cubicBezTo>
                  <a:cubicBezTo>
                    <a:pt x="455" y="192"/>
                    <a:pt x="455" y="192"/>
                    <a:pt x="455" y="192"/>
                  </a:cubicBezTo>
                  <a:cubicBezTo>
                    <a:pt x="454" y="161"/>
                    <a:pt x="454" y="161"/>
                    <a:pt x="454" y="161"/>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6" name="Freeform 28"/>
            <p:cNvSpPr>
              <a:spLocks/>
            </p:cNvSpPr>
            <p:nvPr/>
          </p:nvSpPr>
          <p:spPr bwMode="auto">
            <a:xfrm>
              <a:off x="4348531" y="5151191"/>
              <a:ext cx="1094168" cy="931310"/>
            </a:xfrm>
            <a:custGeom>
              <a:avLst/>
              <a:gdLst>
                <a:gd name="T0" fmla="*/ 446 w 446"/>
                <a:gd name="T1" fmla="*/ 68 h 379"/>
                <a:gd name="T2" fmla="*/ 438 w 446"/>
                <a:gd name="T3" fmla="*/ 48 h 379"/>
                <a:gd name="T4" fmla="*/ 428 w 446"/>
                <a:gd name="T5" fmla="*/ 33 h 379"/>
                <a:gd name="T6" fmla="*/ 402 w 446"/>
                <a:gd name="T7" fmla="*/ 20 h 379"/>
                <a:gd name="T8" fmla="*/ 378 w 446"/>
                <a:gd name="T9" fmla="*/ 25 h 379"/>
                <a:gd name="T10" fmla="*/ 360 w 446"/>
                <a:gd name="T11" fmla="*/ 17 h 379"/>
                <a:gd name="T12" fmla="*/ 345 w 446"/>
                <a:gd name="T13" fmla="*/ 6 h 379"/>
                <a:gd name="T14" fmla="*/ 341 w 446"/>
                <a:gd name="T15" fmla="*/ 26 h 379"/>
                <a:gd name="T16" fmla="*/ 306 w 446"/>
                <a:gd name="T17" fmla="*/ 40 h 379"/>
                <a:gd name="T18" fmla="*/ 292 w 446"/>
                <a:gd name="T19" fmla="*/ 40 h 379"/>
                <a:gd name="T20" fmla="*/ 281 w 446"/>
                <a:gd name="T21" fmla="*/ 26 h 379"/>
                <a:gd name="T22" fmla="*/ 268 w 446"/>
                <a:gd name="T23" fmla="*/ 22 h 379"/>
                <a:gd name="T24" fmla="*/ 277 w 446"/>
                <a:gd name="T25" fmla="*/ 8 h 379"/>
                <a:gd name="T26" fmla="*/ 262 w 446"/>
                <a:gd name="T27" fmla="*/ 8 h 379"/>
                <a:gd name="T28" fmla="*/ 246 w 446"/>
                <a:gd name="T29" fmla="*/ 6 h 379"/>
                <a:gd name="T30" fmla="*/ 238 w 446"/>
                <a:gd name="T31" fmla="*/ 13 h 379"/>
                <a:gd name="T32" fmla="*/ 213 w 446"/>
                <a:gd name="T33" fmla="*/ 14 h 379"/>
                <a:gd name="T34" fmla="*/ 209 w 446"/>
                <a:gd name="T35" fmla="*/ 9 h 379"/>
                <a:gd name="T36" fmla="*/ 189 w 446"/>
                <a:gd name="T37" fmla="*/ 5 h 379"/>
                <a:gd name="T38" fmla="*/ 182 w 446"/>
                <a:gd name="T39" fmla="*/ 12 h 379"/>
                <a:gd name="T40" fmla="*/ 179 w 446"/>
                <a:gd name="T41" fmla="*/ 14 h 379"/>
                <a:gd name="T42" fmla="*/ 174 w 446"/>
                <a:gd name="T43" fmla="*/ 17 h 379"/>
                <a:gd name="T44" fmla="*/ 168 w 446"/>
                <a:gd name="T45" fmla="*/ 25 h 379"/>
                <a:gd name="T46" fmla="*/ 168 w 446"/>
                <a:gd name="T47" fmla="*/ 41 h 379"/>
                <a:gd name="T48" fmla="*/ 154 w 446"/>
                <a:gd name="T49" fmla="*/ 56 h 379"/>
                <a:gd name="T50" fmla="*/ 145 w 446"/>
                <a:gd name="T51" fmla="*/ 73 h 379"/>
                <a:gd name="T52" fmla="*/ 139 w 446"/>
                <a:gd name="T53" fmla="*/ 85 h 379"/>
                <a:gd name="T54" fmla="*/ 132 w 446"/>
                <a:gd name="T55" fmla="*/ 96 h 379"/>
                <a:gd name="T56" fmla="*/ 118 w 446"/>
                <a:gd name="T57" fmla="*/ 110 h 379"/>
                <a:gd name="T58" fmla="*/ 93 w 446"/>
                <a:gd name="T59" fmla="*/ 112 h 379"/>
                <a:gd name="T60" fmla="*/ 78 w 446"/>
                <a:gd name="T61" fmla="*/ 121 h 379"/>
                <a:gd name="T62" fmla="*/ 70 w 446"/>
                <a:gd name="T63" fmla="*/ 145 h 379"/>
                <a:gd name="T64" fmla="*/ 69 w 446"/>
                <a:gd name="T65" fmla="*/ 162 h 379"/>
                <a:gd name="T66" fmla="*/ 72 w 446"/>
                <a:gd name="T67" fmla="*/ 181 h 379"/>
                <a:gd name="T68" fmla="*/ 84 w 446"/>
                <a:gd name="T69" fmla="*/ 190 h 379"/>
                <a:gd name="T70" fmla="*/ 97 w 446"/>
                <a:gd name="T71" fmla="*/ 204 h 379"/>
                <a:gd name="T72" fmla="*/ 100 w 446"/>
                <a:gd name="T73" fmla="*/ 218 h 379"/>
                <a:gd name="T74" fmla="*/ 73 w 446"/>
                <a:gd name="T75" fmla="*/ 218 h 379"/>
                <a:gd name="T76" fmla="*/ 58 w 446"/>
                <a:gd name="T77" fmla="*/ 206 h 379"/>
                <a:gd name="T78" fmla="*/ 46 w 446"/>
                <a:gd name="T79" fmla="*/ 190 h 379"/>
                <a:gd name="T80" fmla="*/ 37 w 446"/>
                <a:gd name="T81" fmla="*/ 194 h 379"/>
                <a:gd name="T82" fmla="*/ 26 w 446"/>
                <a:gd name="T83" fmla="*/ 205 h 379"/>
                <a:gd name="T84" fmla="*/ 36 w 446"/>
                <a:gd name="T85" fmla="*/ 225 h 379"/>
                <a:gd name="T86" fmla="*/ 42 w 446"/>
                <a:gd name="T87" fmla="*/ 238 h 379"/>
                <a:gd name="T88" fmla="*/ 54 w 446"/>
                <a:gd name="T89" fmla="*/ 252 h 379"/>
                <a:gd name="T90" fmla="*/ 58 w 446"/>
                <a:gd name="T91" fmla="*/ 276 h 379"/>
                <a:gd name="T92" fmla="*/ 49 w 446"/>
                <a:gd name="T93" fmla="*/ 305 h 379"/>
                <a:gd name="T94" fmla="*/ 22 w 446"/>
                <a:gd name="T95" fmla="*/ 336 h 379"/>
                <a:gd name="T96" fmla="*/ 2 w 446"/>
                <a:gd name="T97" fmla="*/ 366 h 379"/>
                <a:gd name="T98" fmla="*/ 7 w 446"/>
                <a:gd name="T99" fmla="*/ 377 h 379"/>
                <a:gd name="T100" fmla="*/ 26 w 446"/>
                <a:gd name="T101" fmla="*/ 377 h 379"/>
                <a:gd name="T102" fmla="*/ 58 w 446"/>
                <a:gd name="T103" fmla="*/ 338 h 379"/>
                <a:gd name="T104" fmla="*/ 104 w 446"/>
                <a:gd name="T105" fmla="*/ 341 h 379"/>
                <a:gd name="T106" fmla="*/ 153 w 446"/>
                <a:gd name="T107" fmla="*/ 289 h 379"/>
                <a:gd name="T108" fmla="*/ 243 w 446"/>
                <a:gd name="T109" fmla="*/ 294 h 379"/>
                <a:gd name="T110" fmla="*/ 267 w 446"/>
                <a:gd name="T111" fmla="*/ 268 h 379"/>
                <a:gd name="T112" fmla="*/ 313 w 446"/>
                <a:gd name="T113" fmla="*/ 225 h 379"/>
                <a:gd name="T114" fmla="*/ 366 w 446"/>
                <a:gd name="T115" fmla="*/ 203 h 379"/>
                <a:gd name="T116" fmla="*/ 416 w 446"/>
                <a:gd name="T117" fmla="*/ 122 h 379"/>
                <a:gd name="T118" fmla="*/ 441 w 446"/>
                <a:gd name="T119" fmla="*/ 6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379">
                  <a:moveTo>
                    <a:pt x="441" y="69"/>
                  </a:moveTo>
                  <a:cubicBezTo>
                    <a:pt x="446" y="68"/>
                    <a:pt x="446" y="68"/>
                    <a:pt x="446" y="68"/>
                  </a:cubicBezTo>
                  <a:cubicBezTo>
                    <a:pt x="437" y="52"/>
                    <a:pt x="437" y="52"/>
                    <a:pt x="437" y="52"/>
                  </a:cubicBezTo>
                  <a:cubicBezTo>
                    <a:pt x="438" y="48"/>
                    <a:pt x="438" y="48"/>
                    <a:pt x="438" y="48"/>
                  </a:cubicBezTo>
                  <a:cubicBezTo>
                    <a:pt x="438" y="48"/>
                    <a:pt x="434" y="44"/>
                    <a:pt x="433" y="34"/>
                  </a:cubicBezTo>
                  <a:cubicBezTo>
                    <a:pt x="432" y="25"/>
                    <a:pt x="428" y="33"/>
                    <a:pt x="428" y="33"/>
                  </a:cubicBezTo>
                  <a:cubicBezTo>
                    <a:pt x="428" y="33"/>
                    <a:pt x="422" y="32"/>
                    <a:pt x="414" y="25"/>
                  </a:cubicBezTo>
                  <a:cubicBezTo>
                    <a:pt x="402" y="20"/>
                    <a:pt x="402" y="20"/>
                    <a:pt x="402" y="20"/>
                  </a:cubicBezTo>
                  <a:cubicBezTo>
                    <a:pt x="397" y="24"/>
                    <a:pt x="397" y="24"/>
                    <a:pt x="397" y="24"/>
                  </a:cubicBezTo>
                  <a:cubicBezTo>
                    <a:pt x="378" y="25"/>
                    <a:pt x="378" y="25"/>
                    <a:pt x="378" y="25"/>
                  </a:cubicBezTo>
                  <a:cubicBezTo>
                    <a:pt x="368" y="25"/>
                    <a:pt x="368" y="25"/>
                    <a:pt x="368" y="25"/>
                  </a:cubicBezTo>
                  <a:cubicBezTo>
                    <a:pt x="368" y="25"/>
                    <a:pt x="361" y="22"/>
                    <a:pt x="360" y="17"/>
                  </a:cubicBezTo>
                  <a:cubicBezTo>
                    <a:pt x="358" y="12"/>
                    <a:pt x="358" y="13"/>
                    <a:pt x="353" y="6"/>
                  </a:cubicBezTo>
                  <a:cubicBezTo>
                    <a:pt x="348" y="0"/>
                    <a:pt x="349" y="6"/>
                    <a:pt x="345" y="6"/>
                  </a:cubicBezTo>
                  <a:cubicBezTo>
                    <a:pt x="341" y="6"/>
                    <a:pt x="342" y="10"/>
                    <a:pt x="342" y="10"/>
                  </a:cubicBezTo>
                  <a:cubicBezTo>
                    <a:pt x="341" y="26"/>
                    <a:pt x="341" y="26"/>
                    <a:pt x="341" y="26"/>
                  </a:cubicBezTo>
                  <a:cubicBezTo>
                    <a:pt x="338" y="40"/>
                    <a:pt x="338" y="40"/>
                    <a:pt x="338" y="40"/>
                  </a:cubicBezTo>
                  <a:cubicBezTo>
                    <a:pt x="338" y="40"/>
                    <a:pt x="314" y="40"/>
                    <a:pt x="306" y="40"/>
                  </a:cubicBezTo>
                  <a:cubicBezTo>
                    <a:pt x="298" y="40"/>
                    <a:pt x="296" y="40"/>
                    <a:pt x="296" y="40"/>
                  </a:cubicBezTo>
                  <a:cubicBezTo>
                    <a:pt x="292" y="40"/>
                    <a:pt x="292" y="40"/>
                    <a:pt x="292" y="40"/>
                  </a:cubicBezTo>
                  <a:cubicBezTo>
                    <a:pt x="281" y="33"/>
                    <a:pt x="281" y="33"/>
                    <a:pt x="281" y="33"/>
                  </a:cubicBezTo>
                  <a:cubicBezTo>
                    <a:pt x="281" y="33"/>
                    <a:pt x="281" y="33"/>
                    <a:pt x="281" y="26"/>
                  </a:cubicBezTo>
                  <a:cubicBezTo>
                    <a:pt x="281" y="20"/>
                    <a:pt x="274" y="25"/>
                    <a:pt x="274" y="25"/>
                  </a:cubicBezTo>
                  <a:cubicBezTo>
                    <a:pt x="268" y="22"/>
                    <a:pt x="268" y="22"/>
                    <a:pt x="268" y="22"/>
                  </a:cubicBezTo>
                  <a:cubicBezTo>
                    <a:pt x="277" y="20"/>
                    <a:pt x="277" y="20"/>
                    <a:pt x="277" y="20"/>
                  </a:cubicBezTo>
                  <a:cubicBezTo>
                    <a:pt x="277" y="20"/>
                    <a:pt x="277" y="14"/>
                    <a:pt x="277" y="8"/>
                  </a:cubicBezTo>
                  <a:cubicBezTo>
                    <a:pt x="272" y="8"/>
                    <a:pt x="272" y="8"/>
                    <a:pt x="272" y="8"/>
                  </a:cubicBezTo>
                  <a:cubicBezTo>
                    <a:pt x="262" y="8"/>
                    <a:pt x="262" y="8"/>
                    <a:pt x="262" y="8"/>
                  </a:cubicBezTo>
                  <a:cubicBezTo>
                    <a:pt x="260" y="8"/>
                    <a:pt x="260" y="8"/>
                    <a:pt x="260" y="8"/>
                  </a:cubicBezTo>
                  <a:cubicBezTo>
                    <a:pt x="260" y="8"/>
                    <a:pt x="250" y="6"/>
                    <a:pt x="246" y="6"/>
                  </a:cubicBezTo>
                  <a:cubicBezTo>
                    <a:pt x="242" y="6"/>
                    <a:pt x="238" y="9"/>
                    <a:pt x="238" y="9"/>
                  </a:cubicBezTo>
                  <a:cubicBezTo>
                    <a:pt x="238" y="13"/>
                    <a:pt x="238" y="13"/>
                    <a:pt x="238" y="13"/>
                  </a:cubicBezTo>
                  <a:cubicBezTo>
                    <a:pt x="228" y="16"/>
                    <a:pt x="228" y="16"/>
                    <a:pt x="228" y="16"/>
                  </a:cubicBezTo>
                  <a:cubicBezTo>
                    <a:pt x="228" y="16"/>
                    <a:pt x="220" y="16"/>
                    <a:pt x="213" y="14"/>
                  </a:cubicBezTo>
                  <a:cubicBezTo>
                    <a:pt x="206" y="13"/>
                    <a:pt x="209" y="13"/>
                    <a:pt x="209" y="13"/>
                  </a:cubicBezTo>
                  <a:cubicBezTo>
                    <a:pt x="209" y="9"/>
                    <a:pt x="209" y="9"/>
                    <a:pt x="209" y="9"/>
                  </a:cubicBezTo>
                  <a:cubicBezTo>
                    <a:pt x="209" y="9"/>
                    <a:pt x="202" y="9"/>
                    <a:pt x="197" y="6"/>
                  </a:cubicBezTo>
                  <a:cubicBezTo>
                    <a:pt x="192" y="4"/>
                    <a:pt x="189" y="5"/>
                    <a:pt x="189" y="5"/>
                  </a:cubicBezTo>
                  <a:cubicBezTo>
                    <a:pt x="184" y="10"/>
                    <a:pt x="184" y="10"/>
                    <a:pt x="184" y="10"/>
                  </a:cubicBezTo>
                  <a:cubicBezTo>
                    <a:pt x="184" y="10"/>
                    <a:pt x="183" y="11"/>
                    <a:pt x="182" y="12"/>
                  </a:cubicBezTo>
                  <a:cubicBezTo>
                    <a:pt x="182" y="12"/>
                    <a:pt x="181" y="13"/>
                    <a:pt x="181" y="13"/>
                  </a:cubicBezTo>
                  <a:cubicBezTo>
                    <a:pt x="180" y="13"/>
                    <a:pt x="179" y="14"/>
                    <a:pt x="179" y="14"/>
                  </a:cubicBezTo>
                  <a:cubicBezTo>
                    <a:pt x="177" y="15"/>
                    <a:pt x="176" y="16"/>
                    <a:pt x="175" y="17"/>
                  </a:cubicBezTo>
                  <a:cubicBezTo>
                    <a:pt x="174" y="17"/>
                    <a:pt x="174" y="17"/>
                    <a:pt x="174" y="17"/>
                  </a:cubicBezTo>
                  <a:cubicBezTo>
                    <a:pt x="173" y="17"/>
                    <a:pt x="173" y="18"/>
                    <a:pt x="172" y="18"/>
                  </a:cubicBezTo>
                  <a:cubicBezTo>
                    <a:pt x="166" y="21"/>
                    <a:pt x="168" y="25"/>
                    <a:pt x="168" y="25"/>
                  </a:cubicBezTo>
                  <a:cubicBezTo>
                    <a:pt x="166" y="34"/>
                    <a:pt x="166" y="34"/>
                    <a:pt x="166" y="34"/>
                  </a:cubicBezTo>
                  <a:cubicBezTo>
                    <a:pt x="168" y="41"/>
                    <a:pt x="168" y="41"/>
                    <a:pt x="168" y="41"/>
                  </a:cubicBezTo>
                  <a:cubicBezTo>
                    <a:pt x="160" y="50"/>
                    <a:pt x="160" y="50"/>
                    <a:pt x="160" y="50"/>
                  </a:cubicBezTo>
                  <a:cubicBezTo>
                    <a:pt x="154" y="56"/>
                    <a:pt x="154" y="56"/>
                    <a:pt x="154" y="56"/>
                  </a:cubicBezTo>
                  <a:cubicBezTo>
                    <a:pt x="150" y="61"/>
                    <a:pt x="150" y="61"/>
                    <a:pt x="150" y="61"/>
                  </a:cubicBezTo>
                  <a:cubicBezTo>
                    <a:pt x="145" y="73"/>
                    <a:pt x="145" y="73"/>
                    <a:pt x="145" y="73"/>
                  </a:cubicBezTo>
                  <a:cubicBezTo>
                    <a:pt x="145" y="78"/>
                    <a:pt x="145" y="78"/>
                    <a:pt x="145" y="78"/>
                  </a:cubicBezTo>
                  <a:cubicBezTo>
                    <a:pt x="145" y="78"/>
                    <a:pt x="144" y="80"/>
                    <a:pt x="139" y="85"/>
                  </a:cubicBezTo>
                  <a:cubicBezTo>
                    <a:pt x="137" y="86"/>
                    <a:pt x="135" y="87"/>
                    <a:pt x="133" y="89"/>
                  </a:cubicBezTo>
                  <a:cubicBezTo>
                    <a:pt x="122" y="96"/>
                    <a:pt x="132" y="96"/>
                    <a:pt x="132" y="96"/>
                  </a:cubicBezTo>
                  <a:cubicBezTo>
                    <a:pt x="121" y="106"/>
                    <a:pt x="121" y="106"/>
                    <a:pt x="121" y="106"/>
                  </a:cubicBezTo>
                  <a:cubicBezTo>
                    <a:pt x="119" y="108"/>
                    <a:pt x="118" y="109"/>
                    <a:pt x="118" y="110"/>
                  </a:cubicBezTo>
                  <a:cubicBezTo>
                    <a:pt x="116" y="112"/>
                    <a:pt x="116" y="112"/>
                    <a:pt x="116" y="112"/>
                  </a:cubicBezTo>
                  <a:cubicBezTo>
                    <a:pt x="116" y="112"/>
                    <a:pt x="105" y="112"/>
                    <a:pt x="93" y="112"/>
                  </a:cubicBezTo>
                  <a:cubicBezTo>
                    <a:pt x="81" y="112"/>
                    <a:pt x="88" y="113"/>
                    <a:pt x="84" y="113"/>
                  </a:cubicBezTo>
                  <a:cubicBezTo>
                    <a:pt x="80" y="113"/>
                    <a:pt x="78" y="121"/>
                    <a:pt x="78" y="121"/>
                  </a:cubicBezTo>
                  <a:cubicBezTo>
                    <a:pt x="74" y="133"/>
                    <a:pt x="74" y="133"/>
                    <a:pt x="74" y="133"/>
                  </a:cubicBezTo>
                  <a:cubicBezTo>
                    <a:pt x="70" y="145"/>
                    <a:pt x="70" y="145"/>
                    <a:pt x="70" y="145"/>
                  </a:cubicBezTo>
                  <a:cubicBezTo>
                    <a:pt x="70" y="152"/>
                    <a:pt x="70" y="152"/>
                    <a:pt x="70" y="152"/>
                  </a:cubicBezTo>
                  <a:cubicBezTo>
                    <a:pt x="69" y="162"/>
                    <a:pt x="69" y="162"/>
                    <a:pt x="69" y="162"/>
                  </a:cubicBezTo>
                  <a:cubicBezTo>
                    <a:pt x="69" y="174"/>
                    <a:pt x="69" y="174"/>
                    <a:pt x="69" y="174"/>
                  </a:cubicBezTo>
                  <a:cubicBezTo>
                    <a:pt x="72" y="181"/>
                    <a:pt x="72" y="181"/>
                    <a:pt x="72" y="181"/>
                  </a:cubicBezTo>
                  <a:cubicBezTo>
                    <a:pt x="78" y="188"/>
                    <a:pt x="78" y="188"/>
                    <a:pt x="78" y="188"/>
                  </a:cubicBezTo>
                  <a:cubicBezTo>
                    <a:pt x="84" y="190"/>
                    <a:pt x="84" y="190"/>
                    <a:pt x="84" y="190"/>
                  </a:cubicBezTo>
                  <a:cubicBezTo>
                    <a:pt x="90" y="197"/>
                    <a:pt x="90" y="197"/>
                    <a:pt x="90" y="197"/>
                  </a:cubicBezTo>
                  <a:cubicBezTo>
                    <a:pt x="97" y="204"/>
                    <a:pt x="97" y="204"/>
                    <a:pt x="97" y="204"/>
                  </a:cubicBezTo>
                  <a:cubicBezTo>
                    <a:pt x="101" y="210"/>
                    <a:pt x="101" y="210"/>
                    <a:pt x="101" y="210"/>
                  </a:cubicBezTo>
                  <a:cubicBezTo>
                    <a:pt x="100" y="218"/>
                    <a:pt x="100" y="218"/>
                    <a:pt x="100" y="218"/>
                  </a:cubicBezTo>
                  <a:cubicBezTo>
                    <a:pt x="86" y="221"/>
                    <a:pt x="86" y="221"/>
                    <a:pt x="86" y="221"/>
                  </a:cubicBezTo>
                  <a:cubicBezTo>
                    <a:pt x="86" y="221"/>
                    <a:pt x="77" y="221"/>
                    <a:pt x="73" y="218"/>
                  </a:cubicBezTo>
                  <a:cubicBezTo>
                    <a:pt x="68" y="210"/>
                    <a:pt x="68" y="210"/>
                    <a:pt x="68" y="210"/>
                  </a:cubicBezTo>
                  <a:cubicBezTo>
                    <a:pt x="58" y="206"/>
                    <a:pt x="58" y="206"/>
                    <a:pt x="58" y="206"/>
                  </a:cubicBezTo>
                  <a:cubicBezTo>
                    <a:pt x="56" y="205"/>
                    <a:pt x="56" y="205"/>
                    <a:pt x="56" y="205"/>
                  </a:cubicBezTo>
                  <a:cubicBezTo>
                    <a:pt x="56" y="205"/>
                    <a:pt x="56" y="205"/>
                    <a:pt x="46" y="190"/>
                  </a:cubicBezTo>
                  <a:cubicBezTo>
                    <a:pt x="37" y="176"/>
                    <a:pt x="38" y="189"/>
                    <a:pt x="38" y="189"/>
                  </a:cubicBezTo>
                  <a:cubicBezTo>
                    <a:pt x="37" y="194"/>
                    <a:pt x="37" y="194"/>
                    <a:pt x="37" y="194"/>
                  </a:cubicBezTo>
                  <a:cubicBezTo>
                    <a:pt x="26" y="201"/>
                    <a:pt x="26" y="201"/>
                    <a:pt x="26" y="201"/>
                  </a:cubicBezTo>
                  <a:cubicBezTo>
                    <a:pt x="26" y="205"/>
                    <a:pt x="26" y="205"/>
                    <a:pt x="26" y="205"/>
                  </a:cubicBezTo>
                  <a:cubicBezTo>
                    <a:pt x="28" y="210"/>
                    <a:pt x="28" y="210"/>
                    <a:pt x="28" y="210"/>
                  </a:cubicBezTo>
                  <a:cubicBezTo>
                    <a:pt x="28" y="210"/>
                    <a:pt x="32" y="217"/>
                    <a:pt x="36" y="225"/>
                  </a:cubicBezTo>
                  <a:cubicBezTo>
                    <a:pt x="40" y="233"/>
                    <a:pt x="41" y="234"/>
                    <a:pt x="41" y="234"/>
                  </a:cubicBezTo>
                  <a:cubicBezTo>
                    <a:pt x="42" y="238"/>
                    <a:pt x="42" y="238"/>
                    <a:pt x="42" y="238"/>
                  </a:cubicBezTo>
                  <a:cubicBezTo>
                    <a:pt x="44" y="242"/>
                    <a:pt x="44" y="242"/>
                    <a:pt x="44" y="242"/>
                  </a:cubicBezTo>
                  <a:cubicBezTo>
                    <a:pt x="54" y="252"/>
                    <a:pt x="54" y="252"/>
                    <a:pt x="54" y="252"/>
                  </a:cubicBezTo>
                  <a:cubicBezTo>
                    <a:pt x="54" y="265"/>
                    <a:pt x="54" y="265"/>
                    <a:pt x="54" y="265"/>
                  </a:cubicBezTo>
                  <a:cubicBezTo>
                    <a:pt x="58" y="276"/>
                    <a:pt x="58" y="276"/>
                    <a:pt x="58" y="276"/>
                  </a:cubicBezTo>
                  <a:cubicBezTo>
                    <a:pt x="58" y="289"/>
                    <a:pt x="58" y="289"/>
                    <a:pt x="58" y="289"/>
                  </a:cubicBezTo>
                  <a:cubicBezTo>
                    <a:pt x="49" y="305"/>
                    <a:pt x="49" y="305"/>
                    <a:pt x="49" y="305"/>
                  </a:cubicBezTo>
                  <a:cubicBezTo>
                    <a:pt x="41" y="316"/>
                    <a:pt x="41" y="316"/>
                    <a:pt x="41" y="316"/>
                  </a:cubicBezTo>
                  <a:cubicBezTo>
                    <a:pt x="41" y="316"/>
                    <a:pt x="37" y="326"/>
                    <a:pt x="22" y="336"/>
                  </a:cubicBezTo>
                  <a:cubicBezTo>
                    <a:pt x="8" y="345"/>
                    <a:pt x="0" y="336"/>
                    <a:pt x="0" y="336"/>
                  </a:cubicBezTo>
                  <a:cubicBezTo>
                    <a:pt x="2" y="366"/>
                    <a:pt x="2" y="366"/>
                    <a:pt x="2" y="366"/>
                  </a:cubicBezTo>
                  <a:cubicBezTo>
                    <a:pt x="2" y="366"/>
                    <a:pt x="1" y="373"/>
                    <a:pt x="7" y="377"/>
                  </a:cubicBezTo>
                  <a:cubicBezTo>
                    <a:pt x="7" y="377"/>
                    <a:pt x="7" y="377"/>
                    <a:pt x="7" y="377"/>
                  </a:cubicBezTo>
                  <a:cubicBezTo>
                    <a:pt x="7" y="377"/>
                    <a:pt x="7" y="377"/>
                    <a:pt x="7" y="377"/>
                  </a:cubicBezTo>
                  <a:cubicBezTo>
                    <a:pt x="11" y="379"/>
                    <a:pt x="17" y="379"/>
                    <a:pt x="26" y="377"/>
                  </a:cubicBezTo>
                  <a:cubicBezTo>
                    <a:pt x="27" y="376"/>
                    <a:pt x="28" y="376"/>
                    <a:pt x="29" y="376"/>
                  </a:cubicBezTo>
                  <a:cubicBezTo>
                    <a:pt x="60" y="365"/>
                    <a:pt x="60" y="350"/>
                    <a:pt x="58" y="338"/>
                  </a:cubicBezTo>
                  <a:cubicBezTo>
                    <a:pt x="57" y="326"/>
                    <a:pt x="69" y="330"/>
                    <a:pt x="74" y="336"/>
                  </a:cubicBezTo>
                  <a:cubicBezTo>
                    <a:pt x="80" y="341"/>
                    <a:pt x="78" y="344"/>
                    <a:pt x="104" y="341"/>
                  </a:cubicBezTo>
                  <a:cubicBezTo>
                    <a:pt x="129" y="338"/>
                    <a:pt x="126" y="308"/>
                    <a:pt x="126" y="302"/>
                  </a:cubicBezTo>
                  <a:cubicBezTo>
                    <a:pt x="126" y="297"/>
                    <a:pt x="148" y="298"/>
                    <a:pt x="153" y="289"/>
                  </a:cubicBezTo>
                  <a:cubicBezTo>
                    <a:pt x="158" y="280"/>
                    <a:pt x="176" y="290"/>
                    <a:pt x="200" y="297"/>
                  </a:cubicBezTo>
                  <a:cubicBezTo>
                    <a:pt x="211" y="300"/>
                    <a:pt x="228" y="297"/>
                    <a:pt x="243" y="294"/>
                  </a:cubicBezTo>
                  <a:cubicBezTo>
                    <a:pt x="243" y="293"/>
                    <a:pt x="243" y="293"/>
                    <a:pt x="243" y="293"/>
                  </a:cubicBezTo>
                  <a:cubicBezTo>
                    <a:pt x="243" y="293"/>
                    <a:pt x="258" y="279"/>
                    <a:pt x="267" y="268"/>
                  </a:cubicBezTo>
                  <a:cubicBezTo>
                    <a:pt x="276" y="257"/>
                    <a:pt x="280" y="235"/>
                    <a:pt x="287" y="223"/>
                  </a:cubicBezTo>
                  <a:cubicBezTo>
                    <a:pt x="294" y="211"/>
                    <a:pt x="309" y="221"/>
                    <a:pt x="313" y="225"/>
                  </a:cubicBezTo>
                  <a:cubicBezTo>
                    <a:pt x="317" y="229"/>
                    <a:pt x="334" y="227"/>
                    <a:pt x="343" y="227"/>
                  </a:cubicBezTo>
                  <a:cubicBezTo>
                    <a:pt x="352" y="227"/>
                    <a:pt x="362" y="205"/>
                    <a:pt x="366" y="203"/>
                  </a:cubicBezTo>
                  <a:cubicBezTo>
                    <a:pt x="370" y="201"/>
                    <a:pt x="403" y="174"/>
                    <a:pt x="411" y="165"/>
                  </a:cubicBezTo>
                  <a:cubicBezTo>
                    <a:pt x="419" y="156"/>
                    <a:pt x="424" y="128"/>
                    <a:pt x="416" y="122"/>
                  </a:cubicBezTo>
                  <a:cubicBezTo>
                    <a:pt x="408" y="116"/>
                    <a:pt x="412" y="91"/>
                    <a:pt x="412" y="91"/>
                  </a:cubicBezTo>
                  <a:cubicBezTo>
                    <a:pt x="441" y="69"/>
                    <a:pt x="441" y="69"/>
                    <a:pt x="441" y="69"/>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7" name="Freeform 29"/>
            <p:cNvSpPr>
              <a:spLocks/>
            </p:cNvSpPr>
            <p:nvPr/>
          </p:nvSpPr>
          <p:spPr bwMode="auto">
            <a:xfrm>
              <a:off x="4121783" y="4859015"/>
              <a:ext cx="795897" cy="1260009"/>
            </a:xfrm>
            <a:custGeom>
              <a:avLst/>
              <a:gdLst>
                <a:gd name="T0" fmla="*/ 284 w 324"/>
                <a:gd name="T1" fmla="*/ 40 h 513"/>
                <a:gd name="T2" fmla="*/ 231 w 324"/>
                <a:gd name="T3" fmla="*/ 0 h 513"/>
                <a:gd name="T4" fmla="*/ 227 w 324"/>
                <a:gd name="T5" fmla="*/ 2 h 513"/>
                <a:gd name="T6" fmla="*/ 223 w 324"/>
                <a:gd name="T7" fmla="*/ 7 h 513"/>
                <a:gd name="T8" fmla="*/ 199 w 324"/>
                <a:gd name="T9" fmla="*/ 7 h 513"/>
                <a:gd name="T10" fmla="*/ 190 w 324"/>
                <a:gd name="T11" fmla="*/ 20 h 513"/>
                <a:gd name="T12" fmla="*/ 168 w 324"/>
                <a:gd name="T13" fmla="*/ 27 h 513"/>
                <a:gd name="T14" fmla="*/ 150 w 324"/>
                <a:gd name="T15" fmla="*/ 27 h 513"/>
                <a:gd name="T16" fmla="*/ 145 w 324"/>
                <a:gd name="T17" fmla="*/ 16 h 513"/>
                <a:gd name="T18" fmla="*/ 125 w 324"/>
                <a:gd name="T19" fmla="*/ 17 h 513"/>
                <a:gd name="T20" fmla="*/ 117 w 324"/>
                <a:gd name="T21" fmla="*/ 24 h 513"/>
                <a:gd name="T22" fmla="*/ 117 w 324"/>
                <a:gd name="T23" fmla="*/ 36 h 513"/>
                <a:gd name="T24" fmla="*/ 125 w 324"/>
                <a:gd name="T25" fmla="*/ 44 h 513"/>
                <a:gd name="T26" fmla="*/ 137 w 324"/>
                <a:gd name="T27" fmla="*/ 44 h 513"/>
                <a:gd name="T28" fmla="*/ 150 w 324"/>
                <a:gd name="T29" fmla="*/ 56 h 513"/>
                <a:gd name="T30" fmla="*/ 148 w 324"/>
                <a:gd name="T31" fmla="*/ 69 h 513"/>
                <a:gd name="T32" fmla="*/ 141 w 324"/>
                <a:gd name="T33" fmla="*/ 79 h 513"/>
                <a:gd name="T34" fmla="*/ 124 w 324"/>
                <a:gd name="T35" fmla="*/ 100 h 513"/>
                <a:gd name="T36" fmla="*/ 102 w 324"/>
                <a:gd name="T37" fmla="*/ 124 h 513"/>
                <a:gd name="T38" fmla="*/ 68 w 324"/>
                <a:gd name="T39" fmla="*/ 144 h 513"/>
                <a:gd name="T40" fmla="*/ 40 w 324"/>
                <a:gd name="T41" fmla="*/ 165 h 513"/>
                <a:gd name="T42" fmla="*/ 24 w 324"/>
                <a:gd name="T43" fmla="*/ 195 h 513"/>
                <a:gd name="T44" fmla="*/ 20 w 324"/>
                <a:gd name="T45" fmla="*/ 219 h 513"/>
                <a:gd name="T46" fmla="*/ 25 w 324"/>
                <a:gd name="T47" fmla="*/ 251 h 513"/>
                <a:gd name="T48" fmla="*/ 46 w 324"/>
                <a:gd name="T49" fmla="*/ 356 h 513"/>
                <a:gd name="T50" fmla="*/ 7 w 324"/>
                <a:gd name="T51" fmla="*/ 397 h 513"/>
                <a:gd name="T52" fmla="*/ 16 w 324"/>
                <a:gd name="T53" fmla="*/ 435 h 513"/>
                <a:gd name="T54" fmla="*/ 42 w 324"/>
                <a:gd name="T55" fmla="*/ 471 h 513"/>
                <a:gd name="T56" fmla="*/ 68 w 324"/>
                <a:gd name="T57" fmla="*/ 501 h 513"/>
                <a:gd name="T58" fmla="*/ 99 w 324"/>
                <a:gd name="T59" fmla="*/ 496 h 513"/>
                <a:gd name="T60" fmla="*/ 99 w 324"/>
                <a:gd name="T61" fmla="*/ 496 h 513"/>
                <a:gd name="T62" fmla="*/ 92 w 324"/>
                <a:gd name="T63" fmla="*/ 455 h 513"/>
                <a:gd name="T64" fmla="*/ 133 w 324"/>
                <a:gd name="T65" fmla="*/ 435 h 513"/>
                <a:gd name="T66" fmla="*/ 150 w 324"/>
                <a:gd name="T67" fmla="*/ 408 h 513"/>
                <a:gd name="T68" fmla="*/ 146 w 324"/>
                <a:gd name="T69" fmla="*/ 384 h 513"/>
                <a:gd name="T70" fmla="*/ 136 w 324"/>
                <a:gd name="T71" fmla="*/ 361 h 513"/>
                <a:gd name="T72" fmla="*/ 133 w 324"/>
                <a:gd name="T73" fmla="*/ 353 h 513"/>
                <a:gd name="T74" fmla="*/ 120 w 324"/>
                <a:gd name="T75" fmla="*/ 329 h 513"/>
                <a:gd name="T76" fmla="*/ 118 w 324"/>
                <a:gd name="T77" fmla="*/ 320 h 513"/>
                <a:gd name="T78" fmla="*/ 130 w 324"/>
                <a:gd name="T79" fmla="*/ 308 h 513"/>
                <a:gd name="T80" fmla="*/ 148 w 324"/>
                <a:gd name="T81" fmla="*/ 324 h 513"/>
                <a:gd name="T82" fmla="*/ 160 w 324"/>
                <a:gd name="T83" fmla="*/ 329 h 513"/>
                <a:gd name="T84" fmla="*/ 178 w 324"/>
                <a:gd name="T85" fmla="*/ 340 h 513"/>
                <a:gd name="T86" fmla="*/ 193 w 324"/>
                <a:gd name="T87" fmla="*/ 329 h 513"/>
                <a:gd name="T88" fmla="*/ 182 w 324"/>
                <a:gd name="T89" fmla="*/ 316 h 513"/>
                <a:gd name="T90" fmla="*/ 170 w 324"/>
                <a:gd name="T91" fmla="*/ 307 h 513"/>
                <a:gd name="T92" fmla="*/ 161 w 324"/>
                <a:gd name="T93" fmla="*/ 293 h 513"/>
                <a:gd name="T94" fmla="*/ 162 w 324"/>
                <a:gd name="T95" fmla="*/ 271 h 513"/>
                <a:gd name="T96" fmla="*/ 166 w 324"/>
                <a:gd name="T97" fmla="*/ 252 h 513"/>
                <a:gd name="T98" fmla="*/ 176 w 324"/>
                <a:gd name="T99" fmla="*/ 232 h 513"/>
                <a:gd name="T100" fmla="*/ 208 w 324"/>
                <a:gd name="T101" fmla="*/ 231 h 513"/>
                <a:gd name="T102" fmla="*/ 213 w 324"/>
                <a:gd name="T103" fmla="*/ 225 h 513"/>
                <a:gd name="T104" fmla="*/ 225 w 324"/>
                <a:gd name="T105" fmla="*/ 208 h 513"/>
                <a:gd name="T106" fmla="*/ 237 w 324"/>
                <a:gd name="T107" fmla="*/ 197 h 513"/>
                <a:gd name="T108" fmla="*/ 242 w 324"/>
                <a:gd name="T109" fmla="*/ 180 h 513"/>
                <a:gd name="T110" fmla="*/ 252 w 324"/>
                <a:gd name="T111" fmla="*/ 169 h 513"/>
                <a:gd name="T112" fmla="*/ 258 w 324"/>
                <a:gd name="T113" fmla="*/ 153 h 513"/>
                <a:gd name="T114" fmla="*/ 264 w 324"/>
                <a:gd name="T115" fmla="*/ 137 h 513"/>
                <a:gd name="T116" fmla="*/ 267 w 324"/>
                <a:gd name="T117" fmla="*/ 136 h 513"/>
                <a:gd name="T118" fmla="*/ 273 w 324"/>
                <a:gd name="T119" fmla="*/ 132 h 513"/>
                <a:gd name="T120" fmla="*/ 310 w 324"/>
                <a:gd name="T121" fmla="*/ 9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 h="513">
                  <a:moveTo>
                    <a:pt x="296" y="68"/>
                  </a:moveTo>
                  <a:cubicBezTo>
                    <a:pt x="289" y="56"/>
                    <a:pt x="289" y="59"/>
                    <a:pt x="284" y="40"/>
                  </a:cubicBezTo>
                  <a:cubicBezTo>
                    <a:pt x="278" y="21"/>
                    <a:pt x="254" y="29"/>
                    <a:pt x="249" y="15"/>
                  </a:cubicBezTo>
                  <a:cubicBezTo>
                    <a:pt x="247" y="8"/>
                    <a:pt x="239" y="3"/>
                    <a:pt x="231" y="0"/>
                  </a:cubicBezTo>
                  <a:cubicBezTo>
                    <a:pt x="231" y="0"/>
                    <a:pt x="230" y="0"/>
                    <a:pt x="230" y="0"/>
                  </a:cubicBezTo>
                  <a:cubicBezTo>
                    <a:pt x="228" y="2"/>
                    <a:pt x="227" y="2"/>
                    <a:pt x="227" y="2"/>
                  </a:cubicBezTo>
                  <a:cubicBezTo>
                    <a:pt x="226" y="2"/>
                    <a:pt x="226" y="2"/>
                    <a:pt x="226" y="2"/>
                  </a:cubicBezTo>
                  <a:cubicBezTo>
                    <a:pt x="225" y="4"/>
                    <a:pt x="224" y="6"/>
                    <a:pt x="223" y="7"/>
                  </a:cubicBezTo>
                  <a:cubicBezTo>
                    <a:pt x="219" y="16"/>
                    <a:pt x="213" y="7"/>
                    <a:pt x="201" y="7"/>
                  </a:cubicBezTo>
                  <a:cubicBezTo>
                    <a:pt x="200" y="7"/>
                    <a:pt x="200" y="7"/>
                    <a:pt x="199" y="7"/>
                  </a:cubicBezTo>
                  <a:cubicBezTo>
                    <a:pt x="198" y="11"/>
                    <a:pt x="198" y="11"/>
                    <a:pt x="198" y="11"/>
                  </a:cubicBezTo>
                  <a:cubicBezTo>
                    <a:pt x="190" y="20"/>
                    <a:pt x="190" y="20"/>
                    <a:pt x="190" y="20"/>
                  </a:cubicBezTo>
                  <a:cubicBezTo>
                    <a:pt x="188" y="27"/>
                    <a:pt x="188" y="27"/>
                    <a:pt x="188" y="27"/>
                  </a:cubicBezTo>
                  <a:cubicBezTo>
                    <a:pt x="168" y="27"/>
                    <a:pt x="168" y="27"/>
                    <a:pt x="168" y="27"/>
                  </a:cubicBezTo>
                  <a:cubicBezTo>
                    <a:pt x="165" y="27"/>
                    <a:pt x="165" y="27"/>
                    <a:pt x="165" y="27"/>
                  </a:cubicBezTo>
                  <a:cubicBezTo>
                    <a:pt x="150" y="27"/>
                    <a:pt x="150" y="27"/>
                    <a:pt x="150" y="27"/>
                  </a:cubicBezTo>
                  <a:cubicBezTo>
                    <a:pt x="154" y="16"/>
                    <a:pt x="154" y="16"/>
                    <a:pt x="154" y="16"/>
                  </a:cubicBezTo>
                  <a:cubicBezTo>
                    <a:pt x="145" y="16"/>
                    <a:pt x="145" y="16"/>
                    <a:pt x="145" y="16"/>
                  </a:cubicBezTo>
                  <a:cubicBezTo>
                    <a:pt x="130" y="16"/>
                    <a:pt x="130" y="16"/>
                    <a:pt x="130" y="16"/>
                  </a:cubicBezTo>
                  <a:cubicBezTo>
                    <a:pt x="125" y="17"/>
                    <a:pt x="125" y="17"/>
                    <a:pt x="125" y="17"/>
                  </a:cubicBezTo>
                  <a:cubicBezTo>
                    <a:pt x="122" y="21"/>
                    <a:pt x="122" y="21"/>
                    <a:pt x="122" y="21"/>
                  </a:cubicBezTo>
                  <a:cubicBezTo>
                    <a:pt x="117" y="24"/>
                    <a:pt x="117" y="24"/>
                    <a:pt x="117" y="24"/>
                  </a:cubicBezTo>
                  <a:cubicBezTo>
                    <a:pt x="113" y="27"/>
                    <a:pt x="113" y="27"/>
                    <a:pt x="113" y="27"/>
                  </a:cubicBezTo>
                  <a:cubicBezTo>
                    <a:pt x="117" y="36"/>
                    <a:pt x="117" y="36"/>
                    <a:pt x="117" y="36"/>
                  </a:cubicBezTo>
                  <a:cubicBezTo>
                    <a:pt x="117" y="40"/>
                    <a:pt x="117" y="40"/>
                    <a:pt x="117" y="40"/>
                  </a:cubicBezTo>
                  <a:cubicBezTo>
                    <a:pt x="125" y="44"/>
                    <a:pt x="125" y="44"/>
                    <a:pt x="125" y="44"/>
                  </a:cubicBezTo>
                  <a:cubicBezTo>
                    <a:pt x="125" y="44"/>
                    <a:pt x="125" y="44"/>
                    <a:pt x="130" y="44"/>
                  </a:cubicBezTo>
                  <a:cubicBezTo>
                    <a:pt x="136" y="44"/>
                    <a:pt x="137" y="44"/>
                    <a:pt x="137" y="44"/>
                  </a:cubicBezTo>
                  <a:cubicBezTo>
                    <a:pt x="137" y="44"/>
                    <a:pt x="141" y="44"/>
                    <a:pt x="148" y="47"/>
                  </a:cubicBezTo>
                  <a:cubicBezTo>
                    <a:pt x="150" y="56"/>
                    <a:pt x="150" y="56"/>
                    <a:pt x="150" y="56"/>
                  </a:cubicBezTo>
                  <a:cubicBezTo>
                    <a:pt x="150" y="65"/>
                    <a:pt x="150" y="65"/>
                    <a:pt x="150" y="65"/>
                  </a:cubicBezTo>
                  <a:cubicBezTo>
                    <a:pt x="148" y="69"/>
                    <a:pt x="148" y="69"/>
                    <a:pt x="148" y="69"/>
                  </a:cubicBezTo>
                  <a:cubicBezTo>
                    <a:pt x="141" y="75"/>
                    <a:pt x="141" y="75"/>
                    <a:pt x="141" y="75"/>
                  </a:cubicBezTo>
                  <a:cubicBezTo>
                    <a:pt x="141" y="79"/>
                    <a:pt x="141" y="79"/>
                    <a:pt x="141" y="79"/>
                  </a:cubicBezTo>
                  <a:cubicBezTo>
                    <a:pt x="141" y="88"/>
                    <a:pt x="141" y="88"/>
                    <a:pt x="141" y="88"/>
                  </a:cubicBezTo>
                  <a:cubicBezTo>
                    <a:pt x="124" y="100"/>
                    <a:pt x="124" y="100"/>
                    <a:pt x="124" y="100"/>
                  </a:cubicBezTo>
                  <a:cubicBezTo>
                    <a:pt x="114" y="113"/>
                    <a:pt x="114" y="113"/>
                    <a:pt x="114" y="113"/>
                  </a:cubicBezTo>
                  <a:cubicBezTo>
                    <a:pt x="102" y="124"/>
                    <a:pt x="102" y="124"/>
                    <a:pt x="102" y="124"/>
                  </a:cubicBezTo>
                  <a:cubicBezTo>
                    <a:pt x="84" y="132"/>
                    <a:pt x="84" y="132"/>
                    <a:pt x="84" y="132"/>
                  </a:cubicBezTo>
                  <a:cubicBezTo>
                    <a:pt x="68" y="144"/>
                    <a:pt x="68" y="144"/>
                    <a:pt x="68" y="144"/>
                  </a:cubicBezTo>
                  <a:cubicBezTo>
                    <a:pt x="54" y="152"/>
                    <a:pt x="54" y="152"/>
                    <a:pt x="54" y="152"/>
                  </a:cubicBezTo>
                  <a:cubicBezTo>
                    <a:pt x="40" y="165"/>
                    <a:pt x="40" y="165"/>
                    <a:pt x="40" y="165"/>
                  </a:cubicBezTo>
                  <a:cubicBezTo>
                    <a:pt x="37" y="180"/>
                    <a:pt x="37" y="180"/>
                    <a:pt x="37" y="180"/>
                  </a:cubicBezTo>
                  <a:cubicBezTo>
                    <a:pt x="24" y="195"/>
                    <a:pt x="24" y="195"/>
                    <a:pt x="24" y="195"/>
                  </a:cubicBezTo>
                  <a:cubicBezTo>
                    <a:pt x="20" y="194"/>
                    <a:pt x="20" y="194"/>
                    <a:pt x="20" y="194"/>
                  </a:cubicBezTo>
                  <a:cubicBezTo>
                    <a:pt x="21" y="205"/>
                    <a:pt x="21" y="215"/>
                    <a:pt x="20" y="219"/>
                  </a:cubicBezTo>
                  <a:cubicBezTo>
                    <a:pt x="19" y="222"/>
                    <a:pt x="17" y="226"/>
                    <a:pt x="17" y="229"/>
                  </a:cubicBezTo>
                  <a:cubicBezTo>
                    <a:pt x="16" y="235"/>
                    <a:pt x="17" y="242"/>
                    <a:pt x="25" y="251"/>
                  </a:cubicBezTo>
                  <a:cubicBezTo>
                    <a:pt x="37" y="265"/>
                    <a:pt x="25" y="281"/>
                    <a:pt x="14" y="289"/>
                  </a:cubicBezTo>
                  <a:cubicBezTo>
                    <a:pt x="4" y="297"/>
                    <a:pt x="21" y="340"/>
                    <a:pt x="46" y="356"/>
                  </a:cubicBezTo>
                  <a:cubicBezTo>
                    <a:pt x="72" y="372"/>
                    <a:pt x="45" y="367"/>
                    <a:pt x="28" y="373"/>
                  </a:cubicBezTo>
                  <a:cubicBezTo>
                    <a:pt x="19" y="377"/>
                    <a:pt x="12" y="387"/>
                    <a:pt x="7" y="397"/>
                  </a:cubicBezTo>
                  <a:cubicBezTo>
                    <a:pt x="4" y="402"/>
                    <a:pt x="2" y="408"/>
                    <a:pt x="0" y="413"/>
                  </a:cubicBezTo>
                  <a:cubicBezTo>
                    <a:pt x="3" y="423"/>
                    <a:pt x="7" y="433"/>
                    <a:pt x="16" y="435"/>
                  </a:cubicBezTo>
                  <a:cubicBezTo>
                    <a:pt x="38" y="440"/>
                    <a:pt x="41" y="437"/>
                    <a:pt x="41" y="448"/>
                  </a:cubicBezTo>
                  <a:cubicBezTo>
                    <a:pt x="41" y="459"/>
                    <a:pt x="33" y="469"/>
                    <a:pt x="42" y="471"/>
                  </a:cubicBezTo>
                  <a:cubicBezTo>
                    <a:pt x="52" y="472"/>
                    <a:pt x="54" y="475"/>
                    <a:pt x="53" y="484"/>
                  </a:cubicBezTo>
                  <a:cubicBezTo>
                    <a:pt x="52" y="493"/>
                    <a:pt x="49" y="499"/>
                    <a:pt x="68" y="501"/>
                  </a:cubicBezTo>
                  <a:cubicBezTo>
                    <a:pt x="82" y="503"/>
                    <a:pt x="101" y="513"/>
                    <a:pt x="118" y="496"/>
                  </a:cubicBezTo>
                  <a:cubicBezTo>
                    <a:pt x="109" y="499"/>
                    <a:pt x="103" y="498"/>
                    <a:pt x="99" y="496"/>
                  </a:cubicBezTo>
                  <a:cubicBezTo>
                    <a:pt x="99" y="496"/>
                    <a:pt x="99" y="496"/>
                    <a:pt x="99" y="496"/>
                  </a:cubicBezTo>
                  <a:cubicBezTo>
                    <a:pt x="99" y="496"/>
                    <a:pt x="99" y="496"/>
                    <a:pt x="99" y="496"/>
                  </a:cubicBezTo>
                  <a:cubicBezTo>
                    <a:pt x="93" y="493"/>
                    <a:pt x="94" y="485"/>
                    <a:pt x="94" y="485"/>
                  </a:cubicBezTo>
                  <a:cubicBezTo>
                    <a:pt x="94" y="485"/>
                    <a:pt x="94" y="485"/>
                    <a:pt x="92" y="455"/>
                  </a:cubicBezTo>
                  <a:cubicBezTo>
                    <a:pt x="92" y="455"/>
                    <a:pt x="100" y="464"/>
                    <a:pt x="114" y="455"/>
                  </a:cubicBezTo>
                  <a:cubicBezTo>
                    <a:pt x="129" y="445"/>
                    <a:pt x="133" y="435"/>
                    <a:pt x="133" y="435"/>
                  </a:cubicBezTo>
                  <a:cubicBezTo>
                    <a:pt x="133" y="435"/>
                    <a:pt x="133" y="435"/>
                    <a:pt x="141" y="424"/>
                  </a:cubicBezTo>
                  <a:cubicBezTo>
                    <a:pt x="141" y="424"/>
                    <a:pt x="141" y="424"/>
                    <a:pt x="150" y="408"/>
                  </a:cubicBezTo>
                  <a:cubicBezTo>
                    <a:pt x="150" y="408"/>
                    <a:pt x="150" y="408"/>
                    <a:pt x="150" y="395"/>
                  </a:cubicBezTo>
                  <a:cubicBezTo>
                    <a:pt x="150" y="395"/>
                    <a:pt x="150" y="395"/>
                    <a:pt x="146" y="384"/>
                  </a:cubicBezTo>
                  <a:cubicBezTo>
                    <a:pt x="146" y="384"/>
                    <a:pt x="146" y="384"/>
                    <a:pt x="146" y="371"/>
                  </a:cubicBezTo>
                  <a:cubicBezTo>
                    <a:pt x="146" y="371"/>
                    <a:pt x="146" y="371"/>
                    <a:pt x="136" y="361"/>
                  </a:cubicBezTo>
                  <a:cubicBezTo>
                    <a:pt x="136" y="361"/>
                    <a:pt x="136" y="361"/>
                    <a:pt x="134" y="357"/>
                  </a:cubicBezTo>
                  <a:cubicBezTo>
                    <a:pt x="134" y="357"/>
                    <a:pt x="134" y="357"/>
                    <a:pt x="133" y="353"/>
                  </a:cubicBezTo>
                  <a:cubicBezTo>
                    <a:pt x="133" y="353"/>
                    <a:pt x="132" y="352"/>
                    <a:pt x="128" y="344"/>
                  </a:cubicBezTo>
                  <a:cubicBezTo>
                    <a:pt x="124" y="336"/>
                    <a:pt x="120" y="329"/>
                    <a:pt x="120" y="329"/>
                  </a:cubicBezTo>
                  <a:cubicBezTo>
                    <a:pt x="120" y="329"/>
                    <a:pt x="120" y="329"/>
                    <a:pt x="118" y="324"/>
                  </a:cubicBezTo>
                  <a:cubicBezTo>
                    <a:pt x="118" y="324"/>
                    <a:pt x="118" y="324"/>
                    <a:pt x="118" y="320"/>
                  </a:cubicBezTo>
                  <a:cubicBezTo>
                    <a:pt x="118" y="320"/>
                    <a:pt x="118" y="320"/>
                    <a:pt x="129" y="313"/>
                  </a:cubicBezTo>
                  <a:cubicBezTo>
                    <a:pt x="129" y="313"/>
                    <a:pt x="129" y="313"/>
                    <a:pt x="130" y="308"/>
                  </a:cubicBezTo>
                  <a:cubicBezTo>
                    <a:pt x="130" y="308"/>
                    <a:pt x="129" y="295"/>
                    <a:pt x="138" y="309"/>
                  </a:cubicBezTo>
                  <a:cubicBezTo>
                    <a:pt x="148" y="324"/>
                    <a:pt x="148" y="324"/>
                    <a:pt x="148" y="324"/>
                  </a:cubicBezTo>
                  <a:cubicBezTo>
                    <a:pt x="148" y="324"/>
                    <a:pt x="148" y="324"/>
                    <a:pt x="150" y="325"/>
                  </a:cubicBezTo>
                  <a:cubicBezTo>
                    <a:pt x="150" y="325"/>
                    <a:pt x="150" y="325"/>
                    <a:pt x="160" y="329"/>
                  </a:cubicBezTo>
                  <a:cubicBezTo>
                    <a:pt x="160" y="329"/>
                    <a:pt x="160" y="329"/>
                    <a:pt x="165" y="337"/>
                  </a:cubicBezTo>
                  <a:cubicBezTo>
                    <a:pt x="169" y="340"/>
                    <a:pt x="178" y="340"/>
                    <a:pt x="178" y="340"/>
                  </a:cubicBezTo>
                  <a:cubicBezTo>
                    <a:pt x="178" y="340"/>
                    <a:pt x="178" y="340"/>
                    <a:pt x="192" y="337"/>
                  </a:cubicBezTo>
                  <a:cubicBezTo>
                    <a:pt x="192" y="337"/>
                    <a:pt x="192" y="337"/>
                    <a:pt x="193" y="329"/>
                  </a:cubicBezTo>
                  <a:cubicBezTo>
                    <a:pt x="193" y="329"/>
                    <a:pt x="193" y="329"/>
                    <a:pt x="189" y="323"/>
                  </a:cubicBezTo>
                  <a:cubicBezTo>
                    <a:pt x="189" y="323"/>
                    <a:pt x="189" y="323"/>
                    <a:pt x="182" y="316"/>
                  </a:cubicBezTo>
                  <a:cubicBezTo>
                    <a:pt x="182" y="316"/>
                    <a:pt x="182" y="316"/>
                    <a:pt x="176" y="309"/>
                  </a:cubicBezTo>
                  <a:cubicBezTo>
                    <a:pt x="176" y="309"/>
                    <a:pt x="176" y="309"/>
                    <a:pt x="170" y="307"/>
                  </a:cubicBezTo>
                  <a:cubicBezTo>
                    <a:pt x="170" y="307"/>
                    <a:pt x="170" y="307"/>
                    <a:pt x="164" y="300"/>
                  </a:cubicBezTo>
                  <a:cubicBezTo>
                    <a:pt x="164" y="300"/>
                    <a:pt x="164" y="300"/>
                    <a:pt x="161" y="293"/>
                  </a:cubicBezTo>
                  <a:cubicBezTo>
                    <a:pt x="161" y="293"/>
                    <a:pt x="161" y="293"/>
                    <a:pt x="161" y="281"/>
                  </a:cubicBezTo>
                  <a:cubicBezTo>
                    <a:pt x="161" y="281"/>
                    <a:pt x="161" y="281"/>
                    <a:pt x="162" y="271"/>
                  </a:cubicBezTo>
                  <a:cubicBezTo>
                    <a:pt x="162" y="271"/>
                    <a:pt x="162" y="271"/>
                    <a:pt x="162" y="264"/>
                  </a:cubicBezTo>
                  <a:cubicBezTo>
                    <a:pt x="162" y="264"/>
                    <a:pt x="162" y="264"/>
                    <a:pt x="166" y="252"/>
                  </a:cubicBezTo>
                  <a:cubicBezTo>
                    <a:pt x="166" y="252"/>
                    <a:pt x="166" y="252"/>
                    <a:pt x="170" y="240"/>
                  </a:cubicBezTo>
                  <a:cubicBezTo>
                    <a:pt x="170" y="240"/>
                    <a:pt x="172" y="232"/>
                    <a:pt x="176" y="232"/>
                  </a:cubicBezTo>
                  <a:cubicBezTo>
                    <a:pt x="180" y="232"/>
                    <a:pt x="173" y="231"/>
                    <a:pt x="185" y="231"/>
                  </a:cubicBezTo>
                  <a:cubicBezTo>
                    <a:pt x="197" y="231"/>
                    <a:pt x="208" y="231"/>
                    <a:pt x="208" y="231"/>
                  </a:cubicBezTo>
                  <a:cubicBezTo>
                    <a:pt x="208" y="231"/>
                    <a:pt x="208" y="231"/>
                    <a:pt x="210" y="229"/>
                  </a:cubicBezTo>
                  <a:cubicBezTo>
                    <a:pt x="210" y="228"/>
                    <a:pt x="211" y="227"/>
                    <a:pt x="213" y="225"/>
                  </a:cubicBezTo>
                  <a:cubicBezTo>
                    <a:pt x="213" y="225"/>
                    <a:pt x="213" y="225"/>
                    <a:pt x="224" y="215"/>
                  </a:cubicBezTo>
                  <a:cubicBezTo>
                    <a:pt x="224" y="215"/>
                    <a:pt x="214" y="215"/>
                    <a:pt x="225" y="208"/>
                  </a:cubicBezTo>
                  <a:cubicBezTo>
                    <a:pt x="227" y="206"/>
                    <a:pt x="229" y="205"/>
                    <a:pt x="231" y="204"/>
                  </a:cubicBezTo>
                  <a:cubicBezTo>
                    <a:pt x="236" y="199"/>
                    <a:pt x="237" y="197"/>
                    <a:pt x="237" y="197"/>
                  </a:cubicBezTo>
                  <a:cubicBezTo>
                    <a:pt x="237" y="197"/>
                    <a:pt x="237" y="197"/>
                    <a:pt x="237" y="192"/>
                  </a:cubicBezTo>
                  <a:cubicBezTo>
                    <a:pt x="237" y="192"/>
                    <a:pt x="237" y="192"/>
                    <a:pt x="242" y="180"/>
                  </a:cubicBezTo>
                  <a:cubicBezTo>
                    <a:pt x="242" y="180"/>
                    <a:pt x="242" y="180"/>
                    <a:pt x="246" y="175"/>
                  </a:cubicBezTo>
                  <a:cubicBezTo>
                    <a:pt x="246" y="175"/>
                    <a:pt x="246" y="175"/>
                    <a:pt x="252" y="169"/>
                  </a:cubicBezTo>
                  <a:cubicBezTo>
                    <a:pt x="252" y="169"/>
                    <a:pt x="252" y="169"/>
                    <a:pt x="260" y="160"/>
                  </a:cubicBezTo>
                  <a:cubicBezTo>
                    <a:pt x="260" y="160"/>
                    <a:pt x="260" y="160"/>
                    <a:pt x="258" y="153"/>
                  </a:cubicBezTo>
                  <a:cubicBezTo>
                    <a:pt x="258" y="153"/>
                    <a:pt x="258" y="153"/>
                    <a:pt x="260" y="144"/>
                  </a:cubicBezTo>
                  <a:cubicBezTo>
                    <a:pt x="260" y="144"/>
                    <a:pt x="258" y="140"/>
                    <a:pt x="264" y="137"/>
                  </a:cubicBezTo>
                  <a:cubicBezTo>
                    <a:pt x="265" y="137"/>
                    <a:pt x="265" y="136"/>
                    <a:pt x="266" y="136"/>
                  </a:cubicBezTo>
                  <a:cubicBezTo>
                    <a:pt x="266" y="136"/>
                    <a:pt x="266" y="136"/>
                    <a:pt x="267" y="136"/>
                  </a:cubicBezTo>
                  <a:cubicBezTo>
                    <a:pt x="268" y="135"/>
                    <a:pt x="269" y="134"/>
                    <a:pt x="271" y="133"/>
                  </a:cubicBezTo>
                  <a:cubicBezTo>
                    <a:pt x="271" y="133"/>
                    <a:pt x="272" y="132"/>
                    <a:pt x="273" y="132"/>
                  </a:cubicBezTo>
                  <a:cubicBezTo>
                    <a:pt x="268" y="122"/>
                    <a:pt x="281" y="113"/>
                    <a:pt x="281" y="113"/>
                  </a:cubicBezTo>
                  <a:cubicBezTo>
                    <a:pt x="281" y="113"/>
                    <a:pt x="297" y="105"/>
                    <a:pt x="310" y="93"/>
                  </a:cubicBezTo>
                  <a:cubicBezTo>
                    <a:pt x="324" y="81"/>
                    <a:pt x="302" y="80"/>
                    <a:pt x="296" y="68"/>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8" name="Freeform 30"/>
            <p:cNvSpPr>
              <a:spLocks/>
            </p:cNvSpPr>
            <p:nvPr/>
          </p:nvSpPr>
          <p:spPr bwMode="auto">
            <a:xfrm>
              <a:off x="5069861" y="4673361"/>
              <a:ext cx="780679" cy="701527"/>
            </a:xfrm>
            <a:custGeom>
              <a:avLst/>
              <a:gdLst>
                <a:gd name="T0" fmla="*/ 244 w 318"/>
                <a:gd name="T1" fmla="*/ 246 h 286"/>
                <a:gd name="T2" fmla="*/ 227 w 318"/>
                <a:gd name="T3" fmla="*/ 273 h 286"/>
                <a:gd name="T4" fmla="*/ 237 w 318"/>
                <a:gd name="T5" fmla="*/ 280 h 286"/>
                <a:gd name="T6" fmla="*/ 239 w 318"/>
                <a:gd name="T7" fmla="*/ 271 h 286"/>
                <a:gd name="T8" fmla="*/ 247 w 318"/>
                <a:gd name="T9" fmla="*/ 262 h 286"/>
                <a:gd name="T10" fmla="*/ 259 w 318"/>
                <a:gd name="T11" fmla="*/ 262 h 286"/>
                <a:gd name="T12" fmla="*/ 251 w 318"/>
                <a:gd name="T13" fmla="*/ 278 h 286"/>
                <a:gd name="T14" fmla="*/ 259 w 318"/>
                <a:gd name="T15" fmla="*/ 276 h 286"/>
                <a:gd name="T16" fmla="*/ 268 w 318"/>
                <a:gd name="T17" fmla="*/ 274 h 286"/>
                <a:gd name="T18" fmla="*/ 271 w 318"/>
                <a:gd name="T19" fmla="*/ 281 h 286"/>
                <a:gd name="T20" fmla="*/ 273 w 318"/>
                <a:gd name="T21" fmla="*/ 278 h 286"/>
                <a:gd name="T22" fmla="*/ 276 w 318"/>
                <a:gd name="T23" fmla="*/ 272 h 286"/>
                <a:gd name="T24" fmla="*/ 288 w 318"/>
                <a:gd name="T25" fmla="*/ 270 h 286"/>
                <a:gd name="T26" fmla="*/ 290 w 318"/>
                <a:gd name="T27" fmla="*/ 264 h 286"/>
                <a:gd name="T28" fmla="*/ 305 w 318"/>
                <a:gd name="T29" fmla="*/ 263 h 286"/>
                <a:gd name="T30" fmla="*/ 315 w 318"/>
                <a:gd name="T31" fmla="*/ 270 h 286"/>
                <a:gd name="T32" fmla="*/ 312 w 318"/>
                <a:gd name="T33" fmla="*/ 259 h 286"/>
                <a:gd name="T34" fmla="*/ 295 w 318"/>
                <a:gd name="T35" fmla="*/ 247 h 286"/>
                <a:gd name="T36" fmla="*/ 261 w 318"/>
                <a:gd name="T37" fmla="*/ 235 h 286"/>
                <a:gd name="T38" fmla="*/ 264 w 318"/>
                <a:gd name="T39" fmla="*/ 220 h 286"/>
                <a:gd name="T40" fmla="*/ 273 w 318"/>
                <a:gd name="T41" fmla="*/ 163 h 286"/>
                <a:gd name="T42" fmla="*/ 244 w 318"/>
                <a:gd name="T43" fmla="*/ 104 h 286"/>
                <a:gd name="T44" fmla="*/ 250 w 318"/>
                <a:gd name="T45" fmla="*/ 50 h 286"/>
                <a:gd name="T46" fmla="*/ 207 w 318"/>
                <a:gd name="T47" fmla="*/ 3 h 286"/>
                <a:gd name="T48" fmla="*/ 185 w 318"/>
                <a:gd name="T49" fmla="*/ 2 h 286"/>
                <a:gd name="T50" fmla="*/ 181 w 318"/>
                <a:gd name="T51" fmla="*/ 7 h 286"/>
                <a:gd name="T52" fmla="*/ 167 w 318"/>
                <a:gd name="T53" fmla="*/ 25 h 286"/>
                <a:gd name="T54" fmla="*/ 136 w 318"/>
                <a:gd name="T55" fmla="*/ 92 h 286"/>
                <a:gd name="T56" fmla="*/ 76 w 318"/>
                <a:gd name="T57" fmla="*/ 115 h 286"/>
                <a:gd name="T58" fmla="*/ 39 w 318"/>
                <a:gd name="T59" fmla="*/ 140 h 286"/>
                <a:gd name="T60" fmla="*/ 88 w 318"/>
                <a:gd name="T61" fmla="*/ 176 h 286"/>
                <a:gd name="T62" fmla="*/ 112 w 318"/>
                <a:gd name="T63" fmla="*/ 216 h 286"/>
                <a:gd name="T64" fmla="*/ 134 w 318"/>
                <a:gd name="T65" fmla="*/ 228 h 286"/>
                <a:gd name="T66" fmla="*/ 144 w 318"/>
                <a:gd name="T67" fmla="*/ 243 h 286"/>
                <a:gd name="T68" fmla="*/ 152 w 318"/>
                <a:gd name="T69" fmla="*/ 263 h 286"/>
                <a:gd name="T70" fmla="*/ 185 w 318"/>
                <a:gd name="T71" fmla="*/ 248 h 286"/>
                <a:gd name="T72" fmla="*/ 221 w 318"/>
                <a:gd name="T73" fmla="*/ 2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86">
                  <a:moveTo>
                    <a:pt x="221" y="245"/>
                  </a:moveTo>
                  <a:cubicBezTo>
                    <a:pt x="223" y="245"/>
                    <a:pt x="243" y="245"/>
                    <a:pt x="244" y="246"/>
                  </a:cubicBezTo>
                  <a:cubicBezTo>
                    <a:pt x="246" y="257"/>
                    <a:pt x="234" y="256"/>
                    <a:pt x="230" y="261"/>
                  </a:cubicBezTo>
                  <a:cubicBezTo>
                    <a:pt x="227" y="264"/>
                    <a:pt x="227" y="270"/>
                    <a:pt x="227" y="273"/>
                  </a:cubicBezTo>
                  <a:cubicBezTo>
                    <a:pt x="228" y="275"/>
                    <a:pt x="229" y="277"/>
                    <a:pt x="230" y="279"/>
                  </a:cubicBezTo>
                  <a:cubicBezTo>
                    <a:pt x="231" y="280"/>
                    <a:pt x="235" y="281"/>
                    <a:pt x="237" y="280"/>
                  </a:cubicBezTo>
                  <a:cubicBezTo>
                    <a:pt x="237" y="279"/>
                    <a:pt x="237" y="278"/>
                    <a:pt x="237" y="277"/>
                  </a:cubicBezTo>
                  <a:cubicBezTo>
                    <a:pt x="238" y="275"/>
                    <a:pt x="238" y="273"/>
                    <a:pt x="239" y="271"/>
                  </a:cubicBezTo>
                  <a:cubicBezTo>
                    <a:pt x="239" y="270"/>
                    <a:pt x="240" y="268"/>
                    <a:pt x="240" y="267"/>
                  </a:cubicBezTo>
                  <a:cubicBezTo>
                    <a:pt x="242" y="265"/>
                    <a:pt x="245" y="264"/>
                    <a:pt x="247" y="262"/>
                  </a:cubicBezTo>
                  <a:cubicBezTo>
                    <a:pt x="250" y="259"/>
                    <a:pt x="248" y="256"/>
                    <a:pt x="254" y="256"/>
                  </a:cubicBezTo>
                  <a:cubicBezTo>
                    <a:pt x="257" y="256"/>
                    <a:pt x="260" y="258"/>
                    <a:pt x="259" y="262"/>
                  </a:cubicBezTo>
                  <a:cubicBezTo>
                    <a:pt x="255" y="264"/>
                    <a:pt x="253" y="265"/>
                    <a:pt x="252" y="268"/>
                  </a:cubicBezTo>
                  <a:cubicBezTo>
                    <a:pt x="251" y="270"/>
                    <a:pt x="251" y="276"/>
                    <a:pt x="251" y="278"/>
                  </a:cubicBezTo>
                  <a:cubicBezTo>
                    <a:pt x="252" y="281"/>
                    <a:pt x="253" y="286"/>
                    <a:pt x="257" y="284"/>
                  </a:cubicBezTo>
                  <a:cubicBezTo>
                    <a:pt x="260" y="282"/>
                    <a:pt x="258" y="278"/>
                    <a:pt x="259" y="276"/>
                  </a:cubicBezTo>
                  <a:cubicBezTo>
                    <a:pt x="260" y="273"/>
                    <a:pt x="261" y="271"/>
                    <a:pt x="265" y="272"/>
                  </a:cubicBezTo>
                  <a:cubicBezTo>
                    <a:pt x="266" y="272"/>
                    <a:pt x="268" y="273"/>
                    <a:pt x="268" y="274"/>
                  </a:cubicBezTo>
                  <a:cubicBezTo>
                    <a:pt x="269" y="276"/>
                    <a:pt x="268" y="277"/>
                    <a:pt x="268" y="279"/>
                  </a:cubicBezTo>
                  <a:cubicBezTo>
                    <a:pt x="269" y="280"/>
                    <a:pt x="270" y="281"/>
                    <a:pt x="271" y="281"/>
                  </a:cubicBezTo>
                  <a:cubicBezTo>
                    <a:pt x="272" y="281"/>
                    <a:pt x="273" y="282"/>
                    <a:pt x="273" y="281"/>
                  </a:cubicBezTo>
                  <a:cubicBezTo>
                    <a:pt x="274" y="280"/>
                    <a:pt x="274" y="279"/>
                    <a:pt x="273" y="278"/>
                  </a:cubicBezTo>
                  <a:cubicBezTo>
                    <a:pt x="273" y="277"/>
                    <a:pt x="273" y="277"/>
                    <a:pt x="274" y="275"/>
                  </a:cubicBezTo>
                  <a:cubicBezTo>
                    <a:pt x="274" y="274"/>
                    <a:pt x="274" y="273"/>
                    <a:pt x="276" y="272"/>
                  </a:cubicBezTo>
                  <a:cubicBezTo>
                    <a:pt x="277" y="272"/>
                    <a:pt x="280" y="273"/>
                    <a:pt x="282" y="273"/>
                  </a:cubicBezTo>
                  <a:cubicBezTo>
                    <a:pt x="284" y="272"/>
                    <a:pt x="287" y="272"/>
                    <a:pt x="288" y="270"/>
                  </a:cubicBezTo>
                  <a:cubicBezTo>
                    <a:pt x="289" y="269"/>
                    <a:pt x="288" y="268"/>
                    <a:pt x="288" y="267"/>
                  </a:cubicBezTo>
                  <a:cubicBezTo>
                    <a:pt x="288" y="265"/>
                    <a:pt x="288" y="265"/>
                    <a:pt x="290" y="264"/>
                  </a:cubicBezTo>
                  <a:cubicBezTo>
                    <a:pt x="292" y="263"/>
                    <a:pt x="294" y="262"/>
                    <a:pt x="297" y="262"/>
                  </a:cubicBezTo>
                  <a:cubicBezTo>
                    <a:pt x="299" y="262"/>
                    <a:pt x="303" y="262"/>
                    <a:pt x="305" y="263"/>
                  </a:cubicBezTo>
                  <a:cubicBezTo>
                    <a:pt x="307" y="264"/>
                    <a:pt x="307" y="266"/>
                    <a:pt x="308" y="268"/>
                  </a:cubicBezTo>
                  <a:cubicBezTo>
                    <a:pt x="310" y="269"/>
                    <a:pt x="313" y="271"/>
                    <a:pt x="315" y="270"/>
                  </a:cubicBezTo>
                  <a:cubicBezTo>
                    <a:pt x="318" y="269"/>
                    <a:pt x="317" y="266"/>
                    <a:pt x="316" y="264"/>
                  </a:cubicBezTo>
                  <a:cubicBezTo>
                    <a:pt x="315" y="262"/>
                    <a:pt x="313" y="261"/>
                    <a:pt x="312" y="259"/>
                  </a:cubicBezTo>
                  <a:cubicBezTo>
                    <a:pt x="311" y="257"/>
                    <a:pt x="309" y="255"/>
                    <a:pt x="308" y="254"/>
                  </a:cubicBezTo>
                  <a:cubicBezTo>
                    <a:pt x="304" y="250"/>
                    <a:pt x="299" y="248"/>
                    <a:pt x="295" y="247"/>
                  </a:cubicBezTo>
                  <a:cubicBezTo>
                    <a:pt x="290" y="245"/>
                    <a:pt x="284" y="245"/>
                    <a:pt x="280" y="244"/>
                  </a:cubicBezTo>
                  <a:cubicBezTo>
                    <a:pt x="273" y="241"/>
                    <a:pt x="268" y="236"/>
                    <a:pt x="261" y="235"/>
                  </a:cubicBezTo>
                  <a:cubicBezTo>
                    <a:pt x="254" y="234"/>
                    <a:pt x="247" y="236"/>
                    <a:pt x="240" y="234"/>
                  </a:cubicBezTo>
                  <a:cubicBezTo>
                    <a:pt x="244" y="225"/>
                    <a:pt x="256" y="223"/>
                    <a:pt x="264" y="220"/>
                  </a:cubicBezTo>
                  <a:cubicBezTo>
                    <a:pt x="275" y="217"/>
                    <a:pt x="278" y="213"/>
                    <a:pt x="278" y="201"/>
                  </a:cubicBezTo>
                  <a:cubicBezTo>
                    <a:pt x="278" y="188"/>
                    <a:pt x="273" y="176"/>
                    <a:pt x="273" y="163"/>
                  </a:cubicBezTo>
                  <a:cubicBezTo>
                    <a:pt x="273" y="150"/>
                    <a:pt x="257" y="130"/>
                    <a:pt x="256" y="129"/>
                  </a:cubicBezTo>
                  <a:cubicBezTo>
                    <a:pt x="265" y="118"/>
                    <a:pt x="246" y="101"/>
                    <a:pt x="244" y="104"/>
                  </a:cubicBezTo>
                  <a:cubicBezTo>
                    <a:pt x="233" y="94"/>
                    <a:pt x="241" y="80"/>
                    <a:pt x="247" y="74"/>
                  </a:cubicBezTo>
                  <a:cubicBezTo>
                    <a:pt x="253" y="68"/>
                    <a:pt x="250" y="50"/>
                    <a:pt x="250" y="50"/>
                  </a:cubicBezTo>
                  <a:cubicBezTo>
                    <a:pt x="250" y="50"/>
                    <a:pt x="217" y="34"/>
                    <a:pt x="218" y="33"/>
                  </a:cubicBezTo>
                  <a:cubicBezTo>
                    <a:pt x="202" y="23"/>
                    <a:pt x="203" y="12"/>
                    <a:pt x="207" y="3"/>
                  </a:cubicBezTo>
                  <a:cubicBezTo>
                    <a:pt x="207" y="3"/>
                    <a:pt x="207" y="3"/>
                    <a:pt x="187" y="0"/>
                  </a:cubicBezTo>
                  <a:cubicBezTo>
                    <a:pt x="186" y="1"/>
                    <a:pt x="186" y="2"/>
                    <a:pt x="185" y="2"/>
                  </a:cubicBezTo>
                  <a:cubicBezTo>
                    <a:pt x="184" y="3"/>
                    <a:pt x="183" y="4"/>
                    <a:pt x="182" y="6"/>
                  </a:cubicBezTo>
                  <a:cubicBezTo>
                    <a:pt x="182" y="6"/>
                    <a:pt x="181" y="6"/>
                    <a:pt x="181" y="7"/>
                  </a:cubicBezTo>
                  <a:cubicBezTo>
                    <a:pt x="179" y="12"/>
                    <a:pt x="179" y="19"/>
                    <a:pt x="172" y="23"/>
                  </a:cubicBezTo>
                  <a:cubicBezTo>
                    <a:pt x="171" y="24"/>
                    <a:pt x="169" y="24"/>
                    <a:pt x="167" y="25"/>
                  </a:cubicBezTo>
                  <a:cubicBezTo>
                    <a:pt x="168" y="41"/>
                    <a:pt x="167" y="60"/>
                    <a:pt x="163" y="65"/>
                  </a:cubicBezTo>
                  <a:cubicBezTo>
                    <a:pt x="155" y="75"/>
                    <a:pt x="146" y="85"/>
                    <a:pt x="136" y="92"/>
                  </a:cubicBezTo>
                  <a:cubicBezTo>
                    <a:pt x="127" y="99"/>
                    <a:pt x="106" y="93"/>
                    <a:pt x="98" y="99"/>
                  </a:cubicBezTo>
                  <a:cubicBezTo>
                    <a:pt x="90" y="104"/>
                    <a:pt x="80" y="115"/>
                    <a:pt x="76" y="115"/>
                  </a:cubicBezTo>
                  <a:cubicBezTo>
                    <a:pt x="72" y="115"/>
                    <a:pt x="74" y="120"/>
                    <a:pt x="70" y="112"/>
                  </a:cubicBezTo>
                  <a:cubicBezTo>
                    <a:pt x="66" y="104"/>
                    <a:pt x="0" y="129"/>
                    <a:pt x="39" y="140"/>
                  </a:cubicBezTo>
                  <a:cubicBezTo>
                    <a:pt x="78" y="151"/>
                    <a:pt x="83" y="156"/>
                    <a:pt x="83" y="156"/>
                  </a:cubicBezTo>
                  <a:cubicBezTo>
                    <a:pt x="88" y="176"/>
                    <a:pt x="88" y="176"/>
                    <a:pt x="88" y="176"/>
                  </a:cubicBezTo>
                  <a:cubicBezTo>
                    <a:pt x="107" y="188"/>
                    <a:pt x="107" y="188"/>
                    <a:pt x="107" y="188"/>
                  </a:cubicBezTo>
                  <a:cubicBezTo>
                    <a:pt x="112" y="216"/>
                    <a:pt x="112" y="216"/>
                    <a:pt x="112" y="216"/>
                  </a:cubicBezTo>
                  <a:cubicBezTo>
                    <a:pt x="120" y="220"/>
                    <a:pt x="120" y="220"/>
                    <a:pt x="120" y="220"/>
                  </a:cubicBezTo>
                  <a:cubicBezTo>
                    <a:pt x="128" y="227"/>
                    <a:pt x="134" y="228"/>
                    <a:pt x="134" y="228"/>
                  </a:cubicBezTo>
                  <a:cubicBezTo>
                    <a:pt x="134" y="228"/>
                    <a:pt x="138" y="220"/>
                    <a:pt x="139" y="229"/>
                  </a:cubicBezTo>
                  <a:cubicBezTo>
                    <a:pt x="140" y="239"/>
                    <a:pt x="144" y="243"/>
                    <a:pt x="144" y="243"/>
                  </a:cubicBezTo>
                  <a:cubicBezTo>
                    <a:pt x="144" y="243"/>
                    <a:pt x="144" y="243"/>
                    <a:pt x="143" y="247"/>
                  </a:cubicBezTo>
                  <a:cubicBezTo>
                    <a:pt x="143" y="247"/>
                    <a:pt x="143" y="247"/>
                    <a:pt x="152" y="263"/>
                  </a:cubicBezTo>
                  <a:cubicBezTo>
                    <a:pt x="166" y="261"/>
                    <a:pt x="166" y="261"/>
                    <a:pt x="166" y="261"/>
                  </a:cubicBezTo>
                  <a:cubicBezTo>
                    <a:pt x="172" y="257"/>
                    <a:pt x="179" y="252"/>
                    <a:pt x="185" y="248"/>
                  </a:cubicBezTo>
                  <a:cubicBezTo>
                    <a:pt x="190" y="244"/>
                    <a:pt x="196" y="236"/>
                    <a:pt x="203" y="236"/>
                  </a:cubicBezTo>
                  <a:cubicBezTo>
                    <a:pt x="209" y="237"/>
                    <a:pt x="215" y="243"/>
                    <a:pt x="221" y="245"/>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19" name="Freeform 31"/>
            <p:cNvSpPr>
              <a:spLocks/>
            </p:cNvSpPr>
            <p:nvPr/>
          </p:nvSpPr>
          <p:spPr bwMode="auto">
            <a:xfrm>
              <a:off x="4689410" y="4717489"/>
              <a:ext cx="792854" cy="532612"/>
            </a:xfrm>
            <a:custGeom>
              <a:avLst/>
              <a:gdLst>
                <a:gd name="T0" fmla="*/ 0 w 323"/>
                <a:gd name="T1" fmla="*/ 57 h 217"/>
                <a:gd name="T2" fmla="*/ 0 w 323"/>
                <a:gd name="T3" fmla="*/ 58 h 217"/>
                <a:gd name="T4" fmla="*/ 18 w 323"/>
                <a:gd name="T5" fmla="*/ 73 h 217"/>
                <a:gd name="T6" fmla="*/ 53 w 323"/>
                <a:gd name="T7" fmla="*/ 98 h 217"/>
                <a:gd name="T8" fmla="*/ 65 w 323"/>
                <a:gd name="T9" fmla="*/ 126 h 217"/>
                <a:gd name="T10" fmla="*/ 79 w 323"/>
                <a:gd name="T11" fmla="*/ 151 h 217"/>
                <a:gd name="T12" fmla="*/ 50 w 323"/>
                <a:gd name="T13" fmla="*/ 171 h 217"/>
                <a:gd name="T14" fmla="*/ 42 w 323"/>
                <a:gd name="T15" fmla="*/ 190 h 217"/>
                <a:gd name="T16" fmla="*/ 43 w 323"/>
                <a:gd name="T17" fmla="*/ 189 h 217"/>
                <a:gd name="T18" fmla="*/ 45 w 323"/>
                <a:gd name="T19" fmla="*/ 187 h 217"/>
                <a:gd name="T20" fmla="*/ 50 w 323"/>
                <a:gd name="T21" fmla="*/ 182 h 217"/>
                <a:gd name="T22" fmla="*/ 58 w 323"/>
                <a:gd name="T23" fmla="*/ 183 h 217"/>
                <a:gd name="T24" fmla="*/ 70 w 323"/>
                <a:gd name="T25" fmla="*/ 186 h 217"/>
                <a:gd name="T26" fmla="*/ 70 w 323"/>
                <a:gd name="T27" fmla="*/ 190 h 217"/>
                <a:gd name="T28" fmla="*/ 74 w 323"/>
                <a:gd name="T29" fmla="*/ 191 h 217"/>
                <a:gd name="T30" fmla="*/ 89 w 323"/>
                <a:gd name="T31" fmla="*/ 193 h 217"/>
                <a:gd name="T32" fmla="*/ 99 w 323"/>
                <a:gd name="T33" fmla="*/ 190 h 217"/>
                <a:gd name="T34" fmla="*/ 99 w 323"/>
                <a:gd name="T35" fmla="*/ 186 h 217"/>
                <a:gd name="T36" fmla="*/ 107 w 323"/>
                <a:gd name="T37" fmla="*/ 183 h 217"/>
                <a:gd name="T38" fmla="*/ 121 w 323"/>
                <a:gd name="T39" fmla="*/ 185 h 217"/>
                <a:gd name="T40" fmla="*/ 123 w 323"/>
                <a:gd name="T41" fmla="*/ 185 h 217"/>
                <a:gd name="T42" fmla="*/ 133 w 323"/>
                <a:gd name="T43" fmla="*/ 185 h 217"/>
                <a:gd name="T44" fmla="*/ 138 w 323"/>
                <a:gd name="T45" fmla="*/ 185 h 217"/>
                <a:gd name="T46" fmla="*/ 138 w 323"/>
                <a:gd name="T47" fmla="*/ 197 h 217"/>
                <a:gd name="T48" fmla="*/ 129 w 323"/>
                <a:gd name="T49" fmla="*/ 199 h 217"/>
                <a:gd name="T50" fmla="*/ 135 w 323"/>
                <a:gd name="T51" fmla="*/ 202 h 217"/>
                <a:gd name="T52" fmla="*/ 142 w 323"/>
                <a:gd name="T53" fmla="*/ 203 h 217"/>
                <a:gd name="T54" fmla="*/ 142 w 323"/>
                <a:gd name="T55" fmla="*/ 210 h 217"/>
                <a:gd name="T56" fmla="*/ 153 w 323"/>
                <a:gd name="T57" fmla="*/ 217 h 217"/>
                <a:gd name="T58" fmla="*/ 157 w 323"/>
                <a:gd name="T59" fmla="*/ 217 h 217"/>
                <a:gd name="T60" fmla="*/ 167 w 323"/>
                <a:gd name="T61" fmla="*/ 217 h 217"/>
                <a:gd name="T62" fmla="*/ 199 w 323"/>
                <a:gd name="T63" fmla="*/ 217 h 217"/>
                <a:gd name="T64" fmla="*/ 202 w 323"/>
                <a:gd name="T65" fmla="*/ 203 h 217"/>
                <a:gd name="T66" fmla="*/ 203 w 323"/>
                <a:gd name="T67" fmla="*/ 187 h 217"/>
                <a:gd name="T68" fmla="*/ 206 w 323"/>
                <a:gd name="T69" fmla="*/ 183 h 217"/>
                <a:gd name="T70" fmla="*/ 214 w 323"/>
                <a:gd name="T71" fmla="*/ 183 h 217"/>
                <a:gd name="T72" fmla="*/ 221 w 323"/>
                <a:gd name="T73" fmla="*/ 194 h 217"/>
                <a:gd name="T74" fmla="*/ 229 w 323"/>
                <a:gd name="T75" fmla="*/ 202 h 217"/>
                <a:gd name="T76" fmla="*/ 239 w 323"/>
                <a:gd name="T77" fmla="*/ 202 h 217"/>
                <a:gd name="T78" fmla="*/ 258 w 323"/>
                <a:gd name="T79" fmla="*/ 201 h 217"/>
                <a:gd name="T80" fmla="*/ 263 w 323"/>
                <a:gd name="T81" fmla="*/ 197 h 217"/>
                <a:gd name="T82" fmla="*/ 267 w 323"/>
                <a:gd name="T83" fmla="*/ 198 h 217"/>
                <a:gd name="T84" fmla="*/ 262 w 323"/>
                <a:gd name="T85" fmla="*/ 170 h 217"/>
                <a:gd name="T86" fmla="*/ 243 w 323"/>
                <a:gd name="T87" fmla="*/ 158 h 217"/>
                <a:gd name="T88" fmla="*/ 238 w 323"/>
                <a:gd name="T89" fmla="*/ 138 h 217"/>
                <a:gd name="T90" fmla="*/ 194 w 323"/>
                <a:gd name="T91" fmla="*/ 122 h 217"/>
                <a:gd name="T92" fmla="*/ 225 w 323"/>
                <a:gd name="T93" fmla="*/ 94 h 217"/>
                <a:gd name="T94" fmla="*/ 231 w 323"/>
                <a:gd name="T95" fmla="*/ 97 h 217"/>
                <a:gd name="T96" fmla="*/ 253 w 323"/>
                <a:gd name="T97" fmla="*/ 81 h 217"/>
                <a:gd name="T98" fmla="*/ 291 w 323"/>
                <a:gd name="T99" fmla="*/ 74 h 217"/>
                <a:gd name="T100" fmla="*/ 318 w 323"/>
                <a:gd name="T101" fmla="*/ 47 h 217"/>
                <a:gd name="T102" fmla="*/ 322 w 323"/>
                <a:gd name="T103" fmla="*/ 7 h 217"/>
                <a:gd name="T104" fmla="*/ 319 w 323"/>
                <a:gd name="T105" fmla="*/ 7 h 217"/>
                <a:gd name="T106" fmla="*/ 239 w 323"/>
                <a:gd name="T107" fmla="*/ 47 h 217"/>
                <a:gd name="T108" fmla="*/ 186 w 323"/>
                <a:gd name="T109" fmla="*/ 44 h 217"/>
                <a:gd name="T110" fmla="*/ 139 w 323"/>
                <a:gd name="T111" fmla="*/ 20 h 217"/>
                <a:gd name="T112" fmla="*/ 72 w 323"/>
                <a:gd name="T113" fmla="*/ 31 h 217"/>
                <a:gd name="T114" fmla="*/ 2 w 323"/>
                <a:gd name="T115" fmla="*/ 55 h 217"/>
                <a:gd name="T116" fmla="*/ 0 w 323"/>
                <a:gd name="T117"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3" h="217">
                  <a:moveTo>
                    <a:pt x="0" y="57"/>
                  </a:moveTo>
                  <a:cubicBezTo>
                    <a:pt x="0" y="58"/>
                    <a:pt x="0" y="58"/>
                    <a:pt x="0" y="58"/>
                  </a:cubicBezTo>
                  <a:cubicBezTo>
                    <a:pt x="8" y="61"/>
                    <a:pt x="16" y="66"/>
                    <a:pt x="18" y="73"/>
                  </a:cubicBezTo>
                  <a:cubicBezTo>
                    <a:pt x="23" y="87"/>
                    <a:pt x="47" y="79"/>
                    <a:pt x="53" y="98"/>
                  </a:cubicBezTo>
                  <a:cubicBezTo>
                    <a:pt x="58" y="117"/>
                    <a:pt x="58" y="114"/>
                    <a:pt x="65" y="126"/>
                  </a:cubicBezTo>
                  <a:cubicBezTo>
                    <a:pt x="71" y="138"/>
                    <a:pt x="93" y="139"/>
                    <a:pt x="79" y="151"/>
                  </a:cubicBezTo>
                  <a:cubicBezTo>
                    <a:pt x="66" y="163"/>
                    <a:pt x="50" y="171"/>
                    <a:pt x="50" y="171"/>
                  </a:cubicBezTo>
                  <a:cubicBezTo>
                    <a:pt x="50" y="171"/>
                    <a:pt x="37" y="180"/>
                    <a:pt x="42" y="190"/>
                  </a:cubicBezTo>
                  <a:cubicBezTo>
                    <a:pt x="42" y="189"/>
                    <a:pt x="43" y="189"/>
                    <a:pt x="43" y="189"/>
                  </a:cubicBezTo>
                  <a:cubicBezTo>
                    <a:pt x="44" y="188"/>
                    <a:pt x="45" y="187"/>
                    <a:pt x="45" y="187"/>
                  </a:cubicBezTo>
                  <a:cubicBezTo>
                    <a:pt x="45" y="187"/>
                    <a:pt x="45" y="187"/>
                    <a:pt x="50" y="182"/>
                  </a:cubicBezTo>
                  <a:cubicBezTo>
                    <a:pt x="50" y="182"/>
                    <a:pt x="53" y="181"/>
                    <a:pt x="58" y="183"/>
                  </a:cubicBezTo>
                  <a:cubicBezTo>
                    <a:pt x="63" y="186"/>
                    <a:pt x="70" y="186"/>
                    <a:pt x="70" y="186"/>
                  </a:cubicBezTo>
                  <a:cubicBezTo>
                    <a:pt x="70" y="186"/>
                    <a:pt x="70" y="186"/>
                    <a:pt x="70" y="190"/>
                  </a:cubicBezTo>
                  <a:cubicBezTo>
                    <a:pt x="70" y="190"/>
                    <a:pt x="67" y="190"/>
                    <a:pt x="74" y="191"/>
                  </a:cubicBezTo>
                  <a:cubicBezTo>
                    <a:pt x="81" y="193"/>
                    <a:pt x="89" y="193"/>
                    <a:pt x="89" y="193"/>
                  </a:cubicBezTo>
                  <a:cubicBezTo>
                    <a:pt x="89" y="193"/>
                    <a:pt x="89" y="193"/>
                    <a:pt x="99" y="190"/>
                  </a:cubicBezTo>
                  <a:cubicBezTo>
                    <a:pt x="99" y="190"/>
                    <a:pt x="99" y="190"/>
                    <a:pt x="99" y="186"/>
                  </a:cubicBezTo>
                  <a:cubicBezTo>
                    <a:pt x="99" y="186"/>
                    <a:pt x="103" y="183"/>
                    <a:pt x="107" y="183"/>
                  </a:cubicBezTo>
                  <a:cubicBezTo>
                    <a:pt x="111" y="183"/>
                    <a:pt x="121" y="185"/>
                    <a:pt x="121" y="185"/>
                  </a:cubicBezTo>
                  <a:cubicBezTo>
                    <a:pt x="121" y="185"/>
                    <a:pt x="121" y="185"/>
                    <a:pt x="123" y="185"/>
                  </a:cubicBezTo>
                  <a:cubicBezTo>
                    <a:pt x="123" y="185"/>
                    <a:pt x="123" y="185"/>
                    <a:pt x="133" y="185"/>
                  </a:cubicBezTo>
                  <a:cubicBezTo>
                    <a:pt x="133" y="185"/>
                    <a:pt x="133" y="185"/>
                    <a:pt x="138" y="185"/>
                  </a:cubicBezTo>
                  <a:cubicBezTo>
                    <a:pt x="138" y="191"/>
                    <a:pt x="138" y="197"/>
                    <a:pt x="138" y="197"/>
                  </a:cubicBezTo>
                  <a:cubicBezTo>
                    <a:pt x="138" y="197"/>
                    <a:pt x="138" y="197"/>
                    <a:pt x="129" y="199"/>
                  </a:cubicBezTo>
                  <a:cubicBezTo>
                    <a:pt x="129" y="199"/>
                    <a:pt x="129" y="199"/>
                    <a:pt x="135" y="202"/>
                  </a:cubicBezTo>
                  <a:cubicBezTo>
                    <a:pt x="135" y="202"/>
                    <a:pt x="142" y="197"/>
                    <a:pt x="142" y="203"/>
                  </a:cubicBezTo>
                  <a:cubicBezTo>
                    <a:pt x="142" y="210"/>
                    <a:pt x="142" y="210"/>
                    <a:pt x="142" y="210"/>
                  </a:cubicBezTo>
                  <a:cubicBezTo>
                    <a:pt x="142" y="210"/>
                    <a:pt x="142" y="210"/>
                    <a:pt x="153" y="217"/>
                  </a:cubicBezTo>
                  <a:cubicBezTo>
                    <a:pt x="153" y="217"/>
                    <a:pt x="153" y="217"/>
                    <a:pt x="157" y="217"/>
                  </a:cubicBezTo>
                  <a:cubicBezTo>
                    <a:pt x="157" y="217"/>
                    <a:pt x="159" y="217"/>
                    <a:pt x="167" y="217"/>
                  </a:cubicBezTo>
                  <a:cubicBezTo>
                    <a:pt x="175" y="217"/>
                    <a:pt x="199" y="217"/>
                    <a:pt x="199" y="217"/>
                  </a:cubicBezTo>
                  <a:cubicBezTo>
                    <a:pt x="199" y="217"/>
                    <a:pt x="199" y="217"/>
                    <a:pt x="202" y="203"/>
                  </a:cubicBezTo>
                  <a:cubicBezTo>
                    <a:pt x="202" y="203"/>
                    <a:pt x="202" y="203"/>
                    <a:pt x="203" y="187"/>
                  </a:cubicBezTo>
                  <a:cubicBezTo>
                    <a:pt x="203" y="187"/>
                    <a:pt x="202" y="183"/>
                    <a:pt x="206" y="183"/>
                  </a:cubicBezTo>
                  <a:cubicBezTo>
                    <a:pt x="210" y="183"/>
                    <a:pt x="209" y="177"/>
                    <a:pt x="214" y="183"/>
                  </a:cubicBezTo>
                  <a:cubicBezTo>
                    <a:pt x="219" y="190"/>
                    <a:pt x="219" y="189"/>
                    <a:pt x="221" y="194"/>
                  </a:cubicBezTo>
                  <a:cubicBezTo>
                    <a:pt x="222" y="199"/>
                    <a:pt x="229" y="202"/>
                    <a:pt x="229" y="202"/>
                  </a:cubicBezTo>
                  <a:cubicBezTo>
                    <a:pt x="229" y="202"/>
                    <a:pt x="229" y="202"/>
                    <a:pt x="239" y="202"/>
                  </a:cubicBezTo>
                  <a:cubicBezTo>
                    <a:pt x="239" y="202"/>
                    <a:pt x="239" y="202"/>
                    <a:pt x="258" y="201"/>
                  </a:cubicBezTo>
                  <a:cubicBezTo>
                    <a:pt x="258" y="201"/>
                    <a:pt x="258" y="201"/>
                    <a:pt x="263" y="197"/>
                  </a:cubicBezTo>
                  <a:cubicBezTo>
                    <a:pt x="267" y="198"/>
                    <a:pt x="267" y="198"/>
                    <a:pt x="267" y="198"/>
                  </a:cubicBezTo>
                  <a:cubicBezTo>
                    <a:pt x="267" y="198"/>
                    <a:pt x="267" y="198"/>
                    <a:pt x="262" y="170"/>
                  </a:cubicBezTo>
                  <a:cubicBezTo>
                    <a:pt x="262" y="170"/>
                    <a:pt x="262" y="170"/>
                    <a:pt x="243" y="158"/>
                  </a:cubicBezTo>
                  <a:cubicBezTo>
                    <a:pt x="243" y="158"/>
                    <a:pt x="243" y="158"/>
                    <a:pt x="238" y="138"/>
                  </a:cubicBezTo>
                  <a:cubicBezTo>
                    <a:pt x="238" y="138"/>
                    <a:pt x="233" y="133"/>
                    <a:pt x="194" y="122"/>
                  </a:cubicBezTo>
                  <a:cubicBezTo>
                    <a:pt x="155" y="111"/>
                    <a:pt x="221" y="86"/>
                    <a:pt x="225" y="94"/>
                  </a:cubicBezTo>
                  <a:cubicBezTo>
                    <a:pt x="229" y="102"/>
                    <a:pt x="227" y="97"/>
                    <a:pt x="231" y="97"/>
                  </a:cubicBezTo>
                  <a:cubicBezTo>
                    <a:pt x="235" y="97"/>
                    <a:pt x="245" y="86"/>
                    <a:pt x="253" y="81"/>
                  </a:cubicBezTo>
                  <a:cubicBezTo>
                    <a:pt x="261" y="75"/>
                    <a:pt x="282" y="81"/>
                    <a:pt x="291" y="74"/>
                  </a:cubicBezTo>
                  <a:cubicBezTo>
                    <a:pt x="301" y="67"/>
                    <a:pt x="310" y="57"/>
                    <a:pt x="318" y="47"/>
                  </a:cubicBezTo>
                  <a:cubicBezTo>
                    <a:pt x="322" y="42"/>
                    <a:pt x="323" y="23"/>
                    <a:pt x="322" y="7"/>
                  </a:cubicBezTo>
                  <a:cubicBezTo>
                    <a:pt x="321" y="7"/>
                    <a:pt x="320" y="7"/>
                    <a:pt x="319" y="7"/>
                  </a:cubicBezTo>
                  <a:cubicBezTo>
                    <a:pt x="305" y="8"/>
                    <a:pt x="266" y="0"/>
                    <a:pt x="239" y="47"/>
                  </a:cubicBezTo>
                  <a:cubicBezTo>
                    <a:pt x="240" y="45"/>
                    <a:pt x="212" y="60"/>
                    <a:pt x="186" y="44"/>
                  </a:cubicBezTo>
                  <a:cubicBezTo>
                    <a:pt x="160" y="28"/>
                    <a:pt x="148" y="20"/>
                    <a:pt x="139" y="20"/>
                  </a:cubicBezTo>
                  <a:cubicBezTo>
                    <a:pt x="130" y="20"/>
                    <a:pt x="82" y="25"/>
                    <a:pt x="72" y="31"/>
                  </a:cubicBezTo>
                  <a:cubicBezTo>
                    <a:pt x="62" y="37"/>
                    <a:pt x="22" y="34"/>
                    <a:pt x="2" y="55"/>
                  </a:cubicBezTo>
                  <a:cubicBezTo>
                    <a:pt x="1" y="56"/>
                    <a:pt x="1" y="56"/>
                    <a:pt x="0" y="57"/>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0" name="Freeform 32"/>
            <p:cNvSpPr>
              <a:spLocks/>
            </p:cNvSpPr>
            <p:nvPr/>
          </p:nvSpPr>
          <p:spPr bwMode="auto">
            <a:xfrm>
              <a:off x="3076313" y="3417916"/>
              <a:ext cx="625456" cy="648265"/>
            </a:xfrm>
            <a:custGeom>
              <a:avLst/>
              <a:gdLst>
                <a:gd name="T0" fmla="*/ 223 w 255"/>
                <a:gd name="T1" fmla="*/ 262 h 264"/>
                <a:gd name="T2" fmla="*/ 232 w 255"/>
                <a:gd name="T3" fmla="*/ 222 h 264"/>
                <a:gd name="T4" fmla="*/ 236 w 255"/>
                <a:gd name="T5" fmla="*/ 194 h 264"/>
                <a:gd name="T6" fmla="*/ 238 w 255"/>
                <a:gd name="T7" fmla="*/ 193 h 264"/>
                <a:gd name="T8" fmla="*/ 240 w 255"/>
                <a:gd name="T9" fmla="*/ 192 h 264"/>
                <a:gd name="T10" fmla="*/ 225 w 255"/>
                <a:gd name="T11" fmla="*/ 185 h 264"/>
                <a:gd name="T12" fmla="*/ 212 w 255"/>
                <a:gd name="T13" fmla="*/ 178 h 264"/>
                <a:gd name="T14" fmla="*/ 219 w 255"/>
                <a:gd name="T15" fmla="*/ 163 h 264"/>
                <a:gd name="T16" fmla="*/ 232 w 255"/>
                <a:gd name="T17" fmla="*/ 146 h 264"/>
                <a:gd name="T18" fmla="*/ 235 w 255"/>
                <a:gd name="T19" fmla="*/ 147 h 264"/>
                <a:gd name="T20" fmla="*/ 232 w 255"/>
                <a:gd name="T21" fmla="*/ 144 h 264"/>
                <a:gd name="T22" fmla="*/ 231 w 255"/>
                <a:gd name="T23" fmla="*/ 141 h 264"/>
                <a:gd name="T24" fmla="*/ 229 w 255"/>
                <a:gd name="T25" fmla="*/ 138 h 264"/>
                <a:gd name="T26" fmla="*/ 228 w 255"/>
                <a:gd name="T27" fmla="*/ 137 h 264"/>
                <a:gd name="T28" fmla="*/ 227 w 255"/>
                <a:gd name="T29" fmla="*/ 135 h 264"/>
                <a:gd name="T30" fmla="*/ 228 w 255"/>
                <a:gd name="T31" fmla="*/ 85 h 264"/>
                <a:gd name="T32" fmla="*/ 255 w 255"/>
                <a:gd name="T33" fmla="*/ 55 h 264"/>
                <a:gd name="T34" fmla="*/ 240 w 255"/>
                <a:gd name="T35" fmla="*/ 29 h 264"/>
                <a:gd name="T36" fmla="*/ 220 w 255"/>
                <a:gd name="T37" fmla="*/ 9 h 264"/>
                <a:gd name="T38" fmla="*/ 211 w 255"/>
                <a:gd name="T39" fmla="*/ 0 h 264"/>
                <a:gd name="T40" fmla="*/ 211 w 255"/>
                <a:gd name="T41" fmla="*/ 0 h 264"/>
                <a:gd name="T42" fmla="*/ 211 w 255"/>
                <a:gd name="T43" fmla="*/ 1 h 264"/>
                <a:gd name="T44" fmla="*/ 211 w 255"/>
                <a:gd name="T45" fmla="*/ 2 h 264"/>
                <a:gd name="T46" fmla="*/ 211 w 255"/>
                <a:gd name="T47" fmla="*/ 8 h 264"/>
                <a:gd name="T48" fmla="*/ 211 w 255"/>
                <a:gd name="T49" fmla="*/ 10 h 264"/>
                <a:gd name="T50" fmla="*/ 210 w 255"/>
                <a:gd name="T51" fmla="*/ 29 h 264"/>
                <a:gd name="T52" fmla="*/ 210 w 255"/>
                <a:gd name="T53" fmla="*/ 36 h 264"/>
                <a:gd name="T54" fmla="*/ 210 w 255"/>
                <a:gd name="T55" fmla="*/ 38 h 264"/>
                <a:gd name="T56" fmla="*/ 210 w 255"/>
                <a:gd name="T57" fmla="*/ 43 h 264"/>
                <a:gd name="T58" fmla="*/ 210 w 255"/>
                <a:gd name="T59" fmla="*/ 43 h 264"/>
                <a:gd name="T60" fmla="*/ 210 w 255"/>
                <a:gd name="T61" fmla="*/ 44 h 264"/>
                <a:gd name="T62" fmla="*/ 210 w 255"/>
                <a:gd name="T63" fmla="*/ 44 h 264"/>
                <a:gd name="T64" fmla="*/ 169 w 255"/>
                <a:gd name="T65" fmla="*/ 61 h 264"/>
                <a:gd name="T66" fmla="*/ 120 w 255"/>
                <a:gd name="T67" fmla="*/ 83 h 264"/>
                <a:gd name="T68" fmla="*/ 93 w 255"/>
                <a:gd name="T69" fmla="*/ 84 h 264"/>
                <a:gd name="T70" fmla="*/ 37 w 255"/>
                <a:gd name="T71" fmla="*/ 65 h 264"/>
                <a:gd name="T72" fmla="*/ 10 w 255"/>
                <a:gd name="T73" fmla="*/ 120 h 264"/>
                <a:gd name="T74" fmla="*/ 26 w 255"/>
                <a:gd name="T75" fmla="*/ 138 h 264"/>
                <a:gd name="T76" fmla="*/ 89 w 255"/>
                <a:gd name="T77" fmla="*/ 137 h 264"/>
                <a:gd name="T78" fmla="*/ 133 w 255"/>
                <a:gd name="T79" fmla="*/ 218 h 264"/>
                <a:gd name="T80" fmla="*/ 146 w 255"/>
                <a:gd name="T81" fmla="*/ 228 h 264"/>
                <a:gd name="T82" fmla="*/ 176 w 255"/>
                <a:gd name="T83" fmla="*/ 243 h 264"/>
                <a:gd name="T84" fmla="*/ 196 w 255"/>
                <a:gd name="T85" fmla="*/ 233 h 264"/>
                <a:gd name="T86" fmla="*/ 225 w 255"/>
                <a:gd name="T87" fmla="*/ 264 h 264"/>
                <a:gd name="T88" fmla="*/ 225 w 255"/>
                <a:gd name="T89"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64">
                  <a:moveTo>
                    <a:pt x="225" y="263"/>
                  </a:moveTo>
                  <a:cubicBezTo>
                    <a:pt x="224" y="263"/>
                    <a:pt x="224" y="262"/>
                    <a:pt x="223" y="262"/>
                  </a:cubicBezTo>
                  <a:cubicBezTo>
                    <a:pt x="218" y="259"/>
                    <a:pt x="231" y="251"/>
                    <a:pt x="238" y="241"/>
                  </a:cubicBezTo>
                  <a:cubicBezTo>
                    <a:pt x="245" y="231"/>
                    <a:pt x="240" y="227"/>
                    <a:pt x="232" y="222"/>
                  </a:cubicBezTo>
                  <a:cubicBezTo>
                    <a:pt x="224" y="217"/>
                    <a:pt x="230" y="199"/>
                    <a:pt x="234" y="195"/>
                  </a:cubicBezTo>
                  <a:cubicBezTo>
                    <a:pt x="235" y="195"/>
                    <a:pt x="236" y="194"/>
                    <a:pt x="236" y="194"/>
                  </a:cubicBezTo>
                  <a:cubicBezTo>
                    <a:pt x="237" y="194"/>
                    <a:pt x="237" y="194"/>
                    <a:pt x="238" y="193"/>
                  </a:cubicBezTo>
                  <a:cubicBezTo>
                    <a:pt x="238" y="193"/>
                    <a:pt x="238" y="193"/>
                    <a:pt x="238" y="193"/>
                  </a:cubicBezTo>
                  <a:cubicBezTo>
                    <a:pt x="239" y="193"/>
                    <a:pt x="239" y="192"/>
                    <a:pt x="240" y="192"/>
                  </a:cubicBezTo>
                  <a:cubicBezTo>
                    <a:pt x="240" y="192"/>
                    <a:pt x="240" y="192"/>
                    <a:pt x="240" y="192"/>
                  </a:cubicBezTo>
                  <a:cubicBezTo>
                    <a:pt x="240" y="191"/>
                    <a:pt x="241" y="191"/>
                    <a:pt x="241" y="191"/>
                  </a:cubicBezTo>
                  <a:cubicBezTo>
                    <a:pt x="225" y="185"/>
                    <a:pt x="225" y="185"/>
                    <a:pt x="225" y="185"/>
                  </a:cubicBezTo>
                  <a:cubicBezTo>
                    <a:pt x="214" y="185"/>
                    <a:pt x="214" y="185"/>
                    <a:pt x="214" y="185"/>
                  </a:cubicBezTo>
                  <a:cubicBezTo>
                    <a:pt x="212" y="178"/>
                    <a:pt x="212" y="178"/>
                    <a:pt x="212" y="178"/>
                  </a:cubicBezTo>
                  <a:cubicBezTo>
                    <a:pt x="212" y="168"/>
                    <a:pt x="212" y="168"/>
                    <a:pt x="212" y="168"/>
                  </a:cubicBezTo>
                  <a:cubicBezTo>
                    <a:pt x="219" y="163"/>
                    <a:pt x="219" y="163"/>
                    <a:pt x="219" y="163"/>
                  </a:cubicBezTo>
                  <a:cubicBezTo>
                    <a:pt x="220" y="149"/>
                    <a:pt x="220" y="149"/>
                    <a:pt x="220" y="149"/>
                  </a:cubicBezTo>
                  <a:cubicBezTo>
                    <a:pt x="232" y="146"/>
                    <a:pt x="232" y="146"/>
                    <a:pt x="232" y="146"/>
                  </a:cubicBezTo>
                  <a:cubicBezTo>
                    <a:pt x="235" y="148"/>
                    <a:pt x="235" y="148"/>
                    <a:pt x="235" y="148"/>
                  </a:cubicBezTo>
                  <a:cubicBezTo>
                    <a:pt x="235" y="148"/>
                    <a:pt x="235" y="147"/>
                    <a:pt x="235" y="147"/>
                  </a:cubicBezTo>
                  <a:cubicBezTo>
                    <a:pt x="234" y="146"/>
                    <a:pt x="233" y="145"/>
                    <a:pt x="233" y="144"/>
                  </a:cubicBezTo>
                  <a:cubicBezTo>
                    <a:pt x="233" y="144"/>
                    <a:pt x="233" y="144"/>
                    <a:pt x="232" y="144"/>
                  </a:cubicBezTo>
                  <a:cubicBezTo>
                    <a:pt x="232" y="143"/>
                    <a:pt x="231" y="142"/>
                    <a:pt x="231" y="141"/>
                  </a:cubicBezTo>
                  <a:cubicBezTo>
                    <a:pt x="231" y="141"/>
                    <a:pt x="231" y="141"/>
                    <a:pt x="231" y="141"/>
                  </a:cubicBezTo>
                  <a:cubicBezTo>
                    <a:pt x="230" y="140"/>
                    <a:pt x="230" y="140"/>
                    <a:pt x="230" y="139"/>
                  </a:cubicBezTo>
                  <a:cubicBezTo>
                    <a:pt x="229" y="139"/>
                    <a:pt x="229" y="139"/>
                    <a:pt x="229" y="138"/>
                  </a:cubicBezTo>
                  <a:cubicBezTo>
                    <a:pt x="229" y="138"/>
                    <a:pt x="229" y="138"/>
                    <a:pt x="228" y="137"/>
                  </a:cubicBezTo>
                  <a:cubicBezTo>
                    <a:pt x="228" y="137"/>
                    <a:pt x="228" y="137"/>
                    <a:pt x="228" y="137"/>
                  </a:cubicBezTo>
                  <a:cubicBezTo>
                    <a:pt x="228" y="136"/>
                    <a:pt x="228" y="136"/>
                    <a:pt x="228" y="136"/>
                  </a:cubicBezTo>
                  <a:cubicBezTo>
                    <a:pt x="228" y="135"/>
                    <a:pt x="227" y="135"/>
                    <a:pt x="227" y="135"/>
                  </a:cubicBezTo>
                  <a:cubicBezTo>
                    <a:pt x="227" y="135"/>
                    <a:pt x="227" y="134"/>
                    <a:pt x="227" y="134"/>
                  </a:cubicBezTo>
                  <a:cubicBezTo>
                    <a:pt x="212" y="110"/>
                    <a:pt x="227" y="89"/>
                    <a:pt x="228" y="85"/>
                  </a:cubicBezTo>
                  <a:cubicBezTo>
                    <a:pt x="233" y="74"/>
                    <a:pt x="237" y="67"/>
                    <a:pt x="242" y="63"/>
                  </a:cubicBezTo>
                  <a:cubicBezTo>
                    <a:pt x="247" y="58"/>
                    <a:pt x="251" y="56"/>
                    <a:pt x="255" y="55"/>
                  </a:cubicBezTo>
                  <a:cubicBezTo>
                    <a:pt x="255" y="54"/>
                    <a:pt x="255" y="50"/>
                    <a:pt x="254" y="30"/>
                  </a:cubicBezTo>
                  <a:cubicBezTo>
                    <a:pt x="254" y="30"/>
                    <a:pt x="254" y="30"/>
                    <a:pt x="240" y="29"/>
                  </a:cubicBezTo>
                  <a:cubicBezTo>
                    <a:pt x="240" y="29"/>
                    <a:pt x="240" y="29"/>
                    <a:pt x="232" y="26"/>
                  </a:cubicBezTo>
                  <a:cubicBezTo>
                    <a:pt x="232" y="26"/>
                    <a:pt x="232" y="26"/>
                    <a:pt x="220" y="9"/>
                  </a:cubicBezTo>
                  <a:cubicBezTo>
                    <a:pt x="220" y="9"/>
                    <a:pt x="220" y="9"/>
                    <a:pt x="211" y="0"/>
                  </a:cubicBezTo>
                  <a:cubicBezTo>
                    <a:pt x="211" y="0"/>
                    <a:pt x="211" y="0"/>
                    <a:pt x="211" y="0"/>
                  </a:cubicBezTo>
                  <a:cubicBezTo>
                    <a:pt x="211" y="0"/>
                    <a:pt x="211" y="0"/>
                    <a:pt x="211" y="0"/>
                  </a:cubicBezTo>
                  <a:cubicBezTo>
                    <a:pt x="211" y="0"/>
                    <a:pt x="211" y="0"/>
                    <a:pt x="211" y="0"/>
                  </a:cubicBezTo>
                  <a:cubicBezTo>
                    <a:pt x="211" y="0"/>
                    <a:pt x="211" y="1"/>
                    <a:pt x="211" y="1"/>
                  </a:cubicBezTo>
                  <a:cubicBezTo>
                    <a:pt x="211" y="1"/>
                    <a:pt x="211" y="1"/>
                    <a:pt x="211" y="1"/>
                  </a:cubicBezTo>
                  <a:cubicBezTo>
                    <a:pt x="211" y="1"/>
                    <a:pt x="211" y="1"/>
                    <a:pt x="211" y="1"/>
                  </a:cubicBezTo>
                  <a:cubicBezTo>
                    <a:pt x="211" y="2"/>
                    <a:pt x="211" y="2"/>
                    <a:pt x="211" y="2"/>
                  </a:cubicBezTo>
                  <a:cubicBezTo>
                    <a:pt x="211" y="4"/>
                    <a:pt x="211" y="5"/>
                    <a:pt x="211" y="6"/>
                  </a:cubicBezTo>
                  <a:cubicBezTo>
                    <a:pt x="211" y="7"/>
                    <a:pt x="211" y="7"/>
                    <a:pt x="211" y="8"/>
                  </a:cubicBezTo>
                  <a:cubicBezTo>
                    <a:pt x="211" y="8"/>
                    <a:pt x="211" y="8"/>
                    <a:pt x="211" y="8"/>
                  </a:cubicBezTo>
                  <a:cubicBezTo>
                    <a:pt x="211" y="9"/>
                    <a:pt x="211" y="9"/>
                    <a:pt x="211" y="10"/>
                  </a:cubicBezTo>
                  <a:cubicBezTo>
                    <a:pt x="211" y="12"/>
                    <a:pt x="211" y="13"/>
                    <a:pt x="211" y="15"/>
                  </a:cubicBezTo>
                  <a:cubicBezTo>
                    <a:pt x="211" y="19"/>
                    <a:pt x="210" y="23"/>
                    <a:pt x="210" y="29"/>
                  </a:cubicBezTo>
                  <a:cubicBezTo>
                    <a:pt x="210" y="31"/>
                    <a:pt x="210" y="33"/>
                    <a:pt x="210" y="34"/>
                  </a:cubicBezTo>
                  <a:cubicBezTo>
                    <a:pt x="210" y="35"/>
                    <a:pt x="210" y="35"/>
                    <a:pt x="210" y="36"/>
                  </a:cubicBezTo>
                  <a:cubicBezTo>
                    <a:pt x="210" y="36"/>
                    <a:pt x="210" y="36"/>
                    <a:pt x="210" y="36"/>
                  </a:cubicBezTo>
                  <a:cubicBezTo>
                    <a:pt x="210" y="37"/>
                    <a:pt x="210" y="37"/>
                    <a:pt x="210" y="38"/>
                  </a:cubicBezTo>
                  <a:cubicBezTo>
                    <a:pt x="210" y="40"/>
                    <a:pt x="210" y="41"/>
                    <a:pt x="210" y="42"/>
                  </a:cubicBezTo>
                  <a:cubicBezTo>
                    <a:pt x="210" y="42"/>
                    <a:pt x="210" y="42"/>
                    <a:pt x="210" y="43"/>
                  </a:cubicBezTo>
                  <a:cubicBezTo>
                    <a:pt x="210" y="43"/>
                    <a:pt x="210" y="43"/>
                    <a:pt x="210" y="43"/>
                  </a:cubicBezTo>
                  <a:cubicBezTo>
                    <a:pt x="210" y="43"/>
                    <a:pt x="210" y="43"/>
                    <a:pt x="210" y="43"/>
                  </a:cubicBezTo>
                  <a:cubicBezTo>
                    <a:pt x="210" y="44"/>
                    <a:pt x="210" y="44"/>
                    <a:pt x="210" y="44"/>
                  </a:cubicBezTo>
                  <a:cubicBezTo>
                    <a:pt x="210" y="44"/>
                    <a:pt x="210" y="44"/>
                    <a:pt x="210" y="44"/>
                  </a:cubicBezTo>
                  <a:cubicBezTo>
                    <a:pt x="210" y="44"/>
                    <a:pt x="210" y="44"/>
                    <a:pt x="210" y="44"/>
                  </a:cubicBezTo>
                  <a:cubicBezTo>
                    <a:pt x="210" y="44"/>
                    <a:pt x="210" y="44"/>
                    <a:pt x="210" y="44"/>
                  </a:cubicBezTo>
                  <a:cubicBezTo>
                    <a:pt x="210" y="44"/>
                    <a:pt x="202" y="66"/>
                    <a:pt x="195" y="63"/>
                  </a:cubicBezTo>
                  <a:cubicBezTo>
                    <a:pt x="188" y="60"/>
                    <a:pt x="176" y="43"/>
                    <a:pt x="169" y="61"/>
                  </a:cubicBezTo>
                  <a:cubicBezTo>
                    <a:pt x="162" y="79"/>
                    <a:pt x="149" y="84"/>
                    <a:pt x="149" y="84"/>
                  </a:cubicBezTo>
                  <a:cubicBezTo>
                    <a:pt x="149" y="84"/>
                    <a:pt x="149" y="84"/>
                    <a:pt x="120" y="83"/>
                  </a:cubicBezTo>
                  <a:cubicBezTo>
                    <a:pt x="120" y="83"/>
                    <a:pt x="124" y="101"/>
                    <a:pt x="105" y="98"/>
                  </a:cubicBezTo>
                  <a:cubicBezTo>
                    <a:pt x="86" y="95"/>
                    <a:pt x="98" y="85"/>
                    <a:pt x="93" y="84"/>
                  </a:cubicBezTo>
                  <a:cubicBezTo>
                    <a:pt x="88" y="83"/>
                    <a:pt x="66" y="66"/>
                    <a:pt x="66" y="66"/>
                  </a:cubicBezTo>
                  <a:cubicBezTo>
                    <a:pt x="37" y="65"/>
                    <a:pt x="37" y="65"/>
                    <a:pt x="37" y="65"/>
                  </a:cubicBezTo>
                  <a:cubicBezTo>
                    <a:pt x="38" y="80"/>
                    <a:pt x="39" y="101"/>
                    <a:pt x="36" y="103"/>
                  </a:cubicBezTo>
                  <a:cubicBezTo>
                    <a:pt x="31" y="106"/>
                    <a:pt x="20" y="119"/>
                    <a:pt x="10" y="120"/>
                  </a:cubicBezTo>
                  <a:cubicBezTo>
                    <a:pt x="0" y="121"/>
                    <a:pt x="3" y="129"/>
                    <a:pt x="9" y="132"/>
                  </a:cubicBezTo>
                  <a:cubicBezTo>
                    <a:pt x="15" y="135"/>
                    <a:pt x="25" y="133"/>
                    <a:pt x="26" y="138"/>
                  </a:cubicBezTo>
                  <a:cubicBezTo>
                    <a:pt x="27" y="143"/>
                    <a:pt x="52" y="146"/>
                    <a:pt x="61" y="143"/>
                  </a:cubicBezTo>
                  <a:cubicBezTo>
                    <a:pt x="70" y="140"/>
                    <a:pt x="77" y="125"/>
                    <a:pt x="89" y="137"/>
                  </a:cubicBezTo>
                  <a:cubicBezTo>
                    <a:pt x="101" y="149"/>
                    <a:pt x="106" y="189"/>
                    <a:pt x="106" y="189"/>
                  </a:cubicBezTo>
                  <a:cubicBezTo>
                    <a:pt x="106" y="189"/>
                    <a:pt x="106" y="189"/>
                    <a:pt x="133" y="218"/>
                  </a:cubicBezTo>
                  <a:cubicBezTo>
                    <a:pt x="133" y="218"/>
                    <a:pt x="136" y="247"/>
                    <a:pt x="140" y="244"/>
                  </a:cubicBezTo>
                  <a:cubicBezTo>
                    <a:pt x="144" y="241"/>
                    <a:pt x="146" y="228"/>
                    <a:pt x="146" y="228"/>
                  </a:cubicBezTo>
                  <a:cubicBezTo>
                    <a:pt x="146" y="228"/>
                    <a:pt x="146" y="228"/>
                    <a:pt x="164" y="231"/>
                  </a:cubicBezTo>
                  <a:cubicBezTo>
                    <a:pt x="164" y="231"/>
                    <a:pt x="164" y="231"/>
                    <a:pt x="176" y="243"/>
                  </a:cubicBezTo>
                  <a:cubicBezTo>
                    <a:pt x="176" y="243"/>
                    <a:pt x="176" y="243"/>
                    <a:pt x="183" y="228"/>
                  </a:cubicBezTo>
                  <a:cubicBezTo>
                    <a:pt x="183" y="228"/>
                    <a:pt x="197" y="224"/>
                    <a:pt x="196" y="233"/>
                  </a:cubicBezTo>
                  <a:cubicBezTo>
                    <a:pt x="195" y="242"/>
                    <a:pt x="196" y="264"/>
                    <a:pt x="196" y="264"/>
                  </a:cubicBezTo>
                  <a:cubicBezTo>
                    <a:pt x="196" y="264"/>
                    <a:pt x="196" y="264"/>
                    <a:pt x="225" y="264"/>
                  </a:cubicBezTo>
                  <a:cubicBezTo>
                    <a:pt x="225" y="264"/>
                    <a:pt x="225" y="264"/>
                    <a:pt x="225" y="264"/>
                  </a:cubicBezTo>
                  <a:cubicBezTo>
                    <a:pt x="225" y="264"/>
                    <a:pt x="225" y="263"/>
                    <a:pt x="225" y="26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1" name="Freeform 33"/>
            <p:cNvSpPr>
              <a:spLocks/>
            </p:cNvSpPr>
            <p:nvPr/>
          </p:nvSpPr>
          <p:spPr bwMode="auto">
            <a:xfrm>
              <a:off x="3596764" y="3777050"/>
              <a:ext cx="88264" cy="109566"/>
            </a:xfrm>
            <a:custGeom>
              <a:avLst/>
              <a:gdLst>
                <a:gd name="T0" fmla="*/ 20 w 36"/>
                <a:gd name="T1" fmla="*/ 0 h 45"/>
                <a:gd name="T2" fmla="*/ 8 w 36"/>
                <a:gd name="T3" fmla="*/ 3 h 45"/>
                <a:gd name="T4" fmla="*/ 7 w 36"/>
                <a:gd name="T5" fmla="*/ 17 h 45"/>
                <a:gd name="T6" fmla="*/ 0 w 36"/>
                <a:gd name="T7" fmla="*/ 22 h 45"/>
                <a:gd name="T8" fmla="*/ 0 w 36"/>
                <a:gd name="T9" fmla="*/ 32 h 45"/>
                <a:gd name="T10" fmla="*/ 2 w 36"/>
                <a:gd name="T11" fmla="*/ 39 h 45"/>
                <a:gd name="T12" fmla="*/ 13 w 36"/>
                <a:gd name="T13" fmla="*/ 39 h 45"/>
                <a:gd name="T14" fmla="*/ 29 w 36"/>
                <a:gd name="T15" fmla="*/ 45 h 45"/>
                <a:gd name="T16" fmla="*/ 36 w 36"/>
                <a:gd name="T17" fmla="*/ 29 h 45"/>
                <a:gd name="T18" fmla="*/ 36 w 36"/>
                <a:gd name="T19" fmla="*/ 27 h 45"/>
                <a:gd name="T20" fmla="*/ 36 w 36"/>
                <a:gd name="T21" fmla="*/ 25 h 45"/>
                <a:gd name="T22" fmla="*/ 36 w 36"/>
                <a:gd name="T23" fmla="*/ 24 h 45"/>
                <a:gd name="T24" fmla="*/ 35 w 36"/>
                <a:gd name="T25" fmla="*/ 23 h 45"/>
                <a:gd name="T26" fmla="*/ 35 w 36"/>
                <a:gd name="T27" fmla="*/ 22 h 45"/>
                <a:gd name="T28" fmla="*/ 34 w 36"/>
                <a:gd name="T29" fmla="*/ 20 h 45"/>
                <a:gd name="T30" fmla="*/ 34 w 36"/>
                <a:gd name="T31" fmla="*/ 19 h 45"/>
                <a:gd name="T32" fmla="*/ 33 w 36"/>
                <a:gd name="T33" fmla="*/ 17 h 45"/>
                <a:gd name="T34" fmla="*/ 32 w 36"/>
                <a:gd name="T35" fmla="*/ 16 h 45"/>
                <a:gd name="T36" fmla="*/ 30 w 36"/>
                <a:gd name="T37" fmla="*/ 13 h 45"/>
                <a:gd name="T38" fmla="*/ 30 w 36"/>
                <a:gd name="T39" fmla="*/ 13 h 45"/>
                <a:gd name="T40" fmla="*/ 28 w 36"/>
                <a:gd name="T41" fmla="*/ 9 h 45"/>
                <a:gd name="T42" fmla="*/ 28 w 36"/>
                <a:gd name="T43" fmla="*/ 8 h 45"/>
                <a:gd name="T44" fmla="*/ 26 w 36"/>
                <a:gd name="T45" fmla="*/ 6 h 45"/>
                <a:gd name="T46" fmla="*/ 25 w 36"/>
                <a:gd name="T47" fmla="*/ 5 h 45"/>
                <a:gd name="T48" fmla="*/ 23 w 36"/>
                <a:gd name="T49" fmla="*/ 2 h 45"/>
                <a:gd name="T50" fmla="*/ 23 w 36"/>
                <a:gd name="T51" fmla="*/ 2 h 45"/>
                <a:gd name="T52" fmla="*/ 20 w 36"/>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20" y="0"/>
                  </a:moveTo>
                  <a:cubicBezTo>
                    <a:pt x="8" y="3"/>
                    <a:pt x="8" y="3"/>
                    <a:pt x="8" y="3"/>
                  </a:cubicBezTo>
                  <a:cubicBezTo>
                    <a:pt x="7" y="17"/>
                    <a:pt x="7" y="17"/>
                    <a:pt x="7" y="17"/>
                  </a:cubicBezTo>
                  <a:cubicBezTo>
                    <a:pt x="0" y="22"/>
                    <a:pt x="0" y="22"/>
                    <a:pt x="0" y="22"/>
                  </a:cubicBezTo>
                  <a:cubicBezTo>
                    <a:pt x="0" y="32"/>
                    <a:pt x="0" y="32"/>
                    <a:pt x="0" y="32"/>
                  </a:cubicBezTo>
                  <a:cubicBezTo>
                    <a:pt x="2" y="39"/>
                    <a:pt x="2" y="39"/>
                    <a:pt x="2" y="39"/>
                  </a:cubicBezTo>
                  <a:cubicBezTo>
                    <a:pt x="13" y="39"/>
                    <a:pt x="13" y="39"/>
                    <a:pt x="13" y="39"/>
                  </a:cubicBezTo>
                  <a:cubicBezTo>
                    <a:pt x="29" y="45"/>
                    <a:pt x="29" y="45"/>
                    <a:pt x="29" y="45"/>
                  </a:cubicBezTo>
                  <a:cubicBezTo>
                    <a:pt x="35" y="40"/>
                    <a:pt x="35" y="35"/>
                    <a:pt x="36" y="29"/>
                  </a:cubicBezTo>
                  <a:cubicBezTo>
                    <a:pt x="36" y="28"/>
                    <a:pt x="36" y="28"/>
                    <a:pt x="36" y="27"/>
                  </a:cubicBezTo>
                  <a:cubicBezTo>
                    <a:pt x="36" y="26"/>
                    <a:pt x="36" y="26"/>
                    <a:pt x="36" y="25"/>
                  </a:cubicBezTo>
                  <a:cubicBezTo>
                    <a:pt x="36" y="25"/>
                    <a:pt x="36" y="25"/>
                    <a:pt x="36" y="24"/>
                  </a:cubicBezTo>
                  <a:cubicBezTo>
                    <a:pt x="36" y="24"/>
                    <a:pt x="35" y="23"/>
                    <a:pt x="35" y="23"/>
                  </a:cubicBezTo>
                  <a:cubicBezTo>
                    <a:pt x="35" y="22"/>
                    <a:pt x="35" y="22"/>
                    <a:pt x="35" y="22"/>
                  </a:cubicBezTo>
                  <a:cubicBezTo>
                    <a:pt x="35" y="21"/>
                    <a:pt x="34" y="21"/>
                    <a:pt x="34" y="20"/>
                  </a:cubicBezTo>
                  <a:cubicBezTo>
                    <a:pt x="34" y="20"/>
                    <a:pt x="34" y="19"/>
                    <a:pt x="34" y="19"/>
                  </a:cubicBezTo>
                  <a:cubicBezTo>
                    <a:pt x="33" y="18"/>
                    <a:pt x="33" y="18"/>
                    <a:pt x="33" y="17"/>
                  </a:cubicBezTo>
                  <a:cubicBezTo>
                    <a:pt x="32" y="17"/>
                    <a:pt x="32" y="16"/>
                    <a:pt x="32" y="16"/>
                  </a:cubicBezTo>
                  <a:cubicBezTo>
                    <a:pt x="31" y="15"/>
                    <a:pt x="31" y="14"/>
                    <a:pt x="30" y="13"/>
                  </a:cubicBezTo>
                  <a:cubicBezTo>
                    <a:pt x="30" y="13"/>
                    <a:pt x="30" y="13"/>
                    <a:pt x="30" y="13"/>
                  </a:cubicBezTo>
                  <a:cubicBezTo>
                    <a:pt x="29" y="11"/>
                    <a:pt x="29" y="10"/>
                    <a:pt x="28" y="9"/>
                  </a:cubicBezTo>
                  <a:cubicBezTo>
                    <a:pt x="28" y="9"/>
                    <a:pt x="28" y="9"/>
                    <a:pt x="28" y="8"/>
                  </a:cubicBezTo>
                  <a:cubicBezTo>
                    <a:pt x="27" y="7"/>
                    <a:pt x="26" y="7"/>
                    <a:pt x="26" y="6"/>
                  </a:cubicBezTo>
                  <a:cubicBezTo>
                    <a:pt x="26" y="5"/>
                    <a:pt x="25" y="5"/>
                    <a:pt x="25" y="5"/>
                  </a:cubicBezTo>
                  <a:cubicBezTo>
                    <a:pt x="25" y="4"/>
                    <a:pt x="24" y="3"/>
                    <a:pt x="23" y="2"/>
                  </a:cubicBezTo>
                  <a:cubicBezTo>
                    <a:pt x="23" y="2"/>
                    <a:pt x="23" y="2"/>
                    <a:pt x="23" y="2"/>
                  </a:cubicBezTo>
                  <a:lnTo>
                    <a:pt x="20" y="0"/>
                  </a:ln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2" name="Freeform 34"/>
            <p:cNvSpPr>
              <a:spLocks/>
            </p:cNvSpPr>
            <p:nvPr/>
          </p:nvSpPr>
          <p:spPr bwMode="auto">
            <a:xfrm>
              <a:off x="3685028" y="3836396"/>
              <a:ext cx="0" cy="152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3" name="Freeform 35"/>
            <p:cNvSpPr>
              <a:spLocks/>
            </p:cNvSpPr>
            <p:nvPr/>
          </p:nvSpPr>
          <p:spPr bwMode="auto">
            <a:xfrm>
              <a:off x="2791738" y="6403588"/>
              <a:ext cx="141527" cy="213045"/>
            </a:xfrm>
            <a:custGeom>
              <a:avLst/>
              <a:gdLst>
                <a:gd name="T0" fmla="*/ 54 w 58"/>
                <a:gd name="T1" fmla="*/ 36 h 87"/>
                <a:gd name="T2" fmla="*/ 53 w 58"/>
                <a:gd name="T3" fmla="*/ 36 h 87"/>
                <a:gd name="T4" fmla="*/ 0 w 58"/>
                <a:gd name="T5" fmla="*/ 0 h 87"/>
                <a:gd name="T6" fmla="*/ 3 w 58"/>
                <a:gd name="T7" fmla="*/ 6 h 87"/>
                <a:gd name="T8" fmla="*/ 11 w 58"/>
                <a:gd name="T9" fmla="*/ 29 h 87"/>
                <a:gd name="T10" fmla="*/ 17 w 58"/>
                <a:gd name="T11" fmla="*/ 49 h 87"/>
                <a:gd name="T12" fmla="*/ 29 w 58"/>
                <a:gd name="T13" fmla="*/ 69 h 87"/>
                <a:gd name="T14" fmla="*/ 44 w 58"/>
                <a:gd name="T15" fmla="*/ 87 h 87"/>
                <a:gd name="T16" fmla="*/ 54 w 58"/>
                <a:gd name="T17"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7">
                  <a:moveTo>
                    <a:pt x="54" y="36"/>
                  </a:moveTo>
                  <a:cubicBezTo>
                    <a:pt x="54" y="36"/>
                    <a:pt x="54" y="36"/>
                    <a:pt x="53" y="36"/>
                  </a:cubicBezTo>
                  <a:cubicBezTo>
                    <a:pt x="49" y="26"/>
                    <a:pt x="21" y="10"/>
                    <a:pt x="0" y="0"/>
                  </a:cubicBezTo>
                  <a:cubicBezTo>
                    <a:pt x="3" y="6"/>
                    <a:pt x="3" y="6"/>
                    <a:pt x="3" y="6"/>
                  </a:cubicBezTo>
                  <a:cubicBezTo>
                    <a:pt x="11" y="29"/>
                    <a:pt x="11" y="29"/>
                    <a:pt x="11" y="29"/>
                  </a:cubicBezTo>
                  <a:cubicBezTo>
                    <a:pt x="11" y="29"/>
                    <a:pt x="18" y="47"/>
                    <a:pt x="17" y="49"/>
                  </a:cubicBezTo>
                  <a:cubicBezTo>
                    <a:pt x="16" y="50"/>
                    <a:pt x="29" y="69"/>
                    <a:pt x="29" y="69"/>
                  </a:cubicBezTo>
                  <a:cubicBezTo>
                    <a:pt x="44" y="87"/>
                    <a:pt x="44" y="87"/>
                    <a:pt x="44" y="87"/>
                  </a:cubicBezTo>
                  <a:cubicBezTo>
                    <a:pt x="58" y="69"/>
                    <a:pt x="58" y="50"/>
                    <a:pt x="54" y="36"/>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4" name="Freeform 36"/>
            <p:cNvSpPr>
              <a:spLocks/>
            </p:cNvSpPr>
            <p:nvPr/>
          </p:nvSpPr>
          <p:spPr bwMode="auto">
            <a:xfrm>
              <a:off x="2899784" y="5950109"/>
              <a:ext cx="853725" cy="1386314"/>
            </a:xfrm>
            <a:custGeom>
              <a:avLst/>
              <a:gdLst>
                <a:gd name="T0" fmla="*/ 128 w 348"/>
                <a:gd name="T1" fmla="*/ 532 h 565"/>
                <a:gd name="T2" fmla="*/ 163 w 348"/>
                <a:gd name="T3" fmla="*/ 562 h 565"/>
                <a:gd name="T4" fmla="*/ 164 w 348"/>
                <a:gd name="T5" fmla="*/ 563 h 565"/>
                <a:gd name="T6" fmla="*/ 214 w 348"/>
                <a:gd name="T7" fmla="*/ 561 h 565"/>
                <a:gd name="T8" fmla="*/ 266 w 348"/>
                <a:gd name="T9" fmla="*/ 548 h 565"/>
                <a:gd name="T10" fmla="*/ 268 w 348"/>
                <a:gd name="T11" fmla="*/ 483 h 565"/>
                <a:gd name="T12" fmla="*/ 285 w 348"/>
                <a:gd name="T13" fmla="*/ 469 h 565"/>
                <a:gd name="T14" fmla="*/ 292 w 348"/>
                <a:gd name="T15" fmla="*/ 467 h 565"/>
                <a:gd name="T16" fmla="*/ 332 w 348"/>
                <a:gd name="T17" fmla="*/ 465 h 565"/>
                <a:gd name="T18" fmla="*/ 348 w 348"/>
                <a:gd name="T19" fmla="*/ 429 h 565"/>
                <a:gd name="T20" fmla="*/ 326 w 348"/>
                <a:gd name="T21" fmla="*/ 399 h 565"/>
                <a:gd name="T22" fmla="*/ 303 w 348"/>
                <a:gd name="T23" fmla="*/ 376 h 565"/>
                <a:gd name="T24" fmla="*/ 290 w 348"/>
                <a:gd name="T25" fmla="*/ 381 h 565"/>
                <a:gd name="T26" fmla="*/ 279 w 348"/>
                <a:gd name="T27" fmla="*/ 388 h 565"/>
                <a:gd name="T28" fmla="*/ 268 w 348"/>
                <a:gd name="T29" fmla="*/ 395 h 565"/>
                <a:gd name="T30" fmla="*/ 247 w 348"/>
                <a:gd name="T31" fmla="*/ 408 h 565"/>
                <a:gd name="T32" fmla="*/ 254 w 348"/>
                <a:gd name="T33" fmla="*/ 383 h 565"/>
                <a:gd name="T34" fmla="*/ 231 w 348"/>
                <a:gd name="T35" fmla="*/ 372 h 565"/>
                <a:gd name="T36" fmla="*/ 272 w 348"/>
                <a:gd name="T37" fmla="*/ 349 h 565"/>
                <a:gd name="T38" fmla="*/ 252 w 348"/>
                <a:gd name="T39" fmla="*/ 335 h 565"/>
                <a:gd name="T40" fmla="*/ 226 w 348"/>
                <a:gd name="T41" fmla="*/ 280 h 565"/>
                <a:gd name="T42" fmla="*/ 240 w 348"/>
                <a:gd name="T43" fmla="*/ 253 h 565"/>
                <a:gd name="T44" fmla="*/ 274 w 348"/>
                <a:gd name="T45" fmla="*/ 207 h 565"/>
                <a:gd name="T46" fmla="*/ 268 w 348"/>
                <a:gd name="T47" fmla="*/ 156 h 565"/>
                <a:gd name="T48" fmla="*/ 284 w 348"/>
                <a:gd name="T49" fmla="*/ 136 h 565"/>
                <a:gd name="T50" fmla="*/ 279 w 348"/>
                <a:gd name="T51" fmla="*/ 99 h 565"/>
                <a:gd name="T52" fmla="*/ 294 w 348"/>
                <a:gd name="T53" fmla="*/ 75 h 565"/>
                <a:gd name="T54" fmla="*/ 290 w 348"/>
                <a:gd name="T55" fmla="*/ 43 h 565"/>
                <a:gd name="T56" fmla="*/ 287 w 348"/>
                <a:gd name="T57" fmla="*/ 0 h 565"/>
                <a:gd name="T58" fmla="*/ 247 w 348"/>
                <a:gd name="T59" fmla="*/ 11 h 565"/>
                <a:gd name="T60" fmla="*/ 214 w 348"/>
                <a:gd name="T61" fmla="*/ 41 h 565"/>
                <a:gd name="T62" fmla="*/ 192 w 348"/>
                <a:gd name="T63" fmla="*/ 83 h 565"/>
                <a:gd name="T64" fmla="*/ 126 w 348"/>
                <a:gd name="T65" fmla="*/ 97 h 565"/>
                <a:gd name="T66" fmla="*/ 28 w 348"/>
                <a:gd name="T67" fmla="*/ 133 h 565"/>
                <a:gd name="T68" fmla="*/ 34 w 348"/>
                <a:gd name="T69" fmla="*/ 195 h 565"/>
                <a:gd name="T70" fmla="*/ 10 w 348"/>
                <a:gd name="T71" fmla="*/ 221 h 565"/>
                <a:gd name="T72" fmla="*/ 0 w 348"/>
                <a:gd name="T73" fmla="*/ 272 h 565"/>
                <a:gd name="T74" fmla="*/ 11 w 348"/>
                <a:gd name="T75" fmla="*/ 290 h 565"/>
                <a:gd name="T76" fmla="*/ 38 w 348"/>
                <a:gd name="T77" fmla="*/ 395 h 565"/>
                <a:gd name="T78" fmla="*/ 114 w 348"/>
                <a:gd name="T79" fmla="*/ 51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565">
                  <a:moveTo>
                    <a:pt x="114" y="516"/>
                  </a:moveTo>
                  <a:cubicBezTo>
                    <a:pt x="116" y="515"/>
                    <a:pt x="104" y="531"/>
                    <a:pt x="128" y="532"/>
                  </a:cubicBezTo>
                  <a:cubicBezTo>
                    <a:pt x="150" y="533"/>
                    <a:pt x="156" y="548"/>
                    <a:pt x="160" y="559"/>
                  </a:cubicBezTo>
                  <a:cubicBezTo>
                    <a:pt x="161" y="560"/>
                    <a:pt x="162" y="562"/>
                    <a:pt x="163" y="562"/>
                  </a:cubicBezTo>
                  <a:cubicBezTo>
                    <a:pt x="163" y="562"/>
                    <a:pt x="163" y="562"/>
                    <a:pt x="163" y="562"/>
                  </a:cubicBezTo>
                  <a:cubicBezTo>
                    <a:pt x="163" y="562"/>
                    <a:pt x="164" y="563"/>
                    <a:pt x="164" y="563"/>
                  </a:cubicBezTo>
                  <a:cubicBezTo>
                    <a:pt x="171" y="565"/>
                    <a:pt x="184" y="558"/>
                    <a:pt x="192" y="561"/>
                  </a:cubicBezTo>
                  <a:cubicBezTo>
                    <a:pt x="203" y="565"/>
                    <a:pt x="211" y="565"/>
                    <a:pt x="214" y="561"/>
                  </a:cubicBezTo>
                  <a:cubicBezTo>
                    <a:pt x="216" y="557"/>
                    <a:pt x="226" y="561"/>
                    <a:pt x="228" y="555"/>
                  </a:cubicBezTo>
                  <a:cubicBezTo>
                    <a:pt x="231" y="548"/>
                    <a:pt x="266" y="548"/>
                    <a:pt x="266" y="548"/>
                  </a:cubicBezTo>
                  <a:cubicBezTo>
                    <a:pt x="266" y="548"/>
                    <a:pt x="296" y="541"/>
                    <a:pt x="271" y="521"/>
                  </a:cubicBezTo>
                  <a:cubicBezTo>
                    <a:pt x="275" y="523"/>
                    <a:pt x="263" y="501"/>
                    <a:pt x="268" y="483"/>
                  </a:cubicBezTo>
                  <a:cubicBezTo>
                    <a:pt x="268" y="483"/>
                    <a:pt x="268" y="483"/>
                    <a:pt x="269" y="482"/>
                  </a:cubicBezTo>
                  <a:cubicBezTo>
                    <a:pt x="271" y="480"/>
                    <a:pt x="277" y="472"/>
                    <a:pt x="285" y="469"/>
                  </a:cubicBezTo>
                  <a:cubicBezTo>
                    <a:pt x="285" y="468"/>
                    <a:pt x="286" y="468"/>
                    <a:pt x="286" y="468"/>
                  </a:cubicBezTo>
                  <a:cubicBezTo>
                    <a:pt x="288" y="467"/>
                    <a:pt x="290" y="467"/>
                    <a:pt x="292" y="467"/>
                  </a:cubicBezTo>
                  <a:cubicBezTo>
                    <a:pt x="304" y="467"/>
                    <a:pt x="312" y="472"/>
                    <a:pt x="316" y="472"/>
                  </a:cubicBezTo>
                  <a:cubicBezTo>
                    <a:pt x="320" y="472"/>
                    <a:pt x="332" y="465"/>
                    <a:pt x="332" y="465"/>
                  </a:cubicBezTo>
                  <a:cubicBezTo>
                    <a:pt x="344" y="460"/>
                    <a:pt x="344" y="460"/>
                    <a:pt x="344" y="460"/>
                  </a:cubicBezTo>
                  <a:cubicBezTo>
                    <a:pt x="348" y="429"/>
                    <a:pt x="348" y="429"/>
                    <a:pt x="348" y="429"/>
                  </a:cubicBezTo>
                  <a:cubicBezTo>
                    <a:pt x="335" y="405"/>
                    <a:pt x="335" y="405"/>
                    <a:pt x="335" y="405"/>
                  </a:cubicBezTo>
                  <a:cubicBezTo>
                    <a:pt x="326" y="399"/>
                    <a:pt x="326" y="399"/>
                    <a:pt x="326" y="399"/>
                  </a:cubicBezTo>
                  <a:cubicBezTo>
                    <a:pt x="316" y="387"/>
                    <a:pt x="316" y="387"/>
                    <a:pt x="316" y="387"/>
                  </a:cubicBezTo>
                  <a:cubicBezTo>
                    <a:pt x="303" y="376"/>
                    <a:pt x="303" y="376"/>
                    <a:pt x="303" y="376"/>
                  </a:cubicBezTo>
                  <a:cubicBezTo>
                    <a:pt x="292" y="375"/>
                    <a:pt x="292" y="375"/>
                    <a:pt x="292" y="375"/>
                  </a:cubicBezTo>
                  <a:cubicBezTo>
                    <a:pt x="290" y="381"/>
                    <a:pt x="290" y="381"/>
                    <a:pt x="290" y="381"/>
                  </a:cubicBezTo>
                  <a:cubicBezTo>
                    <a:pt x="284" y="383"/>
                    <a:pt x="284" y="383"/>
                    <a:pt x="284" y="383"/>
                  </a:cubicBezTo>
                  <a:cubicBezTo>
                    <a:pt x="279" y="388"/>
                    <a:pt x="279" y="388"/>
                    <a:pt x="279" y="388"/>
                  </a:cubicBezTo>
                  <a:cubicBezTo>
                    <a:pt x="267" y="388"/>
                    <a:pt x="267" y="388"/>
                    <a:pt x="267" y="388"/>
                  </a:cubicBezTo>
                  <a:cubicBezTo>
                    <a:pt x="268" y="395"/>
                    <a:pt x="268" y="395"/>
                    <a:pt x="268" y="395"/>
                  </a:cubicBezTo>
                  <a:cubicBezTo>
                    <a:pt x="268" y="395"/>
                    <a:pt x="267" y="403"/>
                    <a:pt x="266" y="407"/>
                  </a:cubicBezTo>
                  <a:cubicBezTo>
                    <a:pt x="264" y="411"/>
                    <a:pt x="242" y="432"/>
                    <a:pt x="247" y="408"/>
                  </a:cubicBezTo>
                  <a:cubicBezTo>
                    <a:pt x="248" y="409"/>
                    <a:pt x="254" y="392"/>
                    <a:pt x="254" y="392"/>
                  </a:cubicBezTo>
                  <a:cubicBezTo>
                    <a:pt x="254" y="383"/>
                    <a:pt x="254" y="383"/>
                    <a:pt x="254" y="383"/>
                  </a:cubicBezTo>
                  <a:cubicBezTo>
                    <a:pt x="250" y="380"/>
                    <a:pt x="250" y="380"/>
                    <a:pt x="250" y="380"/>
                  </a:cubicBezTo>
                  <a:cubicBezTo>
                    <a:pt x="231" y="372"/>
                    <a:pt x="231" y="372"/>
                    <a:pt x="231" y="372"/>
                  </a:cubicBezTo>
                  <a:cubicBezTo>
                    <a:pt x="255" y="369"/>
                    <a:pt x="255" y="369"/>
                    <a:pt x="255" y="369"/>
                  </a:cubicBezTo>
                  <a:cubicBezTo>
                    <a:pt x="272" y="349"/>
                    <a:pt x="272" y="349"/>
                    <a:pt x="272" y="349"/>
                  </a:cubicBezTo>
                  <a:cubicBezTo>
                    <a:pt x="260" y="348"/>
                    <a:pt x="260" y="348"/>
                    <a:pt x="260" y="348"/>
                  </a:cubicBezTo>
                  <a:cubicBezTo>
                    <a:pt x="252" y="335"/>
                    <a:pt x="252" y="335"/>
                    <a:pt x="252" y="335"/>
                  </a:cubicBezTo>
                  <a:cubicBezTo>
                    <a:pt x="226" y="335"/>
                    <a:pt x="226" y="335"/>
                    <a:pt x="226" y="335"/>
                  </a:cubicBezTo>
                  <a:cubicBezTo>
                    <a:pt x="226" y="280"/>
                    <a:pt x="226" y="280"/>
                    <a:pt x="226" y="280"/>
                  </a:cubicBezTo>
                  <a:cubicBezTo>
                    <a:pt x="226" y="280"/>
                    <a:pt x="247" y="273"/>
                    <a:pt x="248" y="267"/>
                  </a:cubicBezTo>
                  <a:cubicBezTo>
                    <a:pt x="250" y="260"/>
                    <a:pt x="240" y="253"/>
                    <a:pt x="240" y="253"/>
                  </a:cubicBezTo>
                  <a:cubicBezTo>
                    <a:pt x="248" y="216"/>
                    <a:pt x="248" y="216"/>
                    <a:pt x="248" y="216"/>
                  </a:cubicBezTo>
                  <a:cubicBezTo>
                    <a:pt x="274" y="207"/>
                    <a:pt x="274" y="207"/>
                    <a:pt x="274" y="207"/>
                  </a:cubicBezTo>
                  <a:cubicBezTo>
                    <a:pt x="274" y="207"/>
                    <a:pt x="282" y="185"/>
                    <a:pt x="274" y="183"/>
                  </a:cubicBezTo>
                  <a:cubicBezTo>
                    <a:pt x="266" y="180"/>
                    <a:pt x="263" y="156"/>
                    <a:pt x="268" y="156"/>
                  </a:cubicBezTo>
                  <a:cubicBezTo>
                    <a:pt x="274" y="156"/>
                    <a:pt x="275" y="145"/>
                    <a:pt x="275" y="145"/>
                  </a:cubicBezTo>
                  <a:cubicBezTo>
                    <a:pt x="284" y="136"/>
                    <a:pt x="284" y="136"/>
                    <a:pt x="284" y="136"/>
                  </a:cubicBezTo>
                  <a:cubicBezTo>
                    <a:pt x="284" y="136"/>
                    <a:pt x="290" y="128"/>
                    <a:pt x="283" y="119"/>
                  </a:cubicBezTo>
                  <a:cubicBezTo>
                    <a:pt x="276" y="109"/>
                    <a:pt x="276" y="105"/>
                    <a:pt x="279" y="99"/>
                  </a:cubicBezTo>
                  <a:cubicBezTo>
                    <a:pt x="282" y="92"/>
                    <a:pt x="283" y="76"/>
                    <a:pt x="283" y="76"/>
                  </a:cubicBezTo>
                  <a:cubicBezTo>
                    <a:pt x="294" y="75"/>
                    <a:pt x="294" y="75"/>
                    <a:pt x="294" y="75"/>
                  </a:cubicBezTo>
                  <a:cubicBezTo>
                    <a:pt x="294" y="75"/>
                    <a:pt x="300" y="73"/>
                    <a:pt x="294" y="63"/>
                  </a:cubicBezTo>
                  <a:cubicBezTo>
                    <a:pt x="287" y="52"/>
                    <a:pt x="282" y="49"/>
                    <a:pt x="290" y="43"/>
                  </a:cubicBezTo>
                  <a:cubicBezTo>
                    <a:pt x="295" y="38"/>
                    <a:pt x="294" y="17"/>
                    <a:pt x="289" y="0"/>
                  </a:cubicBezTo>
                  <a:cubicBezTo>
                    <a:pt x="289" y="0"/>
                    <a:pt x="288" y="0"/>
                    <a:pt x="287" y="0"/>
                  </a:cubicBezTo>
                  <a:cubicBezTo>
                    <a:pt x="278" y="1"/>
                    <a:pt x="254" y="3"/>
                    <a:pt x="247" y="11"/>
                  </a:cubicBezTo>
                  <a:cubicBezTo>
                    <a:pt x="247" y="11"/>
                    <a:pt x="247" y="11"/>
                    <a:pt x="247" y="11"/>
                  </a:cubicBezTo>
                  <a:cubicBezTo>
                    <a:pt x="247" y="12"/>
                    <a:pt x="246" y="12"/>
                    <a:pt x="246" y="13"/>
                  </a:cubicBezTo>
                  <a:cubicBezTo>
                    <a:pt x="240" y="25"/>
                    <a:pt x="244" y="19"/>
                    <a:pt x="214" y="41"/>
                  </a:cubicBezTo>
                  <a:cubicBezTo>
                    <a:pt x="202" y="50"/>
                    <a:pt x="196" y="52"/>
                    <a:pt x="193" y="52"/>
                  </a:cubicBezTo>
                  <a:cubicBezTo>
                    <a:pt x="194" y="62"/>
                    <a:pt x="195" y="78"/>
                    <a:pt x="192" y="83"/>
                  </a:cubicBezTo>
                  <a:cubicBezTo>
                    <a:pt x="159" y="87"/>
                    <a:pt x="147" y="73"/>
                    <a:pt x="151" y="72"/>
                  </a:cubicBezTo>
                  <a:cubicBezTo>
                    <a:pt x="130" y="61"/>
                    <a:pt x="130" y="93"/>
                    <a:pt x="126" y="97"/>
                  </a:cubicBezTo>
                  <a:cubicBezTo>
                    <a:pt x="112" y="121"/>
                    <a:pt x="68" y="123"/>
                    <a:pt x="68" y="123"/>
                  </a:cubicBezTo>
                  <a:cubicBezTo>
                    <a:pt x="68" y="123"/>
                    <a:pt x="44" y="119"/>
                    <a:pt x="28" y="133"/>
                  </a:cubicBezTo>
                  <a:cubicBezTo>
                    <a:pt x="12" y="148"/>
                    <a:pt x="23" y="159"/>
                    <a:pt x="35" y="165"/>
                  </a:cubicBezTo>
                  <a:cubicBezTo>
                    <a:pt x="47" y="172"/>
                    <a:pt x="35" y="191"/>
                    <a:pt x="34" y="195"/>
                  </a:cubicBezTo>
                  <a:cubicBezTo>
                    <a:pt x="20" y="199"/>
                    <a:pt x="16" y="216"/>
                    <a:pt x="16" y="216"/>
                  </a:cubicBezTo>
                  <a:cubicBezTo>
                    <a:pt x="12" y="219"/>
                    <a:pt x="11" y="220"/>
                    <a:pt x="10" y="221"/>
                  </a:cubicBezTo>
                  <a:cubicBezTo>
                    <a:pt x="10" y="221"/>
                    <a:pt x="10" y="221"/>
                    <a:pt x="10" y="221"/>
                  </a:cubicBezTo>
                  <a:cubicBezTo>
                    <a:pt x="14" y="235"/>
                    <a:pt x="14" y="254"/>
                    <a:pt x="0" y="272"/>
                  </a:cubicBezTo>
                  <a:cubicBezTo>
                    <a:pt x="0" y="273"/>
                    <a:pt x="0" y="273"/>
                    <a:pt x="0" y="273"/>
                  </a:cubicBezTo>
                  <a:cubicBezTo>
                    <a:pt x="11" y="290"/>
                    <a:pt x="11" y="290"/>
                    <a:pt x="11" y="290"/>
                  </a:cubicBezTo>
                  <a:cubicBezTo>
                    <a:pt x="18" y="314"/>
                    <a:pt x="18" y="314"/>
                    <a:pt x="18" y="314"/>
                  </a:cubicBezTo>
                  <a:cubicBezTo>
                    <a:pt x="38" y="395"/>
                    <a:pt x="38" y="395"/>
                    <a:pt x="38" y="395"/>
                  </a:cubicBezTo>
                  <a:cubicBezTo>
                    <a:pt x="48" y="464"/>
                    <a:pt x="48" y="464"/>
                    <a:pt x="48" y="464"/>
                  </a:cubicBezTo>
                  <a:cubicBezTo>
                    <a:pt x="74" y="475"/>
                    <a:pt x="108" y="493"/>
                    <a:pt x="114" y="516"/>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5" name="Freeform 37"/>
            <p:cNvSpPr>
              <a:spLocks/>
            </p:cNvSpPr>
            <p:nvPr/>
          </p:nvSpPr>
          <p:spPr bwMode="auto">
            <a:xfrm>
              <a:off x="3016965" y="7088377"/>
              <a:ext cx="488495" cy="1016529"/>
            </a:xfrm>
            <a:custGeom>
              <a:avLst/>
              <a:gdLst>
                <a:gd name="T0" fmla="*/ 192 w 199"/>
                <a:gd name="T1" fmla="*/ 297 h 414"/>
                <a:gd name="T2" fmla="*/ 180 w 199"/>
                <a:gd name="T3" fmla="*/ 248 h 414"/>
                <a:gd name="T4" fmla="*/ 176 w 199"/>
                <a:gd name="T5" fmla="*/ 223 h 414"/>
                <a:gd name="T6" fmla="*/ 156 w 199"/>
                <a:gd name="T7" fmla="*/ 191 h 414"/>
                <a:gd name="T8" fmla="*/ 131 w 199"/>
                <a:gd name="T9" fmla="*/ 129 h 414"/>
                <a:gd name="T10" fmla="*/ 123 w 199"/>
                <a:gd name="T11" fmla="*/ 99 h 414"/>
                <a:gd name="T12" fmla="*/ 116 w 199"/>
                <a:gd name="T13" fmla="*/ 99 h 414"/>
                <a:gd name="T14" fmla="*/ 115 w 199"/>
                <a:gd name="T15" fmla="*/ 98 h 414"/>
                <a:gd name="T16" fmla="*/ 115 w 199"/>
                <a:gd name="T17" fmla="*/ 98 h 414"/>
                <a:gd name="T18" fmla="*/ 112 w 199"/>
                <a:gd name="T19" fmla="*/ 95 h 414"/>
                <a:gd name="T20" fmla="*/ 80 w 199"/>
                <a:gd name="T21" fmla="*/ 68 h 414"/>
                <a:gd name="T22" fmla="*/ 66 w 199"/>
                <a:gd name="T23" fmla="*/ 52 h 414"/>
                <a:gd name="T24" fmla="*/ 0 w 199"/>
                <a:gd name="T25" fmla="*/ 0 h 414"/>
                <a:gd name="T26" fmla="*/ 1 w 199"/>
                <a:gd name="T27" fmla="*/ 2 h 414"/>
                <a:gd name="T28" fmla="*/ 2 w 199"/>
                <a:gd name="T29" fmla="*/ 30 h 414"/>
                <a:gd name="T30" fmla="*/ 21 w 199"/>
                <a:gd name="T31" fmla="*/ 53 h 414"/>
                <a:gd name="T32" fmla="*/ 35 w 199"/>
                <a:gd name="T33" fmla="*/ 93 h 414"/>
                <a:gd name="T34" fmla="*/ 59 w 199"/>
                <a:gd name="T35" fmla="*/ 138 h 414"/>
                <a:gd name="T36" fmla="*/ 81 w 199"/>
                <a:gd name="T37" fmla="*/ 184 h 414"/>
                <a:gd name="T38" fmla="*/ 81 w 199"/>
                <a:gd name="T39" fmla="*/ 230 h 414"/>
                <a:gd name="T40" fmla="*/ 90 w 199"/>
                <a:gd name="T41" fmla="*/ 239 h 414"/>
                <a:gd name="T42" fmla="*/ 88 w 199"/>
                <a:gd name="T43" fmla="*/ 263 h 414"/>
                <a:gd name="T44" fmla="*/ 100 w 199"/>
                <a:gd name="T45" fmla="*/ 269 h 414"/>
                <a:gd name="T46" fmla="*/ 98 w 199"/>
                <a:gd name="T47" fmla="*/ 317 h 414"/>
                <a:gd name="T48" fmla="*/ 121 w 199"/>
                <a:gd name="T49" fmla="*/ 339 h 414"/>
                <a:gd name="T50" fmla="*/ 128 w 199"/>
                <a:gd name="T51" fmla="*/ 351 h 414"/>
                <a:gd name="T52" fmla="*/ 129 w 199"/>
                <a:gd name="T53" fmla="*/ 368 h 414"/>
                <a:gd name="T54" fmla="*/ 152 w 199"/>
                <a:gd name="T55" fmla="*/ 387 h 414"/>
                <a:gd name="T56" fmla="*/ 152 w 199"/>
                <a:gd name="T57" fmla="*/ 400 h 414"/>
                <a:gd name="T58" fmla="*/ 154 w 199"/>
                <a:gd name="T59" fmla="*/ 404 h 414"/>
                <a:gd name="T60" fmla="*/ 166 w 199"/>
                <a:gd name="T61" fmla="*/ 414 h 414"/>
                <a:gd name="T62" fmla="*/ 179 w 199"/>
                <a:gd name="T63" fmla="*/ 348 h 414"/>
                <a:gd name="T64" fmla="*/ 192 w 199"/>
                <a:gd name="T65" fmla="*/ 29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414">
                  <a:moveTo>
                    <a:pt x="192" y="297"/>
                  </a:moveTo>
                  <a:cubicBezTo>
                    <a:pt x="186" y="279"/>
                    <a:pt x="171" y="252"/>
                    <a:pt x="180" y="248"/>
                  </a:cubicBezTo>
                  <a:cubicBezTo>
                    <a:pt x="190" y="244"/>
                    <a:pt x="192" y="227"/>
                    <a:pt x="176" y="223"/>
                  </a:cubicBezTo>
                  <a:cubicBezTo>
                    <a:pt x="160" y="219"/>
                    <a:pt x="167" y="204"/>
                    <a:pt x="156" y="191"/>
                  </a:cubicBezTo>
                  <a:cubicBezTo>
                    <a:pt x="146" y="177"/>
                    <a:pt x="134" y="140"/>
                    <a:pt x="131" y="129"/>
                  </a:cubicBezTo>
                  <a:cubicBezTo>
                    <a:pt x="129" y="123"/>
                    <a:pt x="127" y="112"/>
                    <a:pt x="123" y="99"/>
                  </a:cubicBezTo>
                  <a:cubicBezTo>
                    <a:pt x="120" y="100"/>
                    <a:pt x="118" y="99"/>
                    <a:pt x="116" y="99"/>
                  </a:cubicBezTo>
                  <a:cubicBezTo>
                    <a:pt x="116" y="99"/>
                    <a:pt x="115" y="98"/>
                    <a:pt x="115" y="98"/>
                  </a:cubicBezTo>
                  <a:cubicBezTo>
                    <a:pt x="115" y="98"/>
                    <a:pt x="115" y="98"/>
                    <a:pt x="115" y="98"/>
                  </a:cubicBezTo>
                  <a:cubicBezTo>
                    <a:pt x="114" y="98"/>
                    <a:pt x="113" y="97"/>
                    <a:pt x="112" y="95"/>
                  </a:cubicBezTo>
                  <a:cubicBezTo>
                    <a:pt x="108" y="84"/>
                    <a:pt x="102" y="69"/>
                    <a:pt x="80" y="68"/>
                  </a:cubicBezTo>
                  <a:cubicBezTo>
                    <a:pt x="56" y="67"/>
                    <a:pt x="68" y="51"/>
                    <a:pt x="66" y="52"/>
                  </a:cubicBezTo>
                  <a:cubicBezTo>
                    <a:pt x="60" y="29"/>
                    <a:pt x="26" y="11"/>
                    <a:pt x="0" y="0"/>
                  </a:cubicBezTo>
                  <a:cubicBezTo>
                    <a:pt x="1" y="2"/>
                    <a:pt x="1" y="2"/>
                    <a:pt x="1" y="2"/>
                  </a:cubicBezTo>
                  <a:cubicBezTo>
                    <a:pt x="2" y="30"/>
                    <a:pt x="2" y="30"/>
                    <a:pt x="2" y="30"/>
                  </a:cubicBezTo>
                  <a:cubicBezTo>
                    <a:pt x="21" y="53"/>
                    <a:pt x="21" y="53"/>
                    <a:pt x="21" y="53"/>
                  </a:cubicBezTo>
                  <a:cubicBezTo>
                    <a:pt x="35" y="93"/>
                    <a:pt x="35" y="93"/>
                    <a:pt x="35" y="93"/>
                  </a:cubicBezTo>
                  <a:cubicBezTo>
                    <a:pt x="59" y="138"/>
                    <a:pt x="59" y="138"/>
                    <a:pt x="59" y="138"/>
                  </a:cubicBezTo>
                  <a:cubicBezTo>
                    <a:pt x="81" y="184"/>
                    <a:pt x="81" y="184"/>
                    <a:pt x="81" y="184"/>
                  </a:cubicBezTo>
                  <a:cubicBezTo>
                    <a:pt x="81" y="184"/>
                    <a:pt x="81" y="227"/>
                    <a:pt x="81" y="230"/>
                  </a:cubicBezTo>
                  <a:cubicBezTo>
                    <a:pt x="80" y="232"/>
                    <a:pt x="90" y="239"/>
                    <a:pt x="90" y="239"/>
                  </a:cubicBezTo>
                  <a:cubicBezTo>
                    <a:pt x="88" y="263"/>
                    <a:pt x="88" y="263"/>
                    <a:pt x="88" y="263"/>
                  </a:cubicBezTo>
                  <a:cubicBezTo>
                    <a:pt x="100" y="269"/>
                    <a:pt x="100" y="269"/>
                    <a:pt x="100" y="269"/>
                  </a:cubicBezTo>
                  <a:cubicBezTo>
                    <a:pt x="98" y="317"/>
                    <a:pt x="98" y="317"/>
                    <a:pt x="98" y="317"/>
                  </a:cubicBezTo>
                  <a:cubicBezTo>
                    <a:pt x="121" y="339"/>
                    <a:pt x="121" y="339"/>
                    <a:pt x="121" y="339"/>
                  </a:cubicBezTo>
                  <a:cubicBezTo>
                    <a:pt x="128" y="351"/>
                    <a:pt x="128" y="351"/>
                    <a:pt x="128" y="351"/>
                  </a:cubicBezTo>
                  <a:cubicBezTo>
                    <a:pt x="129" y="368"/>
                    <a:pt x="129" y="368"/>
                    <a:pt x="129" y="368"/>
                  </a:cubicBezTo>
                  <a:cubicBezTo>
                    <a:pt x="152" y="387"/>
                    <a:pt x="152" y="387"/>
                    <a:pt x="152" y="387"/>
                  </a:cubicBezTo>
                  <a:cubicBezTo>
                    <a:pt x="152" y="400"/>
                    <a:pt x="152" y="400"/>
                    <a:pt x="152" y="400"/>
                  </a:cubicBezTo>
                  <a:cubicBezTo>
                    <a:pt x="154" y="404"/>
                    <a:pt x="154" y="404"/>
                    <a:pt x="154" y="404"/>
                  </a:cubicBezTo>
                  <a:cubicBezTo>
                    <a:pt x="166" y="414"/>
                    <a:pt x="166" y="414"/>
                    <a:pt x="166" y="414"/>
                  </a:cubicBezTo>
                  <a:cubicBezTo>
                    <a:pt x="172" y="394"/>
                    <a:pt x="179" y="367"/>
                    <a:pt x="179" y="348"/>
                  </a:cubicBezTo>
                  <a:cubicBezTo>
                    <a:pt x="179" y="312"/>
                    <a:pt x="199" y="316"/>
                    <a:pt x="192" y="297"/>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6" name="Freeform 38"/>
            <p:cNvSpPr>
              <a:spLocks/>
            </p:cNvSpPr>
            <p:nvPr/>
          </p:nvSpPr>
          <p:spPr bwMode="auto">
            <a:xfrm>
              <a:off x="3319801" y="6978811"/>
              <a:ext cx="794374" cy="1150443"/>
            </a:xfrm>
            <a:custGeom>
              <a:avLst/>
              <a:gdLst>
                <a:gd name="T0" fmla="*/ 279 w 324"/>
                <a:gd name="T1" fmla="*/ 22 h 469"/>
                <a:gd name="T2" fmla="*/ 189 w 324"/>
                <a:gd name="T3" fmla="*/ 46 h 469"/>
                <a:gd name="T4" fmla="*/ 115 w 324"/>
                <a:gd name="T5" fmla="*/ 49 h 469"/>
                <a:gd name="T6" fmla="*/ 98 w 324"/>
                <a:gd name="T7" fmla="*/ 63 h 469"/>
                <a:gd name="T8" fmla="*/ 100 w 324"/>
                <a:gd name="T9" fmla="*/ 102 h 469"/>
                <a:gd name="T10" fmla="*/ 57 w 324"/>
                <a:gd name="T11" fmla="*/ 136 h 469"/>
                <a:gd name="T12" fmla="*/ 21 w 324"/>
                <a:gd name="T13" fmla="*/ 142 h 469"/>
                <a:gd name="T14" fmla="*/ 8 w 324"/>
                <a:gd name="T15" fmla="*/ 174 h 469"/>
                <a:gd name="T16" fmla="*/ 53 w 324"/>
                <a:gd name="T17" fmla="*/ 268 h 469"/>
                <a:gd name="T18" fmla="*/ 69 w 324"/>
                <a:gd name="T19" fmla="*/ 342 h 469"/>
                <a:gd name="T20" fmla="*/ 43 w 324"/>
                <a:gd name="T21" fmla="*/ 459 h 469"/>
                <a:gd name="T22" fmla="*/ 62 w 324"/>
                <a:gd name="T23" fmla="*/ 469 h 469"/>
                <a:gd name="T24" fmla="*/ 96 w 324"/>
                <a:gd name="T25" fmla="*/ 463 h 469"/>
                <a:gd name="T26" fmla="*/ 111 w 324"/>
                <a:gd name="T27" fmla="*/ 455 h 469"/>
                <a:gd name="T28" fmla="*/ 130 w 324"/>
                <a:gd name="T29" fmla="*/ 407 h 469"/>
                <a:gd name="T30" fmla="*/ 138 w 324"/>
                <a:gd name="T31" fmla="*/ 397 h 469"/>
                <a:gd name="T32" fmla="*/ 149 w 324"/>
                <a:gd name="T33" fmla="*/ 385 h 469"/>
                <a:gd name="T34" fmla="*/ 178 w 324"/>
                <a:gd name="T35" fmla="*/ 375 h 469"/>
                <a:gd name="T36" fmla="*/ 200 w 324"/>
                <a:gd name="T37" fmla="*/ 359 h 469"/>
                <a:gd name="T38" fmla="*/ 228 w 324"/>
                <a:gd name="T39" fmla="*/ 368 h 469"/>
                <a:gd name="T40" fmla="*/ 223 w 324"/>
                <a:gd name="T41" fmla="*/ 356 h 469"/>
                <a:gd name="T42" fmla="*/ 201 w 324"/>
                <a:gd name="T43" fmla="*/ 345 h 469"/>
                <a:gd name="T44" fmla="*/ 207 w 324"/>
                <a:gd name="T45" fmla="*/ 328 h 469"/>
                <a:gd name="T46" fmla="*/ 221 w 324"/>
                <a:gd name="T47" fmla="*/ 301 h 469"/>
                <a:gd name="T48" fmla="*/ 278 w 324"/>
                <a:gd name="T49" fmla="*/ 275 h 469"/>
                <a:gd name="T50" fmla="*/ 291 w 324"/>
                <a:gd name="T51" fmla="*/ 240 h 469"/>
                <a:gd name="T52" fmla="*/ 276 w 324"/>
                <a:gd name="T53" fmla="*/ 213 h 469"/>
                <a:gd name="T54" fmla="*/ 291 w 324"/>
                <a:gd name="T55" fmla="*/ 197 h 469"/>
                <a:gd name="T56" fmla="*/ 268 w 324"/>
                <a:gd name="T57" fmla="*/ 146 h 469"/>
                <a:gd name="T58" fmla="*/ 296 w 324"/>
                <a:gd name="T59" fmla="*/ 104 h 469"/>
                <a:gd name="T60" fmla="*/ 322 w 324"/>
                <a:gd name="T61" fmla="*/ 18 h 469"/>
                <a:gd name="T62" fmla="*/ 301 w 324"/>
                <a:gd name="T63" fmla="*/ 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4" h="469">
                  <a:moveTo>
                    <a:pt x="301" y="4"/>
                  </a:moveTo>
                  <a:cubicBezTo>
                    <a:pt x="292" y="17"/>
                    <a:pt x="293" y="29"/>
                    <a:pt x="279" y="22"/>
                  </a:cubicBezTo>
                  <a:cubicBezTo>
                    <a:pt x="264" y="16"/>
                    <a:pt x="240" y="21"/>
                    <a:pt x="236" y="41"/>
                  </a:cubicBezTo>
                  <a:cubicBezTo>
                    <a:pt x="233" y="41"/>
                    <a:pt x="192" y="40"/>
                    <a:pt x="189" y="46"/>
                  </a:cubicBezTo>
                  <a:cubicBezTo>
                    <a:pt x="187" y="53"/>
                    <a:pt x="191" y="76"/>
                    <a:pt x="177" y="73"/>
                  </a:cubicBezTo>
                  <a:cubicBezTo>
                    <a:pt x="167" y="71"/>
                    <a:pt x="152" y="51"/>
                    <a:pt x="115" y="49"/>
                  </a:cubicBezTo>
                  <a:cubicBezTo>
                    <a:pt x="115" y="49"/>
                    <a:pt x="114" y="49"/>
                    <a:pt x="114" y="50"/>
                  </a:cubicBezTo>
                  <a:cubicBezTo>
                    <a:pt x="106" y="53"/>
                    <a:pt x="100" y="61"/>
                    <a:pt x="98" y="63"/>
                  </a:cubicBezTo>
                  <a:cubicBezTo>
                    <a:pt x="97" y="64"/>
                    <a:pt x="97" y="64"/>
                    <a:pt x="97" y="64"/>
                  </a:cubicBezTo>
                  <a:cubicBezTo>
                    <a:pt x="92" y="82"/>
                    <a:pt x="104" y="104"/>
                    <a:pt x="100" y="102"/>
                  </a:cubicBezTo>
                  <a:cubicBezTo>
                    <a:pt x="125" y="122"/>
                    <a:pt x="95" y="129"/>
                    <a:pt x="95" y="129"/>
                  </a:cubicBezTo>
                  <a:cubicBezTo>
                    <a:pt x="95" y="129"/>
                    <a:pt x="60" y="129"/>
                    <a:pt x="57" y="136"/>
                  </a:cubicBezTo>
                  <a:cubicBezTo>
                    <a:pt x="55" y="142"/>
                    <a:pt x="45" y="138"/>
                    <a:pt x="43" y="142"/>
                  </a:cubicBezTo>
                  <a:cubicBezTo>
                    <a:pt x="40" y="146"/>
                    <a:pt x="32" y="146"/>
                    <a:pt x="21" y="142"/>
                  </a:cubicBezTo>
                  <a:cubicBezTo>
                    <a:pt x="15" y="140"/>
                    <a:pt x="7" y="143"/>
                    <a:pt x="0" y="144"/>
                  </a:cubicBezTo>
                  <a:cubicBezTo>
                    <a:pt x="4" y="157"/>
                    <a:pt x="6" y="168"/>
                    <a:pt x="8" y="174"/>
                  </a:cubicBezTo>
                  <a:cubicBezTo>
                    <a:pt x="11" y="185"/>
                    <a:pt x="23" y="222"/>
                    <a:pt x="33" y="236"/>
                  </a:cubicBezTo>
                  <a:cubicBezTo>
                    <a:pt x="44" y="249"/>
                    <a:pt x="37" y="264"/>
                    <a:pt x="53" y="268"/>
                  </a:cubicBezTo>
                  <a:cubicBezTo>
                    <a:pt x="69" y="272"/>
                    <a:pt x="67" y="289"/>
                    <a:pt x="57" y="293"/>
                  </a:cubicBezTo>
                  <a:cubicBezTo>
                    <a:pt x="48" y="297"/>
                    <a:pt x="63" y="324"/>
                    <a:pt x="69" y="342"/>
                  </a:cubicBezTo>
                  <a:cubicBezTo>
                    <a:pt x="76" y="361"/>
                    <a:pt x="56" y="357"/>
                    <a:pt x="56" y="393"/>
                  </a:cubicBezTo>
                  <a:cubicBezTo>
                    <a:pt x="56" y="412"/>
                    <a:pt x="49" y="439"/>
                    <a:pt x="43" y="459"/>
                  </a:cubicBezTo>
                  <a:cubicBezTo>
                    <a:pt x="54" y="467"/>
                    <a:pt x="54" y="467"/>
                    <a:pt x="54" y="467"/>
                  </a:cubicBezTo>
                  <a:cubicBezTo>
                    <a:pt x="62" y="469"/>
                    <a:pt x="62" y="469"/>
                    <a:pt x="62" y="469"/>
                  </a:cubicBezTo>
                  <a:cubicBezTo>
                    <a:pt x="93" y="469"/>
                    <a:pt x="93" y="469"/>
                    <a:pt x="93" y="469"/>
                  </a:cubicBezTo>
                  <a:cubicBezTo>
                    <a:pt x="96" y="463"/>
                    <a:pt x="96" y="463"/>
                    <a:pt x="96" y="463"/>
                  </a:cubicBezTo>
                  <a:cubicBezTo>
                    <a:pt x="109" y="462"/>
                    <a:pt x="109" y="462"/>
                    <a:pt x="109" y="462"/>
                  </a:cubicBezTo>
                  <a:cubicBezTo>
                    <a:pt x="111" y="455"/>
                    <a:pt x="111" y="455"/>
                    <a:pt x="111" y="455"/>
                  </a:cubicBezTo>
                  <a:cubicBezTo>
                    <a:pt x="130" y="439"/>
                    <a:pt x="130" y="439"/>
                    <a:pt x="130" y="439"/>
                  </a:cubicBezTo>
                  <a:cubicBezTo>
                    <a:pt x="130" y="407"/>
                    <a:pt x="130" y="407"/>
                    <a:pt x="130" y="407"/>
                  </a:cubicBezTo>
                  <a:cubicBezTo>
                    <a:pt x="139" y="405"/>
                    <a:pt x="139" y="405"/>
                    <a:pt x="139" y="405"/>
                  </a:cubicBezTo>
                  <a:cubicBezTo>
                    <a:pt x="138" y="397"/>
                    <a:pt x="138" y="397"/>
                    <a:pt x="138" y="397"/>
                  </a:cubicBezTo>
                  <a:cubicBezTo>
                    <a:pt x="143" y="391"/>
                    <a:pt x="143" y="391"/>
                    <a:pt x="143" y="391"/>
                  </a:cubicBezTo>
                  <a:cubicBezTo>
                    <a:pt x="149" y="385"/>
                    <a:pt x="149" y="385"/>
                    <a:pt x="149" y="385"/>
                  </a:cubicBezTo>
                  <a:cubicBezTo>
                    <a:pt x="160" y="379"/>
                    <a:pt x="160" y="379"/>
                    <a:pt x="160" y="379"/>
                  </a:cubicBezTo>
                  <a:cubicBezTo>
                    <a:pt x="178" y="375"/>
                    <a:pt x="178" y="375"/>
                    <a:pt x="178" y="375"/>
                  </a:cubicBezTo>
                  <a:cubicBezTo>
                    <a:pt x="184" y="372"/>
                    <a:pt x="184" y="372"/>
                    <a:pt x="184" y="372"/>
                  </a:cubicBezTo>
                  <a:cubicBezTo>
                    <a:pt x="184" y="372"/>
                    <a:pt x="195" y="361"/>
                    <a:pt x="200" y="359"/>
                  </a:cubicBezTo>
                  <a:cubicBezTo>
                    <a:pt x="205" y="357"/>
                    <a:pt x="221" y="371"/>
                    <a:pt x="221" y="371"/>
                  </a:cubicBezTo>
                  <a:cubicBezTo>
                    <a:pt x="228" y="368"/>
                    <a:pt x="228" y="368"/>
                    <a:pt x="228" y="368"/>
                  </a:cubicBezTo>
                  <a:cubicBezTo>
                    <a:pt x="232" y="363"/>
                    <a:pt x="232" y="363"/>
                    <a:pt x="232" y="363"/>
                  </a:cubicBezTo>
                  <a:cubicBezTo>
                    <a:pt x="223" y="356"/>
                    <a:pt x="223" y="356"/>
                    <a:pt x="223" y="356"/>
                  </a:cubicBezTo>
                  <a:cubicBezTo>
                    <a:pt x="210" y="352"/>
                    <a:pt x="210" y="352"/>
                    <a:pt x="210" y="352"/>
                  </a:cubicBezTo>
                  <a:cubicBezTo>
                    <a:pt x="201" y="345"/>
                    <a:pt x="201" y="345"/>
                    <a:pt x="201" y="345"/>
                  </a:cubicBezTo>
                  <a:cubicBezTo>
                    <a:pt x="200" y="332"/>
                    <a:pt x="200" y="332"/>
                    <a:pt x="200" y="332"/>
                  </a:cubicBezTo>
                  <a:cubicBezTo>
                    <a:pt x="207" y="328"/>
                    <a:pt x="207" y="328"/>
                    <a:pt x="207" y="328"/>
                  </a:cubicBezTo>
                  <a:cubicBezTo>
                    <a:pt x="215" y="319"/>
                    <a:pt x="215" y="319"/>
                    <a:pt x="215" y="319"/>
                  </a:cubicBezTo>
                  <a:cubicBezTo>
                    <a:pt x="221" y="301"/>
                    <a:pt x="221" y="301"/>
                    <a:pt x="221" y="301"/>
                  </a:cubicBezTo>
                  <a:cubicBezTo>
                    <a:pt x="243" y="280"/>
                    <a:pt x="243" y="280"/>
                    <a:pt x="243" y="280"/>
                  </a:cubicBezTo>
                  <a:cubicBezTo>
                    <a:pt x="243" y="280"/>
                    <a:pt x="279" y="278"/>
                    <a:pt x="278" y="275"/>
                  </a:cubicBezTo>
                  <a:cubicBezTo>
                    <a:pt x="277" y="272"/>
                    <a:pt x="282" y="263"/>
                    <a:pt x="291" y="258"/>
                  </a:cubicBezTo>
                  <a:cubicBezTo>
                    <a:pt x="300" y="253"/>
                    <a:pt x="290" y="251"/>
                    <a:pt x="291" y="240"/>
                  </a:cubicBezTo>
                  <a:cubicBezTo>
                    <a:pt x="292" y="229"/>
                    <a:pt x="279" y="227"/>
                    <a:pt x="279" y="227"/>
                  </a:cubicBezTo>
                  <a:cubicBezTo>
                    <a:pt x="276" y="213"/>
                    <a:pt x="276" y="213"/>
                    <a:pt x="276" y="213"/>
                  </a:cubicBezTo>
                  <a:cubicBezTo>
                    <a:pt x="281" y="202"/>
                    <a:pt x="281" y="202"/>
                    <a:pt x="281" y="202"/>
                  </a:cubicBezTo>
                  <a:cubicBezTo>
                    <a:pt x="291" y="197"/>
                    <a:pt x="291" y="197"/>
                    <a:pt x="291" y="197"/>
                  </a:cubicBezTo>
                  <a:cubicBezTo>
                    <a:pt x="288" y="178"/>
                    <a:pt x="288" y="178"/>
                    <a:pt x="288" y="178"/>
                  </a:cubicBezTo>
                  <a:cubicBezTo>
                    <a:pt x="268" y="146"/>
                    <a:pt x="268" y="146"/>
                    <a:pt x="268" y="146"/>
                  </a:cubicBezTo>
                  <a:cubicBezTo>
                    <a:pt x="285" y="127"/>
                    <a:pt x="285" y="127"/>
                    <a:pt x="285" y="127"/>
                  </a:cubicBezTo>
                  <a:cubicBezTo>
                    <a:pt x="296" y="104"/>
                    <a:pt x="296" y="104"/>
                    <a:pt x="296" y="104"/>
                  </a:cubicBezTo>
                  <a:cubicBezTo>
                    <a:pt x="296" y="104"/>
                    <a:pt x="316" y="75"/>
                    <a:pt x="320" y="66"/>
                  </a:cubicBezTo>
                  <a:cubicBezTo>
                    <a:pt x="324" y="57"/>
                    <a:pt x="322" y="18"/>
                    <a:pt x="322" y="18"/>
                  </a:cubicBezTo>
                  <a:cubicBezTo>
                    <a:pt x="311" y="3"/>
                    <a:pt x="311" y="3"/>
                    <a:pt x="311" y="3"/>
                  </a:cubicBezTo>
                  <a:cubicBezTo>
                    <a:pt x="307" y="1"/>
                    <a:pt x="304" y="0"/>
                    <a:pt x="301" y="4"/>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7" name="Freeform 39"/>
            <p:cNvSpPr>
              <a:spLocks/>
            </p:cNvSpPr>
            <p:nvPr/>
          </p:nvSpPr>
          <p:spPr bwMode="auto">
            <a:xfrm>
              <a:off x="3453716" y="5671626"/>
              <a:ext cx="1491356" cy="1492836"/>
            </a:xfrm>
            <a:custGeom>
              <a:avLst/>
              <a:gdLst>
                <a:gd name="T0" fmla="*/ 517 w 607"/>
                <a:gd name="T1" fmla="*/ 77 h 608"/>
                <a:gd name="T2" fmla="*/ 468 w 607"/>
                <a:gd name="T3" fmla="*/ 129 h 608"/>
                <a:gd name="T4" fmla="*/ 422 w 607"/>
                <a:gd name="T5" fmla="*/ 126 h 608"/>
                <a:gd name="T6" fmla="*/ 390 w 607"/>
                <a:gd name="T7" fmla="*/ 165 h 608"/>
                <a:gd name="T8" fmla="*/ 340 w 607"/>
                <a:gd name="T9" fmla="*/ 170 h 608"/>
                <a:gd name="T10" fmla="*/ 314 w 607"/>
                <a:gd name="T11" fmla="*/ 140 h 608"/>
                <a:gd name="T12" fmla="*/ 288 w 607"/>
                <a:gd name="T13" fmla="*/ 104 h 608"/>
                <a:gd name="T14" fmla="*/ 268 w 607"/>
                <a:gd name="T15" fmla="*/ 93 h 608"/>
                <a:gd name="T16" fmla="*/ 244 w 607"/>
                <a:gd name="T17" fmla="*/ 62 h 608"/>
                <a:gd name="T18" fmla="*/ 221 w 607"/>
                <a:gd name="T19" fmla="*/ 34 h 608"/>
                <a:gd name="T20" fmla="*/ 164 w 607"/>
                <a:gd name="T21" fmla="*/ 8 h 608"/>
                <a:gd name="T22" fmla="*/ 117 w 607"/>
                <a:gd name="T23" fmla="*/ 40 h 608"/>
                <a:gd name="T24" fmla="*/ 89 w 607"/>
                <a:gd name="T25" fmla="*/ 74 h 608"/>
                <a:gd name="T26" fmla="*/ 65 w 607"/>
                <a:gd name="T27" fmla="*/ 113 h 608"/>
                <a:gd name="T28" fmla="*/ 64 w 607"/>
                <a:gd name="T29" fmla="*/ 156 h 608"/>
                <a:gd name="T30" fmla="*/ 68 w 607"/>
                <a:gd name="T31" fmla="*/ 188 h 608"/>
                <a:gd name="T32" fmla="*/ 53 w 607"/>
                <a:gd name="T33" fmla="*/ 212 h 608"/>
                <a:gd name="T34" fmla="*/ 58 w 607"/>
                <a:gd name="T35" fmla="*/ 249 h 608"/>
                <a:gd name="T36" fmla="*/ 42 w 607"/>
                <a:gd name="T37" fmla="*/ 269 h 608"/>
                <a:gd name="T38" fmla="*/ 48 w 607"/>
                <a:gd name="T39" fmla="*/ 320 h 608"/>
                <a:gd name="T40" fmla="*/ 14 w 607"/>
                <a:gd name="T41" fmla="*/ 366 h 608"/>
                <a:gd name="T42" fmla="*/ 0 w 607"/>
                <a:gd name="T43" fmla="*/ 393 h 608"/>
                <a:gd name="T44" fmla="*/ 26 w 607"/>
                <a:gd name="T45" fmla="*/ 448 h 608"/>
                <a:gd name="T46" fmla="*/ 46 w 607"/>
                <a:gd name="T47" fmla="*/ 462 h 608"/>
                <a:gd name="T48" fmla="*/ 5 w 607"/>
                <a:gd name="T49" fmla="*/ 485 h 608"/>
                <a:gd name="T50" fmla="*/ 28 w 607"/>
                <a:gd name="T51" fmla="*/ 496 h 608"/>
                <a:gd name="T52" fmla="*/ 21 w 607"/>
                <a:gd name="T53" fmla="*/ 521 h 608"/>
                <a:gd name="T54" fmla="*/ 42 w 607"/>
                <a:gd name="T55" fmla="*/ 508 h 608"/>
                <a:gd name="T56" fmla="*/ 53 w 607"/>
                <a:gd name="T57" fmla="*/ 501 h 608"/>
                <a:gd name="T58" fmla="*/ 64 w 607"/>
                <a:gd name="T59" fmla="*/ 494 h 608"/>
                <a:gd name="T60" fmla="*/ 77 w 607"/>
                <a:gd name="T61" fmla="*/ 489 h 608"/>
                <a:gd name="T62" fmla="*/ 100 w 607"/>
                <a:gd name="T63" fmla="*/ 512 h 608"/>
                <a:gd name="T64" fmla="*/ 122 w 607"/>
                <a:gd name="T65" fmla="*/ 542 h 608"/>
                <a:gd name="T66" fmla="*/ 106 w 607"/>
                <a:gd name="T67" fmla="*/ 578 h 608"/>
                <a:gd name="T68" fmla="*/ 66 w 607"/>
                <a:gd name="T69" fmla="*/ 580 h 608"/>
                <a:gd name="T70" fmla="*/ 122 w 607"/>
                <a:gd name="T71" fmla="*/ 605 h 608"/>
                <a:gd name="T72" fmla="*/ 181 w 607"/>
                <a:gd name="T73" fmla="*/ 573 h 608"/>
                <a:gd name="T74" fmla="*/ 246 w 607"/>
                <a:gd name="T75" fmla="*/ 536 h 608"/>
                <a:gd name="T76" fmla="*/ 253 w 607"/>
                <a:gd name="T77" fmla="*/ 531 h 608"/>
                <a:gd name="T78" fmla="*/ 258 w 607"/>
                <a:gd name="T79" fmla="*/ 502 h 608"/>
                <a:gd name="T80" fmla="*/ 260 w 607"/>
                <a:gd name="T81" fmla="*/ 432 h 608"/>
                <a:gd name="T82" fmla="*/ 297 w 607"/>
                <a:gd name="T83" fmla="*/ 338 h 608"/>
                <a:gd name="T84" fmla="*/ 350 w 607"/>
                <a:gd name="T85" fmla="*/ 310 h 608"/>
                <a:gd name="T86" fmla="*/ 432 w 607"/>
                <a:gd name="T87" fmla="*/ 290 h 608"/>
                <a:gd name="T88" fmla="*/ 425 w 607"/>
                <a:gd name="T89" fmla="*/ 255 h 608"/>
                <a:gd name="T90" fmla="*/ 443 w 607"/>
                <a:gd name="T91" fmla="*/ 229 h 608"/>
                <a:gd name="T92" fmla="*/ 488 w 607"/>
                <a:gd name="T93" fmla="*/ 216 h 608"/>
                <a:gd name="T94" fmla="*/ 525 w 607"/>
                <a:gd name="T95" fmla="*/ 163 h 608"/>
                <a:gd name="T96" fmla="*/ 607 w 607"/>
                <a:gd name="T97" fmla="*/ 8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608">
                  <a:moveTo>
                    <a:pt x="564" y="85"/>
                  </a:moveTo>
                  <a:cubicBezTo>
                    <a:pt x="540" y="78"/>
                    <a:pt x="522" y="68"/>
                    <a:pt x="517" y="77"/>
                  </a:cubicBezTo>
                  <a:cubicBezTo>
                    <a:pt x="512" y="86"/>
                    <a:pt x="490" y="85"/>
                    <a:pt x="490" y="90"/>
                  </a:cubicBezTo>
                  <a:cubicBezTo>
                    <a:pt x="490" y="96"/>
                    <a:pt x="493" y="126"/>
                    <a:pt x="468" y="129"/>
                  </a:cubicBezTo>
                  <a:cubicBezTo>
                    <a:pt x="442" y="132"/>
                    <a:pt x="444" y="129"/>
                    <a:pt x="438" y="124"/>
                  </a:cubicBezTo>
                  <a:cubicBezTo>
                    <a:pt x="433" y="118"/>
                    <a:pt x="421" y="114"/>
                    <a:pt x="422" y="126"/>
                  </a:cubicBezTo>
                  <a:cubicBezTo>
                    <a:pt x="424" y="138"/>
                    <a:pt x="424" y="153"/>
                    <a:pt x="393" y="164"/>
                  </a:cubicBezTo>
                  <a:cubicBezTo>
                    <a:pt x="392" y="164"/>
                    <a:pt x="391" y="165"/>
                    <a:pt x="390" y="165"/>
                  </a:cubicBezTo>
                  <a:cubicBezTo>
                    <a:pt x="390" y="165"/>
                    <a:pt x="390" y="165"/>
                    <a:pt x="390" y="165"/>
                  </a:cubicBezTo>
                  <a:cubicBezTo>
                    <a:pt x="373" y="182"/>
                    <a:pt x="354" y="172"/>
                    <a:pt x="340" y="170"/>
                  </a:cubicBezTo>
                  <a:cubicBezTo>
                    <a:pt x="321" y="168"/>
                    <a:pt x="324" y="162"/>
                    <a:pt x="325" y="153"/>
                  </a:cubicBezTo>
                  <a:cubicBezTo>
                    <a:pt x="326" y="144"/>
                    <a:pt x="324" y="141"/>
                    <a:pt x="314" y="140"/>
                  </a:cubicBezTo>
                  <a:cubicBezTo>
                    <a:pt x="305" y="138"/>
                    <a:pt x="313" y="128"/>
                    <a:pt x="313" y="117"/>
                  </a:cubicBezTo>
                  <a:cubicBezTo>
                    <a:pt x="313" y="106"/>
                    <a:pt x="310" y="109"/>
                    <a:pt x="288" y="104"/>
                  </a:cubicBezTo>
                  <a:cubicBezTo>
                    <a:pt x="279" y="102"/>
                    <a:pt x="275" y="92"/>
                    <a:pt x="272" y="82"/>
                  </a:cubicBezTo>
                  <a:cubicBezTo>
                    <a:pt x="271" y="86"/>
                    <a:pt x="269" y="90"/>
                    <a:pt x="268" y="93"/>
                  </a:cubicBezTo>
                  <a:cubicBezTo>
                    <a:pt x="261" y="109"/>
                    <a:pt x="253" y="97"/>
                    <a:pt x="252" y="88"/>
                  </a:cubicBezTo>
                  <a:cubicBezTo>
                    <a:pt x="250" y="78"/>
                    <a:pt x="249" y="70"/>
                    <a:pt x="244" y="62"/>
                  </a:cubicBezTo>
                  <a:cubicBezTo>
                    <a:pt x="238" y="54"/>
                    <a:pt x="240" y="32"/>
                    <a:pt x="244" y="33"/>
                  </a:cubicBezTo>
                  <a:cubicBezTo>
                    <a:pt x="241" y="6"/>
                    <a:pt x="221" y="30"/>
                    <a:pt x="221" y="34"/>
                  </a:cubicBezTo>
                  <a:cubicBezTo>
                    <a:pt x="208" y="48"/>
                    <a:pt x="204" y="40"/>
                    <a:pt x="190" y="37"/>
                  </a:cubicBezTo>
                  <a:cubicBezTo>
                    <a:pt x="177" y="34"/>
                    <a:pt x="166" y="13"/>
                    <a:pt x="164" y="8"/>
                  </a:cubicBezTo>
                  <a:cubicBezTo>
                    <a:pt x="144" y="0"/>
                    <a:pt x="126" y="10"/>
                    <a:pt x="125" y="14"/>
                  </a:cubicBezTo>
                  <a:cubicBezTo>
                    <a:pt x="124" y="18"/>
                    <a:pt x="117" y="34"/>
                    <a:pt x="117" y="40"/>
                  </a:cubicBezTo>
                  <a:cubicBezTo>
                    <a:pt x="117" y="45"/>
                    <a:pt x="106" y="45"/>
                    <a:pt x="89" y="52"/>
                  </a:cubicBezTo>
                  <a:cubicBezTo>
                    <a:pt x="72" y="58"/>
                    <a:pt x="70" y="72"/>
                    <a:pt x="89" y="74"/>
                  </a:cubicBezTo>
                  <a:cubicBezTo>
                    <a:pt x="108" y="77"/>
                    <a:pt x="93" y="92"/>
                    <a:pt x="93" y="92"/>
                  </a:cubicBezTo>
                  <a:cubicBezTo>
                    <a:pt x="65" y="113"/>
                    <a:pt x="65" y="113"/>
                    <a:pt x="65" y="113"/>
                  </a:cubicBezTo>
                  <a:cubicBezTo>
                    <a:pt x="65" y="113"/>
                    <a:pt x="64" y="113"/>
                    <a:pt x="63" y="113"/>
                  </a:cubicBezTo>
                  <a:cubicBezTo>
                    <a:pt x="68" y="130"/>
                    <a:pt x="69" y="151"/>
                    <a:pt x="64" y="156"/>
                  </a:cubicBezTo>
                  <a:cubicBezTo>
                    <a:pt x="56" y="162"/>
                    <a:pt x="61" y="165"/>
                    <a:pt x="68" y="176"/>
                  </a:cubicBezTo>
                  <a:cubicBezTo>
                    <a:pt x="74" y="186"/>
                    <a:pt x="68" y="188"/>
                    <a:pt x="68" y="188"/>
                  </a:cubicBezTo>
                  <a:cubicBezTo>
                    <a:pt x="68" y="188"/>
                    <a:pt x="68" y="188"/>
                    <a:pt x="57" y="189"/>
                  </a:cubicBezTo>
                  <a:cubicBezTo>
                    <a:pt x="57" y="189"/>
                    <a:pt x="56" y="205"/>
                    <a:pt x="53" y="212"/>
                  </a:cubicBezTo>
                  <a:cubicBezTo>
                    <a:pt x="50" y="218"/>
                    <a:pt x="50" y="222"/>
                    <a:pt x="57" y="232"/>
                  </a:cubicBezTo>
                  <a:cubicBezTo>
                    <a:pt x="64" y="241"/>
                    <a:pt x="58" y="249"/>
                    <a:pt x="58" y="249"/>
                  </a:cubicBezTo>
                  <a:cubicBezTo>
                    <a:pt x="58" y="249"/>
                    <a:pt x="58" y="249"/>
                    <a:pt x="49" y="258"/>
                  </a:cubicBezTo>
                  <a:cubicBezTo>
                    <a:pt x="49" y="258"/>
                    <a:pt x="48" y="269"/>
                    <a:pt x="42" y="269"/>
                  </a:cubicBezTo>
                  <a:cubicBezTo>
                    <a:pt x="37" y="269"/>
                    <a:pt x="40" y="293"/>
                    <a:pt x="48" y="296"/>
                  </a:cubicBezTo>
                  <a:cubicBezTo>
                    <a:pt x="56" y="298"/>
                    <a:pt x="48" y="320"/>
                    <a:pt x="48" y="320"/>
                  </a:cubicBezTo>
                  <a:cubicBezTo>
                    <a:pt x="48" y="320"/>
                    <a:pt x="48" y="320"/>
                    <a:pt x="22" y="329"/>
                  </a:cubicBezTo>
                  <a:cubicBezTo>
                    <a:pt x="22" y="329"/>
                    <a:pt x="22" y="329"/>
                    <a:pt x="14" y="366"/>
                  </a:cubicBezTo>
                  <a:cubicBezTo>
                    <a:pt x="14" y="366"/>
                    <a:pt x="24" y="373"/>
                    <a:pt x="22" y="380"/>
                  </a:cubicBezTo>
                  <a:cubicBezTo>
                    <a:pt x="21" y="386"/>
                    <a:pt x="0" y="393"/>
                    <a:pt x="0" y="393"/>
                  </a:cubicBezTo>
                  <a:cubicBezTo>
                    <a:pt x="0" y="393"/>
                    <a:pt x="0" y="393"/>
                    <a:pt x="0" y="448"/>
                  </a:cubicBezTo>
                  <a:cubicBezTo>
                    <a:pt x="0" y="448"/>
                    <a:pt x="0" y="448"/>
                    <a:pt x="26" y="448"/>
                  </a:cubicBezTo>
                  <a:cubicBezTo>
                    <a:pt x="26" y="448"/>
                    <a:pt x="26" y="448"/>
                    <a:pt x="34" y="461"/>
                  </a:cubicBezTo>
                  <a:cubicBezTo>
                    <a:pt x="34" y="461"/>
                    <a:pt x="34" y="461"/>
                    <a:pt x="46" y="462"/>
                  </a:cubicBezTo>
                  <a:cubicBezTo>
                    <a:pt x="46" y="462"/>
                    <a:pt x="46" y="462"/>
                    <a:pt x="29" y="482"/>
                  </a:cubicBezTo>
                  <a:cubicBezTo>
                    <a:pt x="29" y="482"/>
                    <a:pt x="29" y="482"/>
                    <a:pt x="5" y="485"/>
                  </a:cubicBezTo>
                  <a:cubicBezTo>
                    <a:pt x="5" y="485"/>
                    <a:pt x="5" y="485"/>
                    <a:pt x="24" y="493"/>
                  </a:cubicBezTo>
                  <a:cubicBezTo>
                    <a:pt x="24" y="493"/>
                    <a:pt x="24" y="493"/>
                    <a:pt x="28" y="496"/>
                  </a:cubicBezTo>
                  <a:cubicBezTo>
                    <a:pt x="28" y="496"/>
                    <a:pt x="28" y="496"/>
                    <a:pt x="28" y="505"/>
                  </a:cubicBezTo>
                  <a:cubicBezTo>
                    <a:pt x="28" y="505"/>
                    <a:pt x="22" y="522"/>
                    <a:pt x="21" y="521"/>
                  </a:cubicBezTo>
                  <a:cubicBezTo>
                    <a:pt x="16" y="545"/>
                    <a:pt x="38" y="524"/>
                    <a:pt x="40" y="520"/>
                  </a:cubicBezTo>
                  <a:cubicBezTo>
                    <a:pt x="41" y="516"/>
                    <a:pt x="42" y="508"/>
                    <a:pt x="42" y="508"/>
                  </a:cubicBezTo>
                  <a:cubicBezTo>
                    <a:pt x="42" y="508"/>
                    <a:pt x="42" y="508"/>
                    <a:pt x="41" y="501"/>
                  </a:cubicBezTo>
                  <a:cubicBezTo>
                    <a:pt x="41" y="501"/>
                    <a:pt x="41" y="501"/>
                    <a:pt x="53" y="501"/>
                  </a:cubicBezTo>
                  <a:cubicBezTo>
                    <a:pt x="53" y="501"/>
                    <a:pt x="53" y="501"/>
                    <a:pt x="58" y="496"/>
                  </a:cubicBezTo>
                  <a:cubicBezTo>
                    <a:pt x="58" y="496"/>
                    <a:pt x="58" y="496"/>
                    <a:pt x="64" y="494"/>
                  </a:cubicBezTo>
                  <a:cubicBezTo>
                    <a:pt x="64" y="494"/>
                    <a:pt x="64" y="494"/>
                    <a:pt x="66" y="488"/>
                  </a:cubicBezTo>
                  <a:cubicBezTo>
                    <a:pt x="66" y="488"/>
                    <a:pt x="66" y="488"/>
                    <a:pt x="77" y="489"/>
                  </a:cubicBezTo>
                  <a:cubicBezTo>
                    <a:pt x="77" y="489"/>
                    <a:pt x="77" y="489"/>
                    <a:pt x="90" y="500"/>
                  </a:cubicBezTo>
                  <a:cubicBezTo>
                    <a:pt x="90" y="500"/>
                    <a:pt x="90" y="500"/>
                    <a:pt x="100" y="512"/>
                  </a:cubicBezTo>
                  <a:cubicBezTo>
                    <a:pt x="100" y="512"/>
                    <a:pt x="100" y="512"/>
                    <a:pt x="109" y="518"/>
                  </a:cubicBezTo>
                  <a:cubicBezTo>
                    <a:pt x="109" y="518"/>
                    <a:pt x="109" y="518"/>
                    <a:pt x="122" y="542"/>
                  </a:cubicBezTo>
                  <a:cubicBezTo>
                    <a:pt x="122" y="542"/>
                    <a:pt x="122" y="542"/>
                    <a:pt x="118" y="573"/>
                  </a:cubicBezTo>
                  <a:cubicBezTo>
                    <a:pt x="118" y="573"/>
                    <a:pt x="118" y="573"/>
                    <a:pt x="106" y="578"/>
                  </a:cubicBezTo>
                  <a:cubicBezTo>
                    <a:pt x="106" y="578"/>
                    <a:pt x="94" y="585"/>
                    <a:pt x="90" y="585"/>
                  </a:cubicBezTo>
                  <a:cubicBezTo>
                    <a:pt x="86" y="585"/>
                    <a:pt x="78" y="580"/>
                    <a:pt x="66" y="580"/>
                  </a:cubicBezTo>
                  <a:cubicBezTo>
                    <a:pt x="64" y="580"/>
                    <a:pt x="62" y="580"/>
                    <a:pt x="60" y="581"/>
                  </a:cubicBezTo>
                  <a:cubicBezTo>
                    <a:pt x="97" y="583"/>
                    <a:pt x="112" y="603"/>
                    <a:pt x="122" y="605"/>
                  </a:cubicBezTo>
                  <a:cubicBezTo>
                    <a:pt x="136" y="608"/>
                    <a:pt x="132" y="585"/>
                    <a:pt x="134" y="578"/>
                  </a:cubicBezTo>
                  <a:cubicBezTo>
                    <a:pt x="137" y="572"/>
                    <a:pt x="178" y="573"/>
                    <a:pt x="181" y="573"/>
                  </a:cubicBezTo>
                  <a:cubicBezTo>
                    <a:pt x="185" y="553"/>
                    <a:pt x="209" y="548"/>
                    <a:pt x="224" y="554"/>
                  </a:cubicBezTo>
                  <a:cubicBezTo>
                    <a:pt x="238" y="561"/>
                    <a:pt x="237" y="549"/>
                    <a:pt x="246" y="536"/>
                  </a:cubicBezTo>
                  <a:cubicBezTo>
                    <a:pt x="249" y="532"/>
                    <a:pt x="252" y="533"/>
                    <a:pt x="256" y="535"/>
                  </a:cubicBezTo>
                  <a:cubicBezTo>
                    <a:pt x="253" y="531"/>
                    <a:pt x="253" y="531"/>
                    <a:pt x="253" y="531"/>
                  </a:cubicBezTo>
                  <a:cubicBezTo>
                    <a:pt x="253" y="531"/>
                    <a:pt x="268" y="517"/>
                    <a:pt x="272" y="509"/>
                  </a:cubicBezTo>
                  <a:cubicBezTo>
                    <a:pt x="276" y="501"/>
                    <a:pt x="258" y="502"/>
                    <a:pt x="258" y="502"/>
                  </a:cubicBezTo>
                  <a:cubicBezTo>
                    <a:pt x="258" y="502"/>
                    <a:pt x="256" y="475"/>
                    <a:pt x="257" y="476"/>
                  </a:cubicBezTo>
                  <a:cubicBezTo>
                    <a:pt x="240" y="443"/>
                    <a:pt x="260" y="432"/>
                    <a:pt x="260" y="432"/>
                  </a:cubicBezTo>
                  <a:cubicBezTo>
                    <a:pt x="261" y="366"/>
                    <a:pt x="261" y="366"/>
                    <a:pt x="261" y="366"/>
                  </a:cubicBezTo>
                  <a:cubicBezTo>
                    <a:pt x="297" y="338"/>
                    <a:pt x="297" y="338"/>
                    <a:pt x="297" y="338"/>
                  </a:cubicBezTo>
                  <a:cubicBezTo>
                    <a:pt x="297" y="338"/>
                    <a:pt x="305" y="347"/>
                    <a:pt x="320" y="348"/>
                  </a:cubicBezTo>
                  <a:cubicBezTo>
                    <a:pt x="335" y="349"/>
                    <a:pt x="345" y="331"/>
                    <a:pt x="350" y="310"/>
                  </a:cubicBezTo>
                  <a:cubicBezTo>
                    <a:pt x="355" y="289"/>
                    <a:pt x="365" y="298"/>
                    <a:pt x="386" y="305"/>
                  </a:cubicBezTo>
                  <a:cubicBezTo>
                    <a:pt x="407" y="312"/>
                    <a:pt x="420" y="295"/>
                    <a:pt x="432" y="290"/>
                  </a:cubicBezTo>
                  <a:cubicBezTo>
                    <a:pt x="444" y="285"/>
                    <a:pt x="437" y="264"/>
                    <a:pt x="437" y="264"/>
                  </a:cubicBezTo>
                  <a:cubicBezTo>
                    <a:pt x="425" y="255"/>
                    <a:pt x="425" y="255"/>
                    <a:pt x="425" y="255"/>
                  </a:cubicBezTo>
                  <a:cubicBezTo>
                    <a:pt x="425" y="244"/>
                    <a:pt x="425" y="244"/>
                    <a:pt x="425" y="244"/>
                  </a:cubicBezTo>
                  <a:cubicBezTo>
                    <a:pt x="443" y="229"/>
                    <a:pt x="443" y="229"/>
                    <a:pt x="443" y="229"/>
                  </a:cubicBezTo>
                  <a:cubicBezTo>
                    <a:pt x="465" y="226"/>
                    <a:pt x="465" y="226"/>
                    <a:pt x="465" y="226"/>
                  </a:cubicBezTo>
                  <a:cubicBezTo>
                    <a:pt x="488" y="216"/>
                    <a:pt x="488" y="216"/>
                    <a:pt x="488" y="216"/>
                  </a:cubicBezTo>
                  <a:cubicBezTo>
                    <a:pt x="494" y="204"/>
                    <a:pt x="494" y="204"/>
                    <a:pt x="494" y="204"/>
                  </a:cubicBezTo>
                  <a:cubicBezTo>
                    <a:pt x="525" y="163"/>
                    <a:pt x="525" y="163"/>
                    <a:pt x="525" y="163"/>
                  </a:cubicBezTo>
                  <a:cubicBezTo>
                    <a:pt x="570" y="137"/>
                    <a:pt x="570" y="137"/>
                    <a:pt x="570" y="137"/>
                  </a:cubicBezTo>
                  <a:cubicBezTo>
                    <a:pt x="607" y="82"/>
                    <a:pt x="607" y="82"/>
                    <a:pt x="607" y="82"/>
                  </a:cubicBezTo>
                  <a:cubicBezTo>
                    <a:pt x="592" y="85"/>
                    <a:pt x="575" y="88"/>
                    <a:pt x="564" y="85"/>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8" name="Freeform 40"/>
            <p:cNvSpPr>
              <a:spLocks/>
            </p:cNvSpPr>
            <p:nvPr/>
          </p:nvSpPr>
          <p:spPr bwMode="auto">
            <a:xfrm>
              <a:off x="2685212" y="5205973"/>
              <a:ext cx="1613099" cy="1285878"/>
            </a:xfrm>
            <a:custGeom>
              <a:avLst/>
              <a:gdLst>
                <a:gd name="T0" fmla="*/ 599 w 657"/>
                <a:gd name="T1" fmla="*/ 148 h 524"/>
                <a:gd name="T2" fmla="*/ 602 w 657"/>
                <a:gd name="T3" fmla="*/ 88 h 524"/>
                <a:gd name="T4" fmla="*/ 605 w 657"/>
                <a:gd name="T5" fmla="*/ 53 h 524"/>
                <a:gd name="T6" fmla="*/ 590 w 657"/>
                <a:gd name="T7" fmla="*/ 47 h 524"/>
                <a:gd name="T8" fmla="*/ 530 w 657"/>
                <a:gd name="T9" fmla="*/ 46 h 524"/>
                <a:gd name="T10" fmla="*/ 513 w 657"/>
                <a:gd name="T11" fmla="*/ 39 h 524"/>
                <a:gd name="T12" fmla="*/ 478 w 657"/>
                <a:gd name="T13" fmla="*/ 58 h 524"/>
                <a:gd name="T14" fmla="*/ 445 w 657"/>
                <a:gd name="T15" fmla="*/ 38 h 524"/>
                <a:gd name="T16" fmla="*/ 423 w 657"/>
                <a:gd name="T17" fmla="*/ 59 h 524"/>
                <a:gd name="T18" fmla="*/ 398 w 657"/>
                <a:gd name="T19" fmla="*/ 42 h 524"/>
                <a:gd name="T20" fmla="*/ 379 w 657"/>
                <a:gd name="T21" fmla="*/ 18 h 524"/>
                <a:gd name="T22" fmla="*/ 349 w 657"/>
                <a:gd name="T23" fmla="*/ 26 h 524"/>
                <a:gd name="T24" fmla="*/ 325 w 657"/>
                <a:gd name="T25" fmla="*/ 43 h 524"/>
                <a:gd name="T26" fmla="*/ 301 w 657"/>
                <a:gd name="T27" fmla="*/ 72 h 524"/>
                <a:gd name="T28" fmla="*/ 267 w 657"/>
                <a:gd name="T29" fmla="*/ 63 h 524"/>
                <a:gd name="T30" fmla="*/ 210 w 657"/>
                <a:gd name="T31" fmla="*/ 44 h 524"/>
                <a:gd name="T32" fmla="*/ 182 w 657"/>
                <a:gd name="T33" fmla="*/ 22 h 524"/>
                <a:gd name="T34" fmla="*/ 126 w 657"/>
                <a:gd name="T35" fmla="*/ 2 h 524"/>
                <a:gd name="T36" fmla="*/ 110 w 657"/>
                <a:gd name="T37" fmla="*/ 30 h 524"/>
                <a:gd name="T38" fmla="*/ 94 w 657"/>
                <a:gd name="T39" fmla="*/ 51 h 524"/>
                <a:gd name="T40" fmla="*/ 79 w 657"/>
                <a:gd name="T41" fmla="*/ 88 h 524"/>
                <a:gd name="T42" fmla="*/ 42 w 657"/>
                <a:gd name="T43" fmla="*/ 86 h 524"/>
                <a:gd name="T44" fmla="*/ 19 w 657"/>
                <a:gd name="T45" fmla="*/ 144 h 524"/>
                <a:gd name="T46" fmla="*/ 0 w 657"/>
                <a:gd name="T47" fmla="*/ 195 h 524"/>
                <a:gd name="T48" fmla="*/ 12 w 657"/>
                <a:gd name="T49" fmla="*/ 291 h 524"/>
                <a:gd name="T50" fmla="*/ 35 w 657"/>
                <a:gd name="T51" fmla="*/ 389 h 524"/>
                <a:gd name="T52" fmla="*/ 43 w 657"/>
                <a:gd name="T53" fmla="*/ 488 h 524"/>
                <a:gd name="T54" fmla="*/ 103 w 657"/>
                <a:gd name="T55" fmla="*/ 519 h 524"/>
                <a:gd name="T56" fmla="*/ 122 w 657"/>
                <a:gd name="T57" fmla="*/ 468 h 524"/>
                <a:gd name="T58" fmla="*/ 155 w 657"/>
                <a:gd name="T59" fmla="*/ 426 h 524"/>
                <a:gd name="T60" fmla="*/ 238 w 657"/>
                <a:gd name="T61" fmla="*/ 375 h 524"/>
                <a:gd name="T62" fmla="*/ 280 w 657"/>
                <a:gd name="T63" fmla="*/ 355 h 524"/>
                <a:gd name="T64" fmla="*/ 280 w 657"/>
                <a:gd name="T65" fmla="*/ 355 h 524"/>
                <a:gd name="T66" fmla="*/ 333 w 657"/>
                <a:gd name="T67" fmla="*/ 316 h 524"/>
                <a:gd name="T68" fmla="*/ 334 w 657"/>
                <a:gd name="T69" fmla="*/ 314 h 524"/>
                <a:gd name="T70" fmla="*/ 376 w 657"/>
                <a:gd name="T71" fmla="*/ 303 h 524"/>
                <a:gd name="T72" fmla="*/ 406 w 657"/>
                <a:gd name="T73" fmla="*/ 282 h 524"/>
                <a:gd name="T74" fmla="*/ 402 w 657"/>
                <a:gd name="T75" fmla="*/ 242 h 524"/>
                <a:gd name="T76" fmla="*/ 438 w 657"/>
                <a:gd name="T77" fmla="*/ 204 h 524"/>
                <a:gd name="T78" fmla="*/ 503 w 657"/>
                <a:gd name="T79" fmla="*/ 227 h 524"/>
                <a:gd name="T80" fmla="*/ 557 w 657"/>
                <a:gd name="T81" fmla="*/ 223 h 524"/>
                <a:gd name="T82" fmla="*/ 565 w 657"/>
                <a:gd name="T83" fmla="*/ 278 h 524"/>
                <a:gd name="T84" fmla="*/ 585 w 657"/>
                <a:gd name="T85" fmla="*/ 271 h 524"/>
                <a:gd name="T86" fmla="*/ 613 w 657"/>
                <a:gd name="T87" fmla="*/ 23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7" h="524">
                  <a:moveTo>
                    <a:pt x="631" y="215"/>
                  </a:moveTo>
                  <a:cubicBezTo>
                    <a:pt x="606" y="199"/>
                    <a:pt x="589" y="156"/>
                    <a:pt x="599" y="148"/>
                  </a:cubicBezTo>
                  <a:cubicBezTo>
                    <a:pt x="610" y="140"/>
                    <a:pt x="622" y="124"/>
                    <a:pt x="610" y="110"/>
                  </a:cubicBezTo>
                  <a:cubicBezTo>
                    <a:pt x="602" y="101"/>
                    <a:pt x="601" y="94"/>
                    <a:pt x="602" y="88"/>
                  </a:cubicBezTo>
                  <a:cubicBezTo>
                    <a:pt x="602" y="85"/>
                    <a:pt x="604" y="81"/>
                    <a:pt x="605" y="78"/>
                  </a:cubicBezTo>
                  <a:cubicBezTo>
                    <a:pt x="606" y="74"/>
                    <a:pt x="606" y="64"/>
                    <a:pt x="605" y="53"/>
                  </a:cubicBezTo>
                  <a:cubicBezTo>
                    <a:pt x="601" y="52"/>
                    <a:pt x="601" y="52"/>
                    <a:pt x="601" y="52"/>
                  </a:cubicBezTo>
                  <a:cubicBezTo>
                    <a:pt x="590" y="47"/>
                    <a:pt x="590" y="47"/>
                    <a:pt x="590" y="47"/>
                  </a:cubicBezTo>
                  <a:cubicBezTo>
                    <a:pt x="558" y="47"/>
                    <a:pt x="558" y="47"/>
                    <a:pt x="558" y="47"/>
                  </a:cubicBezTo>
                  <a:cubicBezTo>
                    <a:pt x="530" y="46"/>
                    <a:pt x="530" y="46"/>
                    <a:pt x="530" y="46"/>
                  </a:cubicBezTo>
                  <a:cubicBezTo>
                    <a:pt x="525" y="39"/>
                    <a:pt x="525" y="39"/>
                    <a:pt x="525" y="39"/>
                  </a:cubicBezTo>
                  <a:cubicBezTo>
                    <a:pt x="513" y="39"/>
                    <a:pt x="513" y="39"/>
                    <a:pt x="513" y="39"/>
                  </a:cubicBezTo>
                  <a:cubicBezTo>
                    <a:pt x="497" y="43"/>
                    <a:pt x="497" y="43"/>
                    <a:pt x="497" y="43"/>
                  </a:cubicBezTo>
                  <a:cubicBezTo>
                    <a:pt x="478" y="58"/>
                    <a:pt x="478" y="58"/>
                    <a:pt x="478" y="58"/>
                  </a:cubicBezTo>
                  <a:cubicBezTo>
                    <a:pt x="457" y="54"/>
                    <a:pt x="457" y="54"/>
                    <a:pt x="457" y="54"/>
                  </a:cubicBezTo>
                  <a:cubicBezTo>
                    <a:pt x="445" y="38"/>
                    <a:pt x="445" y="38"/>
                    <a:pt x="445" y="38"/>
                  </a:cubicBezTo>
                  <a:cubicBezTo>
                    <a:pt x="433" y="44"/>
                    <a:pt x="433" y="44"/>
                    <a:pt x="433" y="44"/>
                  </a:cubicBezTo>
                  <a:cubicBezTo>
                    <a:pt x="423" y="59"/>
                    <a:pt x="423" y="59"/>
                    <a:pt x="423" y="59"/>
                  </a:cubicBezTo>
                  <a:cubicBezTo>
                    <a:pt x="393" y="55"/>
                    <a:pt x="393" y="55"/>
                    <a:pt x="393" y="55"/>
                  </a:cubicBezTo>
                  <a:cubicBezTo>
                    <a:pt x="398" y="42"/>
                    <a:pt x="398" y="42"/>
                    <a:pt x="398" y="42"/>
                  </a:cubicBezTo>
                  <a:cubicBezTo>
                    <a:pt x="383" y="34"/>
                    <a:pt x="383" y="34"/>
                    <a:pt x="383" y="34"/>
                  </a:cubicBezTo>
                  <a:cubicBezTo>
                    <a:pt x="379" y="18"/>
                    <a:pt x="379" y="18"/>
                    <a:pt x="379" y="18"/>
                  </a:cubicBezTo>
                  <a:cubicBezTo>
                    <a:pt x="362" y="19"/>
                    <a:pt x="362" y="19"/>
                    <a:pt x="362" y="19"/>
                  </a:cubicBezTo>
                  <a:cubicBezTo>
                    <a:pt x="349" y="26"/>
                    <a:pt x="349" y="26"/>
                    <a:pt x="349" y="26"/>
                  </a:cubicBezTo>
                  <a:cubicBezTo>
                    <a:pt x="334" y="27"/>
                    <a:pt x="334" y="27"/>
                    <a:pt x="334" y="27"/>
                  </a:cubicBezTo>
                  <a:cubicBezTo>
                    <a:pt x="325" y="43"/>
                    <a:pt x="325" y="43"/>
                    <a:pt x="325" y="43"/>
                  </a:cubicBezTo>
                  <a:cubicBezTo>
                    <a:pt x="314" y="58"/>
                    <a:pt x="314" y="58"/>
                    <a:pt x="314" y="58"/>
                  </a:cubicBezTo>
                  <a:cubicBezTo>
                    <a:pt x="301" y="72"/>
                    <a:pt x="301" y="72"/>
                    <a:pt x="301" y="72"/>
                  </a:cubicBezTo>
                  <a:cubicBezTo>
                    <a:pt x="301" y="68"/>
                    <a:pt x="301" y="68"/>
                    <a:pt x="301" y="68"/>
                  </a:cubicBezTo>
                  <a:cubicBezTo>
                    <a:pt x="267" y="63"/>
                    <a:pt x="267" y="63"/>
                    <a:pt x="267" y="63"/>
                  </a:cubicBezTo>
                  <a:cubicBezTo>
                    <a:pt x="265" y="48"/>
                    <a:pt x="265" y="48"/>
                    <a:pt x="265" y="48"/>
                  </a:cubicBezTo>
                  <a:cubicBezTo>
                    <a:pt x="210" y="44"/>
                    <a:pt x="210" y="44"/>
                    <a:pt x="210" y="44"/>
                  </a:cubicBezTo>
                  <a:cubicBezTo>
                    <a:pt x="210" y="38"/>
                    <a:pt x="210" y="38"/>
                    <a:pt x="210" y="38"/>
                  </a:cubicBezTo>
                  <a:cubicBezTo>
                    <a:pt x="182" y="22"/>
                    <a:pt x="182" y="22"/>
                    <a:pt x="182" y="22"/>
                  </a:cubicBezTo>
                  <a:cubicBezTo>
                    <a:pt x="162" y="0"/>
                    <a:pt x="162" y="0"/>
                    <a:pt x="162" y="0"/>
                  </a:cubicBezTo>
                  <a:cubicBezTo>
                    <a:pt x="135" y="2"/>
                    <a:pt x="128" y="2"/>
                    <a:pt x="126" y="2"/>
                  </a:cubicBezTo>
                  <a:cubicBezTo>
                    <a:pt x="124" y="5"/>
                    <a:pt x="122" y="9"/>
                    <a:pt x="118" y="15"/>
                  </a:cubicBezTo>
                  <a:cubicBezTo>
                    <a:pt x="118" y="15"/>
                    <a:pt x="118" y="15"/>
                    <a:pt x="110" y="30"/>
                  </a:cubicBezTo>
                  <a:cubicBezTo>
                    <a:pt x="110" y="30"/>
                    <a:pt x="110" y="30"/>
                    <a:pt x="97" y="30"/>
                  </a:cubicBezTo>
                  <a:cubicBezTo>
                    <a:pt x="97" y="30"/>
                    <a:pt x="97" y="30"/>
                    <a:pt x="94" y="51"/>
                  </a:cubicBezTo>
                  <a:cubicBezTo>
                    <a:pt x="94" y="51"/>
                    <a:pt x="94" y="51"/>
                    <a:pt x="85" y="72"/>
                  </a:cubicBezTo>
                  <a:cubicBezTo>
                    <a:pt x="85" y="72"/>
                    <a:pt x="85" y="72"/>
                    <a:pt x="79" y="88"/>
                  </a:cubicBezTo>
                  <a:cubicBezTo>
                    <a:pt x="77" y="93"/>
                    <a:pt x="74" y="99"/>
                    <a:pt x="71" y="108"/>
                  </a:cubicBezTo>
                  <a:cubicBezTo>
                    <a:pt x="42" y="86"/>
                    <a:pt x="42" y="86"/>
                    <a:pt x="42" y="86"/>
                  </a:cubicBezTo>
                  <a:cubicBezTo>
                    <a:pt x="42" y="86"/>
                    <a:pt x="42" y="86"/>
                    <a:pt x="22" y="101"/>
                  </a:cubicBezTo>
                  <a:cubicBezTo>
                    <a:pt x="19" y="144"/>
                    <a:pt x="19" y="144"/>
                    <a:pt x="19" y="144"/>
                  </a:cubicBezTo>
                  <a:cubicBezTo>
                    <a:pt x="9" y="166"/>
                    <a:pt x="9" y="166"/>
                    <a:pt x="9" y="166"/>
                  </a:cubicBezTo>
                  <a:cubicBezTo>
                    <a:pt x="0" y="195"/>
                    <a:pt x="0" y="195"/>
                    <a:pt x="0" y="195"/>
                  </a:cubicBezTo>
                  <a:cubicBezTo>
                    <a:pt x="4" y="231"/>
                    <a:pt x="4" y="231"/>
                    <a:pt x="4" y="231"/>
                  </a:cubicBezTo>
                  <a:cubicBezTo>
                    <a:pt x="12" y="291"/>
                    <a:pt x="12" y="291"/>
                    <a:pt x="12" y="291"/>
                  </a:cubicBezTo>
                  <a:cubicBezTo>
                    <a:pt x="25" y="320"/>
                    <a:pt x="25" y="320"/>
                    <a:pt x="25" y="320"/>
                  </a:cubicBezTo>
                  <a:cubicBezTo>
                    <a:pt x="35" y="389"/>
                    <a:pt x="35" y="389"/>
                    <a:pt x="35" y="389"/>
                  </a:cubicBezTo>
                  <a:cubicBezTo>
                    <a:pt x="39" y="481"/>
                    <a:pt x="39" y="481"/>
                    <a:pt x="39" y="481"/>
                  </a:cubicBezTo>
                  <a:cubicBezTo>
                    <a:pt x="43" y="488"/>
                    <a:pt x="43" y="488"/>
                    <a:pt x="43" y="488"/>
                  </a:cubicBezTo>
                  <a:cubicBezTo>
                    <a:pt x="64" y="498"/>
                    <a:pt x="92" y="513"/>
                    <a:pt x="97" y="524"/>
                  </a:cubicBezTo>
                  <a:cubicBezTo>
                    <a:pt x="98" y="523"/>
                    <a:pt x="99" y="522"/>
                    <a:pt x="103" y="519"/>
                  </a:cubicBezTo>
                  <a:cubicBezTo>
                    <a:pt x="103" y="519"/>
                    <a:pt x="107" y="502"/>
                    <a:pt x="121" y="498"/>
                  </a:cubicBezTo>
                  <a:cubicBezTo>
                    <a:pt x="122" y="494"/>
                    <a:pt x="134" y="475"/>
                    <a:pt x="122" y="468"/>
                  </a:cubicBezTo>
                  <a:cubicBezTo>
                    <a:pt x="110" y="462"/>
                    <a:pt x="99" y="451"/>
                    <a:pt x="115" y="436"/>
                  </a:cubicBezTo>
                  <a:cubicBezTo>
                    <a:pt x="131" y="422"/>
                    <a:pt x="155" y="426"/>
                    <a:pt x="155" y="426"/>
                  </a:cubicBezTo>
                  <a:cubicBezTo>
                    <a:pt x="155" y="426"/>
                    <a:pt x="199" y="424"/>
                    <a:pt x="213" y="400"/>
                  </a:cubicBezTo>
                  <a:cubicBezTo>
                    <a:pt x="217" y="396"/>
                    <a:pt x="217" y="364"/>
                    <a:pt x="238" y="375"/>
                  </a:cubicBezTo>
                  <a:cubicBezTo>
                    <a:pt x="234" y="376"/>
                    <a:pt x="246" y="390"/>
                    <a:pt x="279" y="386"/>
                  </a:cubicBezTo>
                  <a:cubicBezTo>
                    <a:pt x="282" y="381"/>
                    <a:pt x="281" y="365"/>
                    <a:pt x="280" y="355"/>
                  </a:cubicBezTo>
                  <a:cubicBezTo>
                    <a:pt x="276" y="354"/>
                    <a:pt x="279" y="347"/>
                    <a:pt x="279" y="347"/>
                  </a:cubicBezTo>
                  <a:cubicBezTo>
                    <a:pt x="279" y="347"/>
                    <a:pt x="280" y="350"/>
                    <a:pt x="280" y="355"/>
                  </a:cubicBezTo>
                  <a:cubicBezTo>
                    <a:pt x="283" y="355"/>
                    <a:pt x="289" y="353"/>
                    <a:pt x="301" y="344"/>
                  </a:cubicBezTo>
                  <a:cubicBezTo>
                    <a:pt x="331" y="322"/>
                    <a:pt x="327" y="328"/>
                    <a:pt x="333" y="316"/>
                  </a:cubicBezTo>
                  <a:cubicBezTo>
                    <a:pt x="333" y="315"/>
                    <a:pt x="334" y="315"/>
                    <a:pt x="334" y="314"/>
                  </a:cubicBezTo>
                  <a:cubicBezTo>
                    <a:pt x="334" y="314"/>
                    <a:pt x="334" y="314"/>
                    <a:pt x="334" y="314"/>
                  </a:cubicBezTo>
                  <a:cubicBezTo>
                    <a:pt x="341" y="306"/>
                    <a:pt x="365" y="304"/>
                    <a:pt x="374" y="303"/>
                  </a:cubicBezTo>
                  <a:cubicBezTo>
                    <a:pt x="375" y="303"/>
                    <a:pt x="376" y="303"/>
                    <a:pt x="376" y="303"/>
                  </a:cubicBezTo>
                  <a:cubicBezTo>
                    <a:pt x="377" y="303"/>
                    <a:pt x="378" y="303"/>
                    <a:pt x="378" y="303"/>
                  </a:cubicBezTo>
                  <a:cubicBezTo>
                    <a:pt x="378" y="303"/>
                    <a:pt x="378" y="303"/>
                    <a:pt x="406" y="282"/>
                  </a:cubicBezTo>
                  <a:cubicBezTo>
                    <a:pt x="406" y="282"/>
                    <a:pt x="421" y="267"/>
                    <a:pt x="402" y="264"/>
                  </a:cubicBezTo>
                  <a:cubicBezTo>
                    <a:pt x="383" y="262"/>
                    <a:pt x="385" y="248"/>
                    <a:pt x="402" y="242"/>
                  </a:cubicBezTo>
                  <a:cubicBezTo>
                    <a:pt x="419" y="235"/>
                    <a:pt x="430" y="235"/>
                    <a:pt x="430" y="230"/>
                  </a:cubicBezTo>
                  <a:cubicBezTo>
                    <a:pt x="430" y="224"/>
                    <a:pt x="437" y="208"/>
                    <a:pt x="438" y="204"/>
                  </a:cubicBezTo>
                  <a:cubicBezTo>
                    <a:pt x="439" y="200"/>
                    <a:pt x="457" y="190"/>
                    <a:pt x="477" y="198"/>
                  </a:cubicBezTo>
                  <a:cubicBezTo>
                    <a:pt x="479" y="203"/>
                    <a:pt x="490" y="224"/>
                    <a:pt x="503" y="227"/>
                  </a:cubicBezTo>
                  <a:cubicBezTo>
                    <a:pt x="517" y="230"/>
                    <a:pt x="521" y="238"/>
                    <a:pt x="534" y="224"/>
                  </a:cubicBezTo>
                  <a:cubicBezTo>
                    <a:pt x="534" y="220"/>
                    <a:pt x="554" y="196"/>
                    <a:pt x="557" y="223"/>
                  </a:cubicBezTo>
                  <a:cubicBezTo>
                    <a:pt x="553" y="222"/>
                    <a:pt x="551" y="244"/>
                    <a:pt x="557" y="252"/>
                  </a:cubicBezTo>
                  <a:cubicBezTo>
                    <a:pt x="562" y="260"/>
                    <a:pt x="563" y="268"/>
                    <a:pt x="565" y="278"/>
                  </a:cubicBezTo>
                  <a:cubicBezTo>
                    <a:pt x="566" y="287"/>
                    <a:pt x="574" y="299"/>
                    <a:pt x="581" y="283"/>
                  </a:cubicBezTo>
                  <a:cubicBezTo>
                    <a:pt x="582" y="279"/>
                    <a:pt x="584" y="275"/>
                    <a:pt x="585" y="271"/>
                  </a:cubicBezTo>
                  <a:cubicBezTo>
                    <a:pt x="587" y="266"/>
                    <a:pt x="589" y="261"/>
                    <a:pt x="592" y="256"/>
                  </a:cubicBezTo>
                  <a:cubicBezTo>
                    <a:pt x="597" y="245"/>
                    <a:pt x="603" y="236"/>
                    <a:pt x="613" y="232"/>
                  </a:cubicBezTo>
                  <a:cubicBezTo>
                    <a:pt x="630" y="226"/>
                    <a:pt x="657" y="231"/>
                    <a:pt x="631" y="215"/>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29" name="Freeform 41"/>
            <p:cNvSpPr>
              <a:spLocks/>
            </p:cNvSpPr>
            <p:nvPr/>
          </p:nvSpPr>
          <p:spPr bwMode="auto">
            <a:xfrm>
              <a:off x="5575095" y="5342928"/>
              <a:ext cx="19783" cy="15218"/>
            </a:xfrm>
            <a:custGeom>
              <a:avLst/>
              <a:gdLst>
                <a:gd name="T0" fmla="*/ 7 w 8"/>
                <a:gd name="T1" fmla="*/ 1 h 6"/>
                <a:gd name="T2" fmla="*/ 0 w 8"/>
                <a:gd name="T3" fmla="*/ 5 h 6"/>
                <a:gd name="T4" fmla="*/ 6 w 8"/>
                <a:gd name="T5" fmla="*/ 6 h 6"/>
                <a:gd name="T6" fmla="*/ 4 w 8"/>
                <a:gd name="T7" fmla="*/ 1 h 6"/>
              </a:gdLst>
              <a:ahLst/>
              <a:cxnLst>
                <a:cxn ang="0">
                  <a:pos x="T0" y="T1"/>
                </a:cxn>
                <a:cxn ang="0">
                  <a:pos x="T2" y="T3"/>
                </a:cxn>
                <a:cxn ang="0">
                  <a:pos x="T4" y="T5"/>
                </a:cxn>
                <a:cxn ang="0">
                  <a:pos x="T6" y="T7"/>
                </a:cxn>
              </a:cxnLst>
              <a:rect l="0" t="0" r="r" b="b"/>
              <a:pathLst>
                <a:path w="8" h="6">
                  <a:moveTo>
                    <a:pt x="7" y="1"/>
                  </a:moveTo>
                  <a:cubicBezTo>
                    <a:pt x="4" y="1"/>
                    <a:pt x="0" y="0"/>
                    <a:pt x="0" y="5"/>
                  </a:cubicBezTo>
                  <a:cubicBezTo>
                    <a:pt x="2" y="6"/>
                    <a:pt x="4" y="6"/>
                    <a:pt x="6" y="6"/>
                  </a:cubicBezTo>
                  <a:cubicBezTo>
                    <a:pt x="8" y="3"/>
                    <a:pt x="7" y="2"/>
                    <a:pt x="4" y="1"/>
                  </a:cubicBezTo>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0" name="Freeform 42"/>
            <p:cNvSpPr>
              <a:spLocks/>
            </p:cNvSpPr>
            <p:nvPr/>
          </p:nvSpPr>
          <p:spPr bwMode="auto">
            <a:xfrm>
              <a:off x="5575095" y="5342928"/>
              <a:ext cx="19783" cy="15218"/>
            </a:xfrm>
            <a:custGeom>
              <a:avLst/>
              <a:gdLst>
                <a:gd name="T0" fmla="*/ 7 w 8"/>
                <a:gd name="T1" fmla="*/ 1 h 6"/>
                <a:gd name="T2" fmla="*/ 0 w 8"/>
                <a:gd name="T3" fmla="*/ 5 h 6"/>
                <a:gd name="T4" fmla="*/ 6 w 8"/>
                <a:gd name="T5" fmla="*/ 6 h 6"/>
                <a:gd name="T6" fmla="*/ 4 w 8"/>
                <a:gd name="T7" fmla="*/ 1 h 6"/>
              </a:gdLst>
              <a:ahLst/>
              <a:cxnLst>
                <a:cxn ang="0">
                  <a:pos x="T0" y="T1"/>
                </a:cxn>
                <a:cxn ang="0">
                  <a:pos x="T2" y="T3"/>
                </a:cxn>
                <a:cxn ang="0">
                  <a:pos x="T4" y="T5"/>
                </a:cxn>
                <a:cxn ang="0">
                  <a:pos x="T6" y="T7"/>
                </a:cxn>
              </a:cxnLst>
              <a:rect l="0" t="0" r="r" b="b"/>
              <a:pathLst>
                <a:path w="8" h="6">
                  <a:moveTo>
                    <a:pt x="7" y="1"/>
                  </a:moveTo>
                  <a:cubicBezTo>
                    <a:pt x="4" y="1"/>
                    <a:pt x="0" y="0"/>
                    <a:pt x="0" y="5"/>
                  </a:cubicBezTo>
                  <a:cubicBezTo>
                    <a:pt x="2" y="6"/>
                    <a:pt x="4" y="6"/>
                    <a:pt x="6" y="6"/>
                  </a:cubicBezTo>
                  <a:cubicBezTo>
                    <a:pt x="8" y="3"/>
                    <a:pt x="7" y="2"/>
                    <a:pt x="4" y="1"/>
                  </a:cubicBezTo>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1" name="Freeform 59"/>
            <p:cNvSpPr>
              <a:spLocks/>
            </p:cNvSpPr>
            <p:nvPr/>
          </p:nvSpPr>
          <p:spPr bwMode="auto">
            <a:xfrm>
              <a:off x="2417376" y="7147724"/>
              <a:ext cx="15218" cy="12174"/>
            </a:xfrm>
            <a:custGeom>
              <a:avLst/>
              <a:gdLst>
                <a:gd name="T0" fmla="*/ 5 w 6"/>
                <a:gd name="T1" fmla="*/ 2 h 5"/>
                <a:gd name="T2" fmla="*/ 2 w 6"/>
                <a:gd name="T3" fmla="*/ 1 h 5"/>
                <a:gd name="T4" fmla="*/ 5 w 6"/>
                <a:gd name="T5" fmla="*/ 2 h 5"/>
              </a:gdLst>
              <a:ahLst/>
              <a:cxnLst>
                <a:cxn ang="0">
                  <a:pos x="T0" y="T1"/>
                </a:cxn>
                <a:cxn ang="0">
                  <a:pos x="T2" y="T3"/>
                </a:cxn>
                <a:cxn ang="0">
                  <a:pos x="T4" y="T5"/>
                </a:cxn>
              </a:cxnLst>
              <a:rect l="0" t="0" r="r" b="b"/>
              <a:pathLst>
                <a:path w="6" h="5">
                  <a:moveTo>
                    <a:pt x="5" y="2"/>
                  </a:moveTo>
                  <a:cubicBezTo>
                    <a:pt x="6" y="0"/>
                    <a:pt x="3" y="0"/>
                    <a:pt x="2" y="1"/>
                  </a:cubicBezTo>
                  <a:cubicBezTo>
                    <a:pt x="0" y="4"/>
                    <a:pt x="4" y="5"/>
                    <a:pt x="5" y="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2" name="Freeform 60"/>
            <p:cNvSpPr>
              <a:spLocks/>
            </p:cNvSpPr>
            <p:nvPr/>
          </p:nvSpPr>
          <p:spPr bwMode="auto">
            <a:xfrm>
              <a:off x="2459987" y="7292290"/>
              <a:ext cx="12174" cy="12174"/>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1"/>
                    <a:pt x="2" y="0"/>
                    <a:pt x="1" y="2"/>
                  </a:cubicBezTo>
                  <a:cubicBezTo>
                    <a:pt x="0" y="4"/>
                    <a:pt x="3" y="5"/>
                    <a:pt x="4"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3" name="Freeform 61"/>
            <p:cNvSpPr>
              <a:spLocks/>
            </p:cNvSpPr>
            <p:nvPr/>
          </p:nvSpPr>
          <p:spPr bwMode="auto">
            <a:xfrm>
              <a:off x="2359547" y="7296857"/>
              <a:ext cx="13696"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0"/>
                    <a:pt x="3" y="0"/>
                    <a:pt x="2" y="2"/>
                  </a:cubicBezTo>
                  <a:cubicBezTo>
                    <a:pt x="0" y="4"/>
                    <a:pt x="4" y="5"/>
                    <a:pt x="5"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4" name="Freeform 62"/>
            <p:cNvSpPr>
              <a:spLocks/>
            </p:cNvSpPr>
            <p:nvPr/>
          </p:nvSpPr>
          <p:spPr bwMode="auto">
            <a:xfrm>
              <a:off x="2577165" y="7272508"/>
              <a:ext cx="15218"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1"/>
                    <a:pt x="3" y="0"/>
                    <a:pt x="2" y="2"/>
                  </a:cubicBezTo>
                  <a:cubicBezTo>
                    <a:pt x="0" y="4"/>
                    <a:pt x="4" y="5"/>
                    <a:pt x="5"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5" name="Freeform 63"/>
            <p:cNvSpPr>
              <a:spLocks/>
            </p:cNvSpPr>
            <p:nvPr/>
          </p:nvSpPr>
          <p:spPr bwMode="auto">
            <a:xfrm>
              <a:off x="2636515" y="7331855"/>
              <a:ext cx="15218"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1"/>
                    <a:pt x="3" y="0"/>
                    <a:pt x="2" y="2"/>
                  </a:cubicBezTo>
                  <a:cubicBezTo>
                    <a:pt x="0" y="5"/>
                    <a:pt x="4" y="5"/>
                    <a:pt x="5"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6" name="Freeform 64"/>
            <p:cNvSpPr>
              <a:spLocks/>
            </p:cNvSpPr>
            <p:nvPr/>
          </p:nvSpPr>
          <p:spPr bwMode="auto">
            <a:xfrm>
              <a:off x="2479770" y="7417075"/>
              <a:ext cx="12174" cy="13696"/>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0"/>
                    <a:pt x="2" y="0"/>
                    <a:pt x="1" y="2"/>
                  </a:cubicBezTo>
                  <a:cubicBezTo>
                    <a:pt x="0" y="4"/>
                    <a:pt x="3" y="5"/>
                    <a:pt x="4"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7" name="Freeform 65"/>
            <p:cNvSpPr>
              <a:spLocks/>
            </p:cNvSpPr>
            <p:nvPr/>
          </p:nvSpPr>
          <p:spPr bwMode="auto">
            <a:xfrm>
              <a:off x="2523904" y="7528162"/>
              <a:ext cx="24349" cy="24348"/>
            </a:xfrm>
            <a:custGeom>
              <a:avLst/>
              <a:gdLst>
                <a:gd name="T0" fmla="*/ 10 w 10"/>
                <a:gd name="T1" fmla="*/ 7 h 10"/>
                <a:gd name="T2" fmla="*/ 10 w 10"/>
                <a:gd name="T3" fmla="*/ 7 h 10"/>
                <a:gd name="T4" fmla="*/ 10 w 10"/>
                <a:gd name="T5" fmla="*/ 4 h 10"/>
                <a:gd name="T6" fmla="*/ 8 w 10"/>
                <a:gd name="T7" fmla="*/ 0 h 10"/>
                <a:gd name="T8" fmla="*/ 7 w 10"/>
                <a:gd name="T9" fmla="*/ 6 h 10"/>
                <a:gd name="T10" fmla="*/ 1 w 10"/>
                <a:gd name="T11" fmla="*/ 8 h 10"/>
                <a:gd name="T12" fmla="*/ 9 w 10"/>
                <a:gd name="T13" fmla="*/ 8 h 10"/>
                <a:gd name="T14" fmla="*/ 10 w 10"/>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7"/>
                  </a:moveTo>
                  <a:cubicBezTo>
                    <a:pt x="10" y="7"/>
                    <a:pt x="10" y="7"/>
                    <a:pt x="10" y="7"/>
                  </a:cubicBezTo>
                  <a:cubicBezTo>
                    <a:pt x="10" y="6"/>
                    <a:pt x="10" y="5"/>
                    <a:pt x="10" y="4"/>
                  </a:cubicBezTo>
                  <a:cubicBezTo>
                    <a:pt x="10" y="3"/>
                    <a:pt x="9" y="0"/>
                    <a:pt x="8" y="0"/>
                  </a:cubicBezTo>
                  <a:cubicBezTo>
                    <a:pt x="8" y="2"/>
                    <a:pt x="8" y="5"/>
                    <a:pt x="7" y="6"/>
                  </a:cubicBezTo>
                  <a:cubicBezTo>
                    <a:pt x="6" y="6"/>
                    <a:pt x="0" y="7"/>
                    <a:pt x="1" y="8"/>
                  </a:cubicBezTo>
                  <a:cubicBezTo>
                    <a:pt x="3" y="10"/>
                    <a:pt x="7" y="10"/>
                    <a:pt x="9" y="8"/>
                  </a:cubicBezTo>
                  <a:cubicBezTo>
                    <a:pt x="9" y="8"/>
                    <a:pt x="9" y="7"/>
                    <a:pt x="10" y="7"/>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8" name="Freeform 66"/>
            <p:cNvSpPr>
              <a:spLocks/>
            </p:cNvSpPr>
            <p:nvPr/>
          </p:nvSpPr>
          <p:spPr bwMode="auto">
            <a:xfrm>
              <a:off x="2516294" y="7461206"/>
              <a:ext cx="12174" cy="10652"/>
            </a:xfrm>
            <a:custGeom>
              <a:avLst/>
              <a:gdLst>
                <a:gd name="T0" fmla="*/ 4 w 5"/>
                <a:gd name="T1" fmla="*/ 2 h 4"/>
                <a:gd name="T2" fmla="*/ 2 w 5"/>
                <a:gd name="T3" fmla="*/ 1 h 4"/>
                <a:gd name="T4" fmla="*/ 4 w 5"/>
                <a:gd name="T5" fmla="*/ 2 h 4"/>
              </a:gdLst>
              <a:ahLst/>
              <a:cxnLst>
                <a:cxn ang="0">
                  <a:pos x="T0" y="T1"/>
                </a:cxn>
                <a:cxn ang="0">
                  <a:pos x="T2" y="T3"/>
                </a:cxn>
                <a:cxn ang="0">
                  <a:pos x="T4" y="T5"/>
                </a:cxn>
              </a:cxnLst>
              <a:rect l="0" t="0" r="r" b="b"/>
              <a:pathLst>
                <a:path w="5" h="4">
                  <a:moveTo>
                    <a:pt x="4" y="2"/>
                  </a:moveTo>
                  <a:cubicBezTo>
                    <a:pt x="5" y="0"/>
                    <a:pt x="2" y="0"/>
                    <a:pt x="2" y="1"/>
                  </a:cubicBezTo>
                  <a:cubicBezTo>
                    <a:pt x="0" y="3"/>
                    <a:pt x="3" y="4"/>
                    <a:pt x="4" y="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39" name="Freeform 67"/>
            <p:cNvSpPr>
              <a:spLocks/>
            </p:cNvSpPr>
            <p:nvPr/>
          </p:nvSpPr>
          <p:spPr bwMode="auto">
            <a:xfrm>
              <a:off x="2437159" y="7379032"/>
              <a:ext cx="15218" cy="12174"/>
            </a:xfrm>
            <a:custGeom>
              <a:avLst/>
              <a:gdLst>
                <a:gd name="T0" fmla="*/ 5 w 6"/>
                <a:gd name="T1" fmla="*/ 2 h 5"/>
                <a:gd name="T2" fmla="*/ 2 w 6"/>
                <a:gd name="T3" fmla="*/ 1 h 5"/>
                <a:gd name="T4" fmla="*/ 5 w 6"/>
                <a:gd name="T5" fmla="*/ 2 h 5"/>
              </a:gdLst>
              <a:ahLst/>
              <a:cxnLst>
                <a:cxn ang="0">
                  <a:pos x="T0" y="T1"/>
                </a:cxn>
                <a:cxn ang="0">
                  <a:pos x="T2" y="T3"/>
                </a:cxn>
                <a:cxn ang="0">
                  <a:pos x="T4" y="T5"/>
                </a:cxn>
              </a:cxnLst>
              <a:rect l="0" t="0" r="r" b="b"/>
              <a:pathLst>
                <a:path w="6" h="5">
                  <a:moveTo>
                    <a:pt x="5" y="2"/>
                  </a:moveTo>
                  <a:cubicBezTo>
                    <a:pt x="6" y="0"/>
                    <a:pt x="3" y="0"/>
                    <a:pt x="2" y="1"/>
                  </a:cubicBezTo>
                  <a:cubicBezTo>
                    <a:pt x="0" y="4"/>
                    <a:pt x="4" y="5"/>
                    <a:pt x="5" y="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40" name="Freeform 68"/>
            <p:cNvSpPr>
              <a:spLocks/>
            </p:cNvSpPr>
            <p:nvPr/>
          </p:nvSpPr>
          <p:spPr bwMode="auto">
            <a:xfrm>
              <a:off x="2459987" y="7459684"/>
              <a:ext cx="12174" cy="12174"/>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1"/>
                    <a:pt x="2" y="0"/>
                    <a:pt x="1" y="2"/>
                  </a:cubicBezTo>
                  <a:cubicBezTo>
                    <a:pt x="0" y="5"/>
                    <a:pt x="3" y="5"/>
                    <a:pt x="4" y="3"/>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41" name="Freeform 69"/>
            <p:cNvSpPr>
              <a:spLocks/>
            </p:cNvSpPr>
            <p:nvPr/>
          </p:nvSpPr>
          <p:spPr bwMode="auto">
            <a:xfrm>
              <a:off x="2560424" y="7379032"/>
              <a:ext cx="35001" cy="12174"/>
            </a:xfrm>
            <a:custGeom>
              <a:avLst/>
              <a:gdLst>
                <a:gd name="T0" fmla="*/ 12 w 14"/>
                <a:gd name="T1" fmla="*/ 2 h 5"/>
                <a:gd name="T2" fmla="*/ 4 w 14"/>
                <a:gd name="T3" fmla="*/ 1 h 5"/>
                <a:gd name="T4" fmla="*/ 12 w 14"/>
                <a:gd name="T5" fmla="*/ 2 h 5"/>
              </a:gdLst>
              <a:ahLst/>
              <a:cxnLst>
                <a:cxn ang="0">
                  <a:pos x="T0" y="T1"/>
                </a:cxn>
                <a:cxn ang="0">
                  <a:pos x="T2" y="T3"/>
                </a:cxn>
                <a:cxn ang="0">
                  <a:pos x="T4" y="T5"/>
                </a:cxn>
              </a:cxnLst>
              <a:rect l="0" t="0" r="r" b="b"/>
              <a:pathLst>
                <a:path w="14" h="5">
                  <a:moveTo>
                    <a:pt x="12" y="2"/>
                  </a:moveTo>
                  <a:cubicBezTo>
                    <a:pt x="14" y="0"/>
                    <a:pt x="7" y="0"/>
                    <a:pt x="4" y="1"/>
                  </a:cubicBezTo>
                  <a:cubicBezTo>
                    <a:pt x="0" y="4"/>
                    <a:pt x="9" y="5"/>
                    <a:pt x="12" y="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42" name="Freeform 70"/>
            <p:cNvSpPr>
              <a:spLocks/>
            </p:cNvSpPr>
            <p:nvPr/>
          </p:nvSpPr>
          <p:spPr bwMode="auto">
            <a:xfrm>
              <a:off x="2400639" y="7239029"/>
              <a:ext cx="10653" cy="21304"/>
            </a:xfrm>
            <a:custGeom>
              <a:avLst/>
              <a:gdLst>
                <a:gd name="T0" fmla="*/ 1 w 4"/>
                <a:gd name="T1" fmla="*/ 9 h 9"/>
                <a:gd name="T2" fmla="*/ 3 w 4"/>
                <a:gd name="T3" fmla="*/ 7 h 9"/>
                <a:gd name="T4" fmla="*/ 3 w 4"/>
                <a:gd name="T5" fmla="*/ 2 h 9"/>
                <a:gd name="T6" fmla="*/ 0 w 4"/>
                <a:gd name="T7" fmla="*/ 3 h 9"/>
                <a:gd name="T8" fmla="*/ 1 w 4"/>
                <a:gd name="T9" fmla="*/ 9 h 9"/>
              </a:gdLst>
              <a:ahLst/>
              <a:cxnLst>
                <a:cxn ang="0">
                  <a:pos x="T0" y="T1"/>
                </a:cxn>
                <a:cxn ang="0">
                  <a:pos x="T2" y="T3"/>
                </a:cxn>
                <a:cxn ang="0">
                  <a:pos x="T4" y="T5"/>
                </a:cxn>
                <a:cxn ang="0">
                  <a:pos x="T6" y="T7"/>
                </a:cxn>
                <a:cxn ang="0">
                  <a:pos x="T8" y="T9"/>
                </a:cxn>
              </a:cxnLst>
              <a:rect l="0" t="0" r="r" b="b"/>
              <a:pathLst>
                <a:path w="4" h="9">
                  <a:moveTo>
                    <a:pt x="1" y="9"/>
                  </a:moveTo>
                  <a:cubicBezTo>
                    <a:pt x="3" y="9"/>
                    <a:pt x="3" y="8"/>
                    <a:pt x="3" y="7"/>
                  </a:cubicBezTo>
                  <a:cubicBezTo>
                    <a:pt x="4" y="5"/>
                    <a:pt x="3" y="3"/>
                    <a:pt x="3" y="2"/>
                  </a:cubicBezTo>
                  <a:cubicBezTo>
                    <a:pt x="3" y="0"/>
                    <a:pt x="1" y="2"/>
                    <a:pt x="0" y="3"/>
                  </a:cubicBezTo>
                  <a:cubicBezTo>
                    <a:pt x="0" y="4"/>
                    <a:pt x="1" y="7"/>
                    <a:pt x="1" y="9"/>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43" name="Freeform 71"/>
            <p:cNvSpPr>
              <a:spLocks/>
            </p:cNvSpPr>
            <p:nvPr/>
          </p:nvSpPr>
          <p:spPr bwMode="auto">
            <a:xfrm>
              <a:off x="2435637" y="7599686"/>
              <a:ext cx="28914" cy="16739"/>
            </a:xfrm>
            <a:custGeom>
              <a:avLst/>
              <a:gdLst>
                <a:gd name="T0" fmla="*/ 6 w 12"/>
                <a:gd name="T1" fmla="*/ 6 h 7"/>
                <a:gd name="T2" fmla="*/ 9 w 12"/>
                <a:gd name="T3" fmla="*/ 2 h 7"/>
                <a:gd name="T4" fmla="*/ 6 w 12"/>
                <a:gd name="T5" fmla="*/ 6 h 7"/>
              </a:gdLst>
              <a:ahLst/>
              <a:cxnLst>
                <a:cxn ang="0">
                  <a:pos x="T0" y="T1"/>
                </a:cxn>
                <a:cxn ang="0">
                  <a:pos x="T2" y="T3"/>
                </a:cxn>
                <a:cxn ang="0">
                  <a:pos x="T4" y="T5"/>
                </a:cxn>
              </a:cxnLst>
              <a:rect l="0" t="0" r="r" b="b"/>
              <a:pathLst>
                <a:path w="12" h="7">
                  <a:moveTo>
                    <a:pt x="6" y="6"/>
                  </a:moveTo>
                  <a:cubicBezTo>
                    <a:pt x="8" y="7"/>
                    <a:pt x="12" y="5"/>
                    <a:pt x="9" y="2"/>
                  </a:cubicBezTo>
                  <a:cubicBezTo>
                    <a:pt x="7" y="0"/>
                    <a:pt x="0" y="4"/>
                    <a:pt x="6" y="6"/>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sp>
          <p:nvSpPr>
            <p:cNvPr id="445" name="Freeform 73"/>
            <p:cNvSpPr>
              <a:spLocks/>
            </p:cNvSpPr>
            <p:nvPr/>
          </p:nvSpPr>
          <p:spPr bwMode="auto">
            <a:xfrm>
              <a:off x="2739999" y="7624033"/>
              <a:ext cx="7608" cy="12174"/>
            </a:xfrm>
            <a:custGeom>
              <a:avLst/>
              <a:gdLst>
                <a:gd name="T0" fmla="*/ 3 w 3"/>
                <a:gd name="T1" fmla="*/ 2 h 5"/>
                <a:gd name="T2" fmla="*/ 3 w 3"/>
                <a:gd name="T3" fmla="*/ 1 h 5"/>
                <a:gd name="T4" fmla="*/ 0 w 3"/>
                <a:gd name="T5" fmla="*/ 3 h 5"/>
                <a:gd name="T6" fmla="*/ 3 w 3"/>
                <a:gd name="T7" fmla="*/ 2 h 5"/>
              </a:gdLst>
              <a:ahLst/>
              <a:cxnLst>
                <a:cxn ang="0">
                  <a:pos x="T0" y="T1"/>
                </a:cxn>
                <a:cxn ang="0">
                  <a:pos x="T2" y="T3"/>
                </a:cxn>
                <a:cxn ang="0">
                  <a:pos x="T4" y="T5"/>
                </a:cxn>
                <a:cxn ang="0">
                  <a:pos x="T6" y="T7"/>
                </a:cxn>
              </a:cxnLst>
              <a:rect l="0" t="0" r="r" b="b"/>
              <a:pathLst>
                <a:path w="3" h="5">
                  <a:moveTo>
                    <a:pt x="3" y="2"/>
                  </a:moveTo>
                  <a:cubicBezTo>
                    <a:pt x="3" y="2"/>
                    <a:pt x="3" y="2"/>
                    <a:pt x="3" y="1"/>
                  </a:cubicBezTo>
                  <a:cubicBezTo>
                    <a:pt x="2" y="0"/>
                    <a:pt x="0" y="1"/>
                    <a:pt x="0" y="3"/>
                  </a:cubicBezTo>
                  <a:cubicBezTo>
                    <a:pt x="1" y="5"/>
                    <a:pt x="3" y="4"/>
                    <a:pt x="3" y="2"/>
                  </a:cubicBezTo>
                  <a:close/>
                </a:path>
              </a:pathLst>
            </a:custGeom>
            <a:solidFill>
              <a:srgbClr val="D7D7D7"/>
            </a:solidFill>
            <a:ln w="3175" cap="flat">
              <a:solidFill>
                <a:srgbClr val="D7D7D7">
                  <a:lumMod val="75000"/>
                </a:srgbClr>
              </a:solidFill>
              <a:prstDash val="solid"/>
              <a:miter lim="800000"/>
              <a:headEnd/>
              <a:tailEnd/>
            </a:ln>
          </p:spPr>
          <p:txBody>
            <a:bodyPr vert="horz" wrap="square" lIns="91420" tIns="45709" rIns="91420" bIns="45709" numCol="1" anchor="t" anchorCtr="0" compatLnSpc="1">
              <a:prstTxWarp prst="textNoShape">
                <a:avLst/>
              </a:prstTxWarp>
            </a:bodyPr>
            <a:lstStyle/>
            <a:p>
              <a:pPr defTabSz="731362" eaLnBrk="1" fontAlgn="auto" hangingPunct="1">
                <a:spcBef>
                  <a:spcPts val="0"/>
                </a:spcBef>
                <a:spcAft>
                  <a:spcPts val="0"/>
                </a:spcAft>
                <a:defRPr/>
              </a:pPr>
              <a:endParaRPr lang="en-US" sz="2900" kern="0" dirty="0">
                <a:solidFill>
                  <a:prstClr val="black"/>
                </a:solidFill>
                <a:latin typeface="Calibri"/>
              </a:endParaRPr>
            </a:p>
          </p:txBody>
        </p:sp>
        <p:grpSp>
          <p:nvGrpSpPr>
            <p:cNvPr id="265" name="Group 264"/>
            <p:cNvGrpSpPr/>
            <p:nvPr/>
          </p:nvGrpSpPr>
          <p:grpSpPr>
            <a:xfrm>
              <a:off x="2293351" y="3218094"/>
              <a:ext cx="4174461" cy="4442737"/>
              <a:chOff x="1594640" y="3384896"/>
              <a:chExt cx="4174462" cy="4442737"/>
            </a:xfrm>
          </p:grpSpPr>
          <p:grpSp>
            <p:nvGrpSpPr>
              <p:cNvPr id="317" name="Group 316"/>
              <p:cNvGrpSpPr/>
              <p:nvPr/>
            </p:nvGrpSpPr>
            <p:grpSpPr>
              <a:xfrm>
                <a:off x="1594640" y="3384896"/>
                <a:ext cx="3341460" cy="4442737"/>
                <a:chOff x="1594640" y="3384896"/>
                <a:chExt cx="3341460" cy="4442737"/>
              </a:xfrm>
            </p:grpSpPr>
            <p:sp>
              <p:nvSpPr>
                <p:cNvPr id="360" name="Oval 359"/>
                <p:cNvSpPr>
                  <a:spLocks noChangeAspect="1"/>
                </p:cNvSpPr>
                <p:nvPr/>
              </p:nvSpPr>
              <p:spPr>
                <a:xfrm>
                  <a:off x="2949934" y="3456986"/>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1" name="Oval 360"/>
                <p:cNvSpPr>
                  <a:spLocks noChangeAspect="1"/>
                </p:cNvSpPr>
                <p:nvPr/>
              </p:nvSpPr>
              <p:spPr>
                <a:xfrm>
                  <a:off x="2524057" y="3384896"/>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2" name="Oval 361"/>
                <p:cNvSpPr>
                  <a:spLocks noChangeAspect="1"/>
                </p:cNvSpPr>
                <p:nvPr/>
              </p:nvSpPr>
              <p:spPr>
                <a:xfrm>
                  <a:off x="2625781" y="345804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3" name="Oval 362"/>
                <p:cNvSpPr>
                  <a:spLocks noChangeAspect="1"/>
                </p:cNvSpPr>
                <p:nvPr/>
              </p:nvSpPr>
              <p:spPr>
                <a:xfrm>
                  <a:off x="2696115" y="3584817"/>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4" name="Oval 363"/>
                <p:cNvSpPr>
                  <a:spLocks noChangeAspect="1"/>
                </p:cNvSpPr>
                <p:nvPr/>
              </p:nvSpPr>
              <p:spPr>
                <a:xfrm>
                  <a:off x="2810126" y="3570993"/>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5" name="Oval 364"/>
                <p:cNvSpPr>
                  <a:spLocks noChangeAspect="1"/>
                </p:cNvSpPr>
                <p:nvPr/>
              </p:nvSpPr>
              <p:spPr>
                <a:xfrm>
                  <a:off x="2720077" y="3705352"/>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6" name="Oval 365"/>
                <p:cNvSpPr>
                  <a:spLocks noChangeAspect="1"/>
                </p:cNvSpPr>
                <p:nvPr/>
              </p:nvSpPr>
              <p:spPr>
                <a:xfrm>
                  <a:off x="2859024" y="379481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7" name="Oval 366"/>
                <p:cNvSpPr>
                  <a:spLocks noChangeAspect="1"/>
                </p:cNvSpPr>
                <p:nvPr/>
              </p:nvSpPr>
              <p:spPr>
                <a:xfrm>
                  <a:off x="2067052" y="4240710"/>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8" name="Oval 367"/>
                <p:cNvSpPr>
                  <a:spLocks noChangeAspect="1"/>
                </p:cNvSpPr>
                <p:nvPr/>
              </p:nvSpPr>
              <p:spPr>
                <a:xfrm>
                  <a:off x="2245248" y="4647224"/>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69" name="Oval 368"/>
                <p:cNvSpPr>
                  <a:spLocks noChangeAspect="1"/>
                </p:cNvSpPr>
                <p:nvPr/>
              </p:nvSpPr>
              <p:spPr>
                <a:xfrm>
                  <a:off x="1594640" y="5129385"/>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0" name="Oval 369"/>
                <p:cNvSpPr>
                  <a:spLocks noChangeAspect="1"/>
                </p:cNvSpPr>
                <p:nvPr/>
              </p:nvSpPr>
              <p:spPr>
                <a:xfrm>
                  <a:off x="1651502" y="5340966"/>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1" name="Oval 370"/>
                <p:cNvSpPr>
                  <a:spLocks noChangeAspect="1"/>
                </p:cNvSpPr>
                <p:nvPr/>
              </p:nvSpPr>
              <p:spPr>
                <a:xfrm>
                  <a:off x="3112064" y="4322556"/>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2" name="Oval 371"/>
                <p:cNvSpPr>
                  <a:spLocks noChangeAspect="1"/>
                </p:cNvSpPr>
                <p:nvPr/>
              </p:nvSpPr>
              <p:spPr>
                <a:xfrm>
                  <a:off x="3464331" y="4574072"/>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3" name="Oval 372"/>
                <p:cNvSpPr>
                  <a:spLocks noChangeAspect="1"/>
                </p:cNvSpPr>
                <p:nvPr/>
              </p:nvSpPr>
              <p:spPr>
                <a:xfrm>
                  <a:off x="3674861" y="458914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4" name="Oval 373"/>
                <p:cNvSpPr>
                  <a:spLocks noChangeAspect="1"/>
                </p:cNvSpPr>
                <p:nvPr/>
              </p:nvSpPr>
              <p:spPr>
                <a:xfrm>
                  <a:off x="3978774" y="4430054"/>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5" name="Oval 374"/>
                <p:cNvSpPr>
                  <a:spLocks noChangeAspect="1"/>
                </p:cNvSpPr>
                <p:nvPr/>
              </p:nvSpPr>
              <p:spPr>
                <a:xfrm>
                  <a:off x="4182663" y="459172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6" name="Oval 375"/>
                <p:cNvSpPr>
                  <a:spLocks noChangeAspect="1"/>
                </p:cNvSpPr>
                <p:nvPr/>
              </p:nvSpPr>
              <p:spPr>
                <a:xfrm>
                  <a:off x="3853884" y="4797552"/>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7" name="Oval 376"/>
                <p:cNvSpPr>
                  <a:spLocks noChangeAspect="1"/>
                </p:cNvSpPr>
                <p:nvPr/>
              </p:nvSpPr>
              <p:spPr>
                <a:xfrm>
                  <a:off x="4862948" y="441552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8" name="Oval 377"/>
                <p:cNvSpPr>
                  <a:spLocks noChangeAspect="1"/>
                </p:cNvSpPr>
                <p:nvPr/>
              </p:nvSpPr>
              <p:spPr>
                <a:xfrm>
                  <a:off x="4307191" y="524218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79" name="Oval 378"/>
                <p:cNvSpPr>
                  <a:spLocks noChangeAspect="1"/>
                </p:cNvSpPr>
                <p:nvPr/>
              </p:nvSpPr>
              <p:spPr>
                <a:xfrm>
                  <a:off x="3397529" y="524218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0" name="Oval 379"/>
                <p:cNvSpPr>
                  <a:spLocks noChangeAspect="1"/>
                </p:cNvSpPr>
                <p:nvPr/>
              </p:nvSpPr>
              <p:spPr>
                <a:xfrm>
                  <a:off x="3084576" y="5247020"/>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1" name="Oval 380"/>
                <p:cNvSpPr>
                  <a:spLocks noChangeAspect="1"/>
                </p:cNvSpPr>
                <p:nvPr/>
              </p:nvSpPr>
              <p:spPr>
                <a:xfrm>
                  <a:off x="4270248" y="580201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2" name="Oval 381"/>
                <p:cNvSpPr>
                  <a:spLocks noChangeAspect="1"/>
                </p:cNvSpPr>
                <p:nvPr/>
              </p:nvSpPr>
              <p:spPr>
                <a:xfrm>
                  <a:off x="3908504" y="623677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3" name="Oval 382"/>
                <p:cNvSpPr>
                  <a:spLocks noChangeAspect="1"/>
                </p:cNvSpPr>
                <p:nvPr/>
              </p:nvSpPr>
              <p:spPr>
                <a:xfrm>
                  <a:off x="3457142" y="6497426"/>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4" name="Oval 383"/>
                <p:cNvSpPr>
                  <a:spLocks noChangeAspect="1"/>
                </p:cNvSpPr>
                <p:nvPr/>
              </p:nvSpPr>
              <p:spPr>
                <a:xfrm>
                  <a:off x="3075488" y="6460850"/>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5" name="Oval 384"/>
                <p:cNvSpPr>
                  <a:spLocks noChangeAspect="1"/>
                </p:cNvSpPr>
                <p:nvPr/>
              </p:nvSpPr>
              <p:spPr>
                <a:xfrm>
                  <a:off x="2191514" y="5280041"/>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6" name="Oval 385"/>
                <p:cNvSpPr>
                  <a:spLocks noChangeAspect="1"/>
                </p:cNvSpPr>
                <p:nvPr/>
              </p:nvSpPr>
              <p:spPr>
                <a:xfrm>
                  <a:off x="2140204" y="543014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7" name="Oval 386"/>
                <p:cNvSpPr>
                  <a:spLocks noChangeAspect="1"/>
                </p:cNvSpPr>
                <p:nvPr/>
              </p:nvSpPr>
              <p:spPr>
                <a:xfrm>
                  <a:off x="2058104" y="5588551"/>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8" name="Oval 387"/>
                <p:cNvSpPr>
                  <a:spLocks noChangeAspect="1"/>
                </p:cNvSpPr>
                <p:nvPr/>
              </p:nvSpPr>
              <p:spPr>
                <a:xfrm>
                  <a:off x="2450905" y="5380481"/>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89" name="Oval 388"/>
                <p:cNvSpPr>
                  <a:spLocks noChangeAspect="1"/>
                </p:cNvSpPr>
                <p:nvPr/>
              </p:nvSpPr>
              <p:spPr>
                <a:xfrm>
                  <a:off x="2354128" y="6796241"/>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0" name="Oval 389"/>
                <p:cNvSpPr>
                  <a:spLocks noChangeAspect="1"/>
                </p:cNvSpPr>
                <p:nvPr/>
              </p:nvSpPr>
              <p:spPr>
                <a:xfrm>
                  <a:off x="2577036" y="7139307"/>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1" name="Oval 390"/>
                <p:cNvSpPr>
                  <a:spLocks noChangeAspect="1"/>
                </p:cNvSpPr>
                <p:nvPr/>
              </p:nvSpPr>
              <p:spPr>
                <a:xfrm>
                  <a:off x="2709279" y="7343543"/>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2" name="Oval 391"/>
                <p:cNvSpPr>
                  <a:spLocks noChangeAspect="1"/>
                </p:cNvSpPr>
                <p:nvPr/>
              </p:nvSpPr>
              <p:spPr>
                <a:xfrm>
                  <a:off x="2916660" y="7287998"/>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3" name="Oval 392"/>
                <p:cNvSpPr>
                  <a:spLocks noChangeAspect="1"/>
                </p:cNvSpPr>
                <p:nvPr/>
              </p:nvSpPr>
              <p:spPr>
                <a:xfrm>
                  <a:off x="3307646" y="738848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4" name="Oval 393"/>
                <p:cNvSpPr>
                  <a:spLocks noChangeAspect="1"/>
                </p:cNvSpPr>
                <p:nvPr/>
              </p:nvSpPr>
              <p:spPr>
                <a:xfrm>
                  <a:off x="3139948" y="7596214"/>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5" name="Oval 394"/>
                <p:cNvSpPr>
                  <a:spLocks noChangeAspect="1"/>
                </p:cNvSpPr>
                <p:nvPr/>
              </p:nvSpPr>
              <p:spPr>
                <a:xfrm>
                  <a:off x="3070098" y="7754481"/>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96" name="Oval 395"/>
                <p:cNvSpPr>
                  <a:spLocks noChangeAspect="1"/>
                </p:cNvSpPr>
                <p:nvPr/>
              </p:nvSpPr>
              <p:spPr>
                <a:xfrm>
                  <a:off x="2886202" y="7574909"/>
                  <a:ext cx="73152" cy="73152"/>
                </a:xfrm>
                <a:prstGeom prst="ellipse">
                  <a:avLst/>
                </a:prstGeom>
                <a:solidFill>
                  <a:srgbClr val="FD9C09"/>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grpSp>
          <p:grpSp>
            <p:nvGrpSpPr>
              <p:cNvPr id="318" name="Group 317"/>
              <p:cNvGrpSpPr/>
              <p:nvPr/>
            </p:nvGrpSpPr>
            <p:grpSpPr>
              <a:xfrm>
                <a:off x="2258910" y="4599800"/>
                <a:ext cx="2349568" cy="2468170"/>
                <a:chOff x="2258910" y="4599800"/>
                <a:chExt cx="2349568" cy="2468170"/>
              </a:xfrm>
            </p:grpSpPr>
            <p:sp>
              <p:nvSpPr>
                <p:cNvPr id="343" name="Oval 342"/>
                <p:cNvSpPr>
                  <a:spLocks noChangeAspect="1"/>
                </p:cNvSpPr>
                <p:nvPr/>
              </p:nvSpPr>
              <p:spPr>
                <a:xfrm>
                  <a:off x="3048000" y="472440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4" name="Oval 343"/>
                <p:cNvSpPr>
                  <a:spLocks noChangeAspect="1"/>
                </p:cNvSpPr>
                <p:nvPr/>
              </p:nvSpPr>
              <p:spPr>
                <a:xfrm>
                  <a:off x="2377753" y="4797552"/>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5" name="Oval 344"/>
                <p:cNvSpPr>
                  <a:spLocks noChangeAspect="1"/>
                </p:cNvSpPr>
                <p:nvPr/>
              </p:nvSpPr>
              <p:spPr>
                <a:xfrm>
                  <a:off x="2260517" y="506838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6" name="Oval 345"/>
                <p:cNvSpPr>
                  <a:spLocks noChangeAspect="1"/>
                </p:cNvSpPr>
                <p:nvPr/>
              </p:nvSpPr>
              <p:spPr>
                <a:xfrm>
                  <a:off x="3213100" y="532765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7" name="Oval 346"/>
                <p:cNvSpPr>
                  <a:spLocks noChangeAspect="1"/>
                </p:cNvSpPr>
                <p:nvPr/>
              </p:nvSpPr>
              <p:spPr>
                <a:xfrm>
                  <a:off x="2791705" y="5595233"/>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8" name="Oval 347"/>
                <p:cNvSpPr>
                  <a:spLocks noChangeAspect="1"/>
                </p:cNvSpPr>
                <p:nvPr/>
              </p:nvSpPr>
              <p:spPr>
                <a:xfrm>
                  <a:off x="2450905" y="5600982"/>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9" name="Oval 348"/>
                <p:cNvSpPr>
                  <a:spLocks noChangeAspect="1"/>
                </p:cNvSpPr>
                <p:nvPr/>
              </p:nvSpPr>
              <p:spPr>
                <a:xfrm>
                  <a:off x="2578330" y="6163627"/>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0" name="Oval 349"/>
                <p:cNvSpPr>
                  <a:spLocks noChangeAspect="1"/>
                </p:cNvSpPr>
                <p:nvPr/>
              </p:nvSpPr>
              <p:spPr>
                <a:xfrm>
                  <a:off x="2830747" y="6028753"/>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1" name="Oval 350"/>
                <p:cNvSpPr>
                  <a:spLocks noChangeAspect="1"/>
                </p:cNvSpPr>
                <p:nvPr/>
              </p:nvSpPr>
              <p:spPr>
                <a:xfrm>
                  <a:off x="3213100" y="5942732"/>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2" name="Oval 351"/>
                <p:cNvSpPr>
                  <a:spLocks noChangeAspect="1"/>
                </p:cNvSpPr>
                <p:nvPr/>
              </p:nvSpPr>
              <p:spPr>
                <a:xfrm>
                  <a:off x="3340302" y="6710477"/>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3" name="Oval 352"/>
                <p:cNvSpPr>
                  <a:spLocks noChangeAspect="1"/>
                </p:cNvSpPr>
                <p:nvPr/>
              </p:nvSpPr>
              <p:spPr>
                <a:xfrm>
                  <a:off x="2258910" y="6677103"/>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4" name="Oval 353"/>
                <p:cNvSpPr>
                  <a:spLocks noChangeAspect="1"/>
                </p:cNvSpPr>
                <p:nvPr/>
              </p:nvSpPr>
              <p:spPr>
                <a:xfrm>
                  <a:off x="2414385" y="6994818"/>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5" name="Oval 354"/>
                <p:cNvSpPr>
                  <a:spLocks noChangeAspect="1"/>
                </p:cNvSpPr>
                <p:nvPr/>
              </p:nvSpPr>
              <p:spPr>
                <a:xfrm>
                  <a:off x="4191000" y="594360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6" name="Oval 355"/>
                <p:cNvSpPr>
                  <a:spLocks noChangeAspect="1"/>
                </p:cNvSpPr>
                <p:nvPr/>
              </p:nvSpPr>
              <p:spPr>
                <a:xfrm>
                  <a:off x="4535326" y="5582827"/>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7" name="Oval 356"/>
                <p:cNvSpPr>
                  <a:spLocks noChangeAspect="1"/>
                </p:cNvSpPr>
                <p:nvPr/>
              </p:nvSpPr>
              <p:spPr>
                <a:xfrm>
                  <a:off x="4535326" y="459980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8" name="Oval 357"/>
                <p:cNvSpPr>
                  <a:spLocks noChangeAspect="1"/>
                </p:cNvSpPr>
                <p:nvPr/>
              </p:nvSpPr>
              <p:spPr>
                <a:xfrm>
                  <a:off x="4173481" y="4797552"/>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59" name="Oval 358"/>
                <p:cNvSpPr>
                  <a:spLocks noChangeAspect="1"/>
                </p:cNvSpPr>
                <p:nvPr/>
              </p:nvSpPr>
              <p:spPr>
                <a:xfrm>
                  <a:off x="4343400" y="5181600"/>
                  <a:ext cx="73152" cy="73152"/>
                </a:xfrm>
                <a:prstGeom prst="ellipse">
                  <a:avLst/>
                </a:prstGeom>
                <a:solidFill>
                  <a:srgbClr val="34373C"/>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grpSp>
          <p:grpSp>
            <p:nvGrpSpPr>
              <p:cNvPr id="319" name="Group 318"/>
              <p:cNvGrpSpPr/>
              <p:nvPr/>
            </p:nvGrpSpPr>
            <p:grpSpPr>
              <a:xfrm>
                <a:off x="1993900" y="3990975"/>
                <a:ext cx="3775202" cy="3269236"/>
                <a:chOff x="1993900" y="3990975"/>
                <a:chExt cx="3775202" cy="3269236"/>
              </a:xfrm>
            </p:grpSpPr>
            <p:sp>
              <p:nvSpPr>
                <p:cNvPr id="337" name="Oval 336"/>
                <p:cNvSpPr>
                  <a:spLocks noChangeAspect="1"/>
                </p:cNvSpPr>
                <p:nvPr/>
              </p:nvSpPr>
              <p:spPr>
                <a:xfrm>
                  <a:off x="2832100" y="3990975"/>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8" name="Oval 337"/>
                <p:cNvSpPr>
                  <a:spLocks noChangeAspect="1"/>
                </p:cNvSpPr>
                <p:nvPr/>
              </p:nvSpPr>
              <p:spPr>
                <a:xfrm>
                  <a:off x="1993900" y="5943600"/>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9" name="Oval 338"/>
                <p:cNvSpPr>
                  <a:spLocks noChangeAspect="1"/>
                </p:cNvSpPr>
                <p:nvPr/>
              </p:nvSpPr>
              <p:spPr>
                <a:xfrm>
                  <a:off x="2978150" y="6451600"/>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0" name="Oval 339"/>
                <p:cNvSpPr>
                  <a:spLocks noChangeAspect="1"/>
                </p:cNvSpPr>
                <p:nvPr/>
              </p:nvSpPr>
              <p:spPr>
                <a:xfrm>
                  <a:off x="2785872" y="7187059"/>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1" name="Oval 340"/>
                <p:cNvSpPr>
                  <a:spLocks noChangeAspect="1"/>
                </p:cNvSpPr>
                <p:nvPr/>
              </p:nvSpPr>
              <p:spPr>
                <a:xfrm>
                  <a:off x="4842741" y="5380481"/>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42" name="Oval 341"/>
                <p:cNvSpPr>
                  <a:spLocks noChangeAspect="1"/>
                </p:cNvSpPr>
                <p:nvPr/>
              </p:nvSpPr>
              <p:spPr>
                <a:xfrm>
                  <a:off x="5695950" y="4495800"/>
                  <a:ext cx="73152" cy="73152"/>
                </a:xfrm>
                <a:prstGeom prst="ellipse">
                  <a:avLst/>
                </a:prstGeom>
                <a:solidFill>
                  <a:srgbClr val="D9202D"/>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grpSp>
          <p:grpSp>
            <p:nvGrpSpPr>
              <p:cNvPr id="320" name="Group 319"/>
              <p:cNvGrpSpPr/>
              <p:nvPr/>
            </p:nvGrpSpPr>
            <p:grpSpPr>
              <a:xfrm>
                <a:off x="1953147" y="3632200"/>
                <a:ext cx="3759116" cy="3990422"/>
                <a:chOff x="1953147" y="3632200"/>
                <a:chExt cx="3759116" cy="3990422"/>
              </a:xfrm>
            </p:grpSpPr>
            <p:sp>
              <p:nvSpPr>
                <p:cNvPr id="321" name="Oval 320"/>
                <p:cNvSpPr>
                  <a:spLocks noChangeAspect="1"/>
                </p:cNvSpPr>
                <p:nvPr/>
              </p:nvSpPr>
              <p:spPr>
                <a:xfrm>
                  <a:off x="2895600" y="3632200"/>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2" name="Oval 321"/>
                <p:cNvSpPr>
                  <a:spLocks noChangeAspect="1"/>
                </p:cNvSpPr>
                <p:nvPr/>
              </p:nvSpPr>
              <p:spPr>
                <a:xfrm>
                  <a:off x="3006693" y="3990975"/>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3" name="Oval 322"/>
                <p:cNvSpPr>
                  <a:spLocks noChangeAspect="1"/>
                </p:cNvSpPr>
                <p:nvPr/>
              </p:nvSpPr>
              <p:spPr>
                <a:xfrm>
                  <a:off x="2902234" y="3977097"/>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4" name="Oval 323"/>
                <p:cNvSpPr>
                  <a:spLocks noChangeAspect="1"/>
                </p:cNvSpPr>
                <p:nvPr/>
              </p:nvSpPr>
              <p:spPr>
                <a:xfrm>
                  <a:off x="2495689" y="4480552"/>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5" name="Oval 324"/>
                <p:cNvSpPr>
                  <a:spLocks noChangeAspect="1"/>
                </p:cNvSpPr>
                <p:nvPr/>
              </p:nvSpPr>
              <p:spPr>
                <a:xfrm>
                  <a:off x="3613477" y="4353978"/>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6" name="Oval 325"/>
                <p:cNvSpPr>
                  <a:spLocks noChangeAspect="1"/>
                </p:cNvSpPr>
                <p:nvPr/>
              </p:nvSpPr>
              <p:spPr>
                <a:xfrm>
                  <a:off x="5639111" y="4495800"/>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7" name="Oval 326"/>
                <p:cNvSpPr>
                  <a:spLocks noChangeAspect="1"/>
                </p:cNvSpPr>
                <p:nvPr/>
              </p:nvSpPr>
              <p:spPr>
                <a:xfrm>
                  <a:off x="4803590" y="5356605"/>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8" name="Oval 327"/>
                <p:cNvSpPr>
                  <a:spLocks noChangeAspect="1"/>
                </p:cNvSpPr>
                <p:nvPr/>
              </p:nvSpPr>
              <p:spPr>
                <a:xfrm>
                  <a:off x="4462174" y="5286755"/>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29" name="Oval 328"/>
                <p:cNvSpPr>
                  <a:spLocks noChangeAspect="1"/>
                </p:cNvSpPr>
                <p:nvPr/>
              </p:nvSpPr>
              <p:spPr>
                <a:xfrm>
                  <a:off x="2533754" y="5243465"/>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0" name="Oval 329"/>
                <p:cNvSpPr>
                  <a:spLocks noChangeAspect="1"/>
                </p:cNvSpPr>
                <p:nvPr/>
              </p:nvSpPr>
              <p:spPr>
                <a:xfrm>
                  <a:off x="1953147" y="5250179"/>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1" name="Oval 330"/>
                <p:cNvSpPr>
                  <a:spLocks noChangeAspect="1"/>
                </p:cNvSpPr>
                <p:nvPr/>
              </p:nvSpPr>
              <p:spPr>
                <a:xfrm>
                  <a:off x="2058104" y="5934202"/>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2" name="Oval 331"/>
                <p:cNvSpPr>
                  <a:spLocks noChangeAspect="1"/>
                </p:cNvSpPr>
                <p:nvPr/>
              </p:nvSpPr>
              <p:spPr>
                <a:xfrm>
                  <a:off x="2154374" y="6115559"/>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3" name="Oval 332"/>
                <p:cNvSpPr>
                  <a:spLocks noChangeAspect="1"/>
                </p:cNvSpPr>
                <p:nvPr/>
              </p:nvSpPr>
              <p:spPr>
                <a:xfrm>
                  <a:off x="2978150" y="6496050"/>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4" name="Oval 333"/>
                <p:cNvSpPr>
                  <a:spLocks noChangeAspect="1"/>
                </p:cNvSpPr>
                <p:nvPr/>
              </p:nvSpPr>
              <p:spPr>
                <a:xfrm>
                  <a:off x="2798454" y="7251422"/>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5" name="Oval 334"/>
                <p:cNvSpPr>
                  <a:spLocks noChangeAspect="1"/>
                </p:cNvSpPr>
                <p:nvPr/>
              </p:nvSpPr>
              <p:spPr>
                <a:xfrm>
                  <a:off x="3312193" y="7237438"/>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sp>
              <p:nvSpPr>
                <p:cNvPr id="336" name="Oval 335"/>
                <p:cNvSpPr>
                  <a:spLocks noChangeAspect="1"/>
                </p:cNvSpPr>
                <p:nvPr/>
              </p:nvSpPr>
              <p:spPr>
                <a:xfrm>
                  <a:off x="2697350" y="7549470"/>
                  <a:ext cx="73152" cy="73152"/>
                </a:xfrm>
                <a:prstGeom prst="ellipse">
                  <a:avLst/>
                </a:prstGeom>
                <a:solidFill>
                  <a:srgbClr val="A52143"/>
                </a:solidFill>
                <a:ln w="3175" cap="flat" cmpd="sng" algn="ctr">
                  <a:solidFill>
                    <a:sysClr val="window" lastClr="FFFFFF"/>
                  </a:solidFill>
                  <a:prstDash val="solid"/>
                </a:ln>
                <a:effectLst/>
              </p:spPr>
              <p:txBody>
                <a:bodyPr rtlCol="0" anchor="ctr"/>
                <a:lstStyle/>
                <a:p>
                  <a:pPr algn="ctr" defTabSz="731362" eaLnBrk="1" fontAlgn="auto" hangingPunct="1">
                    <a:spcBef>
                      <a:spcPts val="0"/>
                    </a:spcBef>
                    <a:spcAft>
                      <a:spcPts val="0"/>
                    </a:spcAft>
                    <a:defRPr/>
                  </a:pPr>
                  <a:endParaRPr lang="en-US" sz="900" kern="0" dirty="0">
                    <a:solidFill>
                      <a:prstClr val="white"/>
                    </a:solidFill>
                    <a:latin typeface="Calibri"/>
                  </a:endParaRPr>
                </a:p>
              </p:txBody>
            </p:sp>
          </p:grpSp>
        </p:grpSp>
        <p:sp>
          <p:nvSpPr>
            <p:cNvPr id="52" name="TextBox 51"/>
            <p:cNvSpPr txBox="1"/>
            <p:nvPr/>
          </p:nvSpPr>
          <p:spPr>
            <a:xfrm>
              <a:off x="3764488" y="3250904"/>
              <a:ext cx="273631"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Baddi</a:t>
              </a:r>
            </a:p>
          </p:txBody>
        </p:sp>
        <p:sp>
          <p:nvSpPr>
            <p:cNvPr id="53" name="TextBox 52"/>
            <p:cNvSpPr txBox="1"/>
            <p:nvPr/>
          </p:nvSpPr>
          <p:spPr>
            <a:xfrm>
              <a:off x="3303233" y="3061686"/>
              <a:ext cx="55321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Chandigarh</a:t>
              </a:r>
            </a:p>
          </p:txBody>
        </p:sp>
        <p:cxnSp>
          <p:nvCxnSpPr>
            <p:cNvPr id="54" name="Elbow Connector 53"/>
            <p:cNvCxnSpPr>
              <a:stCxn id="364" idx="0"/>
              <a:endCxn id="53" idx="2"/>
            </p:cNvCxnSpPr>
            <p:nvPr/>
          </p:nvCxnSpPr>
          <p:spPr>
            <a:xfrm rot="5400000" flipH="1" flipV="1">
              <a:off x="3455866" y="3280218"/>
              <a:ext cx="213521" cy="34426"/>
            </a:xfrm>
            <a:prstGeom prst="bentConnector3">
              <a:avLst>
                <a:gd name="adj1" fmla="val 50000"/>
              </a:avLst>
            </a:prstGeom>
            <a:noFill/>
            <a:ln w="6350" cap="flat" cmpd="sng" algn="ctr">
              <a:solidFill>
                <a:sysClr val="windowText" lastClr="000000">
                  <a:lumMod val="50000"/>
                  <a:lumOff val="50000"/>
                </a:sysClr>
              </a:solidFill>
              <a:prstDash val="solid"/>
            </a:ln>
            <a:effectLst/>
          </p:spPr>
        </p:cxnSp>
        <p:sp>
          <p:nvSpPr>
            <p:cNvPr id="55" name="TextBox 54"/>
            <p:cNvSpPr txBox="1"/>
            <p:nvPr/>
          </p:nvSpPr>
          <p:spPr>
            <a:xfrm>
              <a:off x="3707094" y="3440420"/>
              <a:ext cx="362859"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Ambala</a:t>
              </a:r>
            </a:p>
          </p:txBody>
        </p:sp>
        <p:sp>
          <p:nvSpPr>
            <p:cNvPr id="56" name="TextBox 55"/>
            <p:cNvSpPr txBox="1"/>
            <p:nvPr/>
          </p:nvSpPr>
          <p:spPr>
            <a:xfrm>
              <a:off x="2765671" y="3189348"/>
              <a:ext cx="398550"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Amritsar</a:t>
              </a:r>
            </a:p>
          </p:txBody>
        </p:sp>
        <p:sp>
          <p:nvSpPr>
            <p:cNvPr id="57" name="TextBox 56"/>
            <p:cNvSpPr txBox="1"/>
            <p:nvPr/>
          </p:nvSpPr>
          <p:spPr>
            <a:xfrm>
              <a:off x="2822607" y="3297307"/>
              <a:ext cx="469932"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Jalandhar</a:t>
              </a:r>
            </a:p>
          </p:txBody>
        </p:sp>
        <p:sp>
          <p:nvSpPr>
            <p:cNvPr id="58" name="TextBox 57"/>
            <p:cNvSpPr txBox="1"/>
            <p:nvPr/>
          </p:nvSpPr>
          <p:spPr>
            <a:xfrm>
              <a:off x="2929043" y="3405267"/>
              <a:ext cx="440189"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Ludhiana</a:t>
              </a:r>
            </a:p>
          </p:txBody>
        </p:sp>
        <p:sp>
          <p:nvSpPr>
            <p:cNvPr id="59" name="TextBox 58"/>
            <p:cNvSpPr txBox="1"/>
            <p:nvPr/>
          </p:nvSpPr>
          <p:spPr>
            <a:xfrm>
              <a:off x="2994532" y="3513225"/>
              <a:ext cx="392601"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Zirakpur</a:t>
              </a:r>
            </a:p>
          </p:txBody>
        </p:sp>
        <p:sp>
          <p:nvSpPr>
            <p:cNvPr id="60" name="TextBox 59"/>
            <p:cNvSpPr txBox="1"/>
            <p:nvPr/>
          </p:nvSpPr>
          <p:spPr>
            <a:xfrm>
              <a:off x="3651428" y="3595935"/>
              <a:ext cx="30932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Karnal</a:t>
              </a:r>
            </a:p>
          </p:txBody>
        </p:sp>
        <p:sp>
          <p:nvSpPr>
            <p:cNvPr id="61" name="TextBox 60"/>
            <p:cNvSpPr txBox="1"/>
            <p:nvPr/>
          </p:nvSpPr>
          <p:spPr>
            <a:xfrm>
              <a:off x="3781254" y="3724313"/>
              <a:ext cx="27958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Noida</a:t>
              </a:r>
            </a:p>
          </p:txBody>
        </p:sp>
        <p:sp>
          <p:nvSpPr>
            <p:cNvPr id="62" name="TextBox 61"/>
            <p:cNvSpPr txBox="1"/>
            <p:nvPr/>
          </p:nvSpPr>
          <p:spPr>
            <a:xfrm>
              <a:off x="3253275" y="3804414"/>
              <a:ext cx="243888"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Delhi</a:t>
              </a:r>
            </a:p>
          </p:txBody>
        </p:sp>
        <p:cxnSp>
          <p:nvCxnSpPr>
            <p:cNvPr id="63" name="Elbow Connector 62"/>
            <p:cNvCxnSpPr>
              <a:stCxn id="64" idx="3"/>
              <a:endCxn id="323" idx="4"/>
            </p:cNvCxnSpPr>
            <p:nvPr/>
          </p:nvCxnSpPr>
          <p:spPr>
            <a:xfrm flipV="1">
              <a:off x="2196153" y="3883447"/>
              <a:ext cx="1441368" cy="134998"/>
            </a:xfrm>
            <a:prstGeom prst="bentConnector2">
              <a:avLst/>
            </a:prstGeom>
            <a:noFill/>
            <a:ln w="6350" cap="flat" cmpd="sng" algn="ctr">
              <a:solidFill>
                <a:sysClr val="windowText" lastClr="000000">
                  <a:lumMod val="50000"/>
                  <a:lumOff val="50000"/>
                </a:sysClr>
              </a:solidFill>
              <a:prstDash val="solid"/>
            </a:ln>
            <a:effectLst/>
          </p:spPr>
        </p:cxnSp>
        <p:sp>
          <p:nvSpPr>
            <p:cNvPr id="64" name="TextBox 63"/>
            <p:cNvSpPr txBox="1"/>
            <p:nvPr/>
          </p:nvSpPr>
          <p:spPr>
            <a:xfrm>
              <a:off x="1006453" y="3566999"/>
              <a:ext cx="1189700" cy="902892"/>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Azadpur; Asaf Ali</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Bamnoli; Okhla</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Gazipur; Faridabad</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Gurgaon; Rohtak</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Sonepat; Kirtinagar</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Peeragarhi; Neemrana</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Alwar</a:t>
              </a:r>
            </a:p>
          </p:txBody>
        </p:sp>
        <p:sp>
          <p:nvSpPr>
            <p:cNvPr id="65" name="TextBox 64"/>
            <p:cNvSpPr txBox="1"/>
            <p:nvPr/>
          </p:nvSpPr>
          <p:spPr>
            <a:xfrm>
              <a:off x="2874598" y="4050217"/>
              <a:ext cx="38665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Jodhpur</a:t>
              </a:r>
            </a:p>
          </p:txBody>
        </p:sp>
        <p:sp>
          <p:nvSpPr>
            <p:cNvPr id="66" name="TextBox 65"/>
            <p:cNvSpPr txBox="1"/>
            <p:nvPr/>
          </p:nvSpPr>
          <p:spPr>
            <a:xfrm>
              <a:off x="2844591" y="4279041"/>
              <a:ext cx="291477"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Jaipur</a:t>
              </a:r>
            </a:p>
          </p:txBody>
        </p:sp>
        <p:sp>
          <p:nvSpPr>
            <p:cNvPr id="67" name="TextBox 66"/>
            <p:cNvSpPr txBox="1"/>
            <p:nvPr/>
          </p:nvSpPr>
          <p:spPr>
            <a:xfrm>
              <a:off x="2504136" y="4450676"/>
              <a:ext cx="374756"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Udaipur</a:t>
              </a:r>
            </a:p>
          </p:txBody>
        </p:sp>
        <p:sp>
          <p:nvSpPr>
            <p:cNvPr id="68" name="TextBox 67"/>
            <p:cNvSpPr txBox="1"/>
            <p:nvPr/>
          </p:nvSpPr>
          <p:spPr>
            <a:xfrm>
              <a:off x="2630695" y="4600652"/>
              <a:ext cx="410447"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Bhilwara</a:t>
              </a:r>
            </a:p>
          </p:txBody>
        </p:sp>
        <p:sp>
          <p:nvSpPr>
            <p:cNvPr id="69" name="TextBox 68"/>
            <p:cNvSpPr txBox="1"/>
            <p:nvPr/>
          </p:nvSpPr>
          <p:spPr>
            <a:xfrm>
              <a:off x="2736365" y="4765736"/>
              <a:ext cx="458035"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Kherwara</a:t>
              </a:r>
            </a:p>
          </p:txBody>
        </p:sp>
        <p:sp>
          <p:nvSpPr>
            <p:cNvPr id="70" name="TextBox 69"/>
            <p:cNvSpPr txBox="1"/>
            <p:nvPr/>
          </p:nvSpPr>
          <p:spPr>
            <a:xfrm>
              <a:off x="1764396" y="4941291"/>
              <a:ext cx="475880"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Jamnagar</a:t>
              </a:r>
            </a:p>
          </p:txBody>
        </p:sp>
        <p:sp>
          <p:nvSpPr>
            <p:cNvPr id="71" name="TextBox 70"/>
            <p:cNvSpPr txBox="1"/>
            <p:nvPr/>
          </p:nvSpPr>
          <p:spPr>
            <a:xfrm>
              <a:off x="1730559" y="5170039"/>
              <a:ext cx="577004"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Ahmedabad</a:t>
              </a:r>
            </a:p>
          </p:txBody>
        </p:sp>
        <p:sp>
          <p:nvSpPr>
            <p:cNvPr id="72" name="TextBox 71"/>
            <p:cNvSpPr txBox="1"/>
            <p:nvPr/>
          </p:nvSpPr>
          <p:spPr>
            <a:xfrm>
              <a:off x="1400881" y="4779620"/>
              <a:ext cx="463983"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Vadodara</a:t>
              </a:r>
            </a:p>
          </p:txBody>
        </p:sp>
        <p:cxnSp>
          <p:nvCxnSpPr>
            <p:cNvPr id="73" name="Elbow Connector 72"/>
            <p:cNvCxnSpPr>
              <a:stCxn id="72" idx="3"/>
              <a:endCxn id="330" idx="0"/>
            </p:cNvCxnSpPr>
            <p:nvPr/>
          </p:nvCxnSpPr>
          <p:spPr>
            <a:xfrm>
              <a:off x="1864864" y="4844113"/>
              <a:ext cx="823570" cy="239265"/>
            </a:xfrm>
            <a:prstGeom prst="bentConnector2">
              <a:avLst/>
            </a:prstGeom>
            <a:noFill/>
            <a:ln w="6350" cap="flat" cmpd="sng" algn="ctr">
              <a:solidFill>
                <a:sysClr val="windowText" lastClr="000000">
                  <a:lumMod val="50000"/>
                  <a:lumOff val="50000"/>
                </a:sysClr>
              </a:solidFill>
              <a:prstDash val="solid"/>
            </a:ln>
            <a:effectLst/>
          </p:spPr>
        </p:cxnSp>
        <p:sp>
          <p:nvSpPr>
            <p:cNvPr id="74" name="TextBox 73"/>
            <p:cNvSpPr txBox="1"/>
            <p:nvPr/>
          </p:nvSpPr>
          <p:spPr>
            <a:xfrm>
              <a:off x="2506143" y="5409201"/>
              <a:ext cx="214146"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Vapi</a:t>
              </a:r>
            </a:p>
          </p:txBody>
        </p:sp>
        <p:sp>
          <p:nvSpPr>
            <p:cNvPr id="75" name="TextBox 74"/>
            <p:cNvSpPr txBox="1"/>
            <p:nvPr/>
          </p:nvSpPr>
          <p:spPr>
            <a:xfrm>
              <a:off x="2031260" y="5452602"/>
              <a:ext cx="255786"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Surat</a:t>
              </a:r>
            </a:p>
          </p:txBody>
        </p:sp>
        <p:cxnSp>
          <p:nvCxnSpPr>
            <p:cNvPr id="76" name="Elbow Connector 75"/>
            <p:cNvCxnSpPr>
              <a:stCxn id="75" idx="0"/>
              <a:endCxn id="386" idx="2"/>
            </p:cNvCxnSpPr>
            <p:nvPr/>
          </p:nvCxnSpPr>
          <p:spPr>
            <a:xfrm rot="5400000" flipH="1" flipV="1">
              <a:off x="2422695" y="5036381"/>
              <a:ext cx="152680" cy="679762"/>
            </a:xfrm>
            <a:prstGeom prst="bentConnector2">
              <a:avLst/>
            </a:prstGeom>
            <a:noFill/>
            <a:ln w="6350" cap="flat" cmpd="sng" algn="ctr">
              <a:solidFill>
                <a:sysClr val="windowText" lastClr="000000">
                  <a:lumMod val="50000"/>
                  <a:lumOff val="50000"/>
                </a:sysClr>
              </a:solidFill>
              <a:prstDash val="solid"/>
            </a:ln>
            <a:effectLst/>
          </p:spPr>
        </p:cxnSp>
        <p:sp>
          <p:nvSpPr>
            <p:cNvPr id="77" name="TextBox 76"/>
            <p:cNvSpPr txBox="1"/>
            <p:nvPr/>
          </p:nvSpPr>
          <p:spPr>
            <a:xfrm>
              <a:off x="2409729" y="5616132"/>
              <a:ext cx="434241"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Bhiwandi</a:t>
              </a:r>
            </a:p>
          </p:txBody>
        </p:sp>
        <p:sp>
          <p:nvSpPr>
            <p:cNvPr id="78" name="TextBox 77"/>
            <p:cNvSpPr txBox="1"/>
            <p:nvPr/>
          </p:nvSpPr>
          <p:spPr>
            <a:xfrm>
              <a:off x="1005535" y="5427548"/>
              <a:ext cx="761408" cy="902892"/>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Bhiwandi</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Mumbai West</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Bhandup</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Raey road</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Vasai</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Navi Mumbai</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Tarapur</a:t>
              </a:r>
            </a:p>
          </p:txBody>
        </p:sp>
        <p:cxnSp>
          <p:nvCxnSpPr>
            <p:cNvPr id="79" name="Elbow Connector 78"/>
            <p:cNvCxnSpPr>
              <a:stCxn id="78" idx="3"/>
              <a:endCxn id="338" idx="4"/>
            </p:cNvCxnSpPr>
            <p:nvPr/>
          </p:nvCxnSpPr>
          <p:spPr>
            <a:xfrm flipV="1">
              <a:off x="1766943" y="5849950"/>
              <a:ext cx="962244" cy="29044"/>
            </a:xfrm>
            <a:prstGeom prst="bentConnector2">
              <a:avLst/>
            </a:prstGeom>
            <a:noFill/>
            <a:ln w="6350" cap="flat" cmpd="sng" algn="ctr">
              <a:solidFill>
                <a:sysClr val="windowText" lastClr="000000">
                  <a:lumMod val="50000"/>
                  <a:lumOff val="50000"/>
                </a:sysClr>
              </a:solidFill>
              <a:prstDash val="solid"/>
            </a:ln>
            <a:effectLst/>
          </p:spPr>
        </p:cxnSp>
        <p:sp>
          <p:nvSpPr>
            <p:cNvPr id="80" name="TextBox 79"/>
            <p:cNvSpPr txBox="1"/>
            <p:nvPr/>
          </p:nvSpPr>
          <p:spPr>
            <a:xfrm>
              <a:off x="2947284" y="5907752"/>
              <a:ext cx="249837"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Pune</a:t>
              </a:r>
            </a:p>
          </p:txBody>
        </p:sp>
        <p:sp>
          <p:nvSpPr>
            <p:cNvPr id="81" name="TextBox 80"/>
            <p:cNvSpPr txBox="1"/>
            <p:nvPr/>
          </p:nvSpPr>
          <p:spPr>
            <a:xfrm>
              <a:off x="2488677" y="6491916"/>
              <a:ext cx="422344"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Belgaum</a:t>
              </a:r>
            </a:p>
          </p:txBody>
        </p:sp>
        <p:sp>
          <p:nvSpPr>
            <p:cNvPr id="82" name="TextBox 81"/>
            <p:cNvSpPr txBox="1"/>
            <p:nvPr/>
          </p:nvSpPr>
          <p:spPr>
            <a:xfrm>
              <a:off x="2762324" y="6629468"/>
              <a:ext cx="243888"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Hubli</a:t>
              </a:r>
            </a:p>
          </p:txBody>
        </p:sp>
        <p:sp>
          <p:nvSpPr>
            <p:cNvPr id="83" name="TextBox 82"/>
            <p:cNvSpPr txBox="1"/>
            <p:nvPr/>
          </p:nvSpPr>
          <p:spPr>
            <a:xfrm>
              <a:off x="2520454" y="6793107"/>
              <a:ext cx="559159"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Chitradurga</a:t>
              </a:r>
            </a:p>
          </p:txBody>
        </p:sp>
        <p:sp>
          <p:nvSpPr>
            <p:cNvPr id="84" name="TextBox 83"/>
            <p:cNvSpPr txBox="1"/>
            <p:nvPr/>
          </p:nvSpPr>
          <p:spPr>
            <a:xfrm>
              <a:off x="2884870" y="6948408"/>
              <a:ext cx="362859"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Hassan</a:t>
              </a:r>
            </a:p>
          </p:txBody>
        </p:sp>
        <p:sp>
          <p:nvSpPr>
            <p:cNvPr id="85" name="TextBox 84"/>
            <p:cNvSpPr txBox="1"/>
            <p:nvPr/>
          </p:nvSpPr>
          <p:spPr>
            <a:xfrm>
              <a:off x="2327751" y="7224327"/>
              <a:ext cx="487777"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Bangalore</a:t>
              </a:r>
            </a:p>
          </p:txBody>
        </p:sp>
        <p:cxnSp>
          <p:nvCxnSpPr>
            <p:cNvPr id="86" name="Elbow Connector 85"/>
            <p:cNvCxnSpPr>
              <a:stCxn id="85" idx="0"/>
              <a:endCxn id="334" idx="2"/>
            </p:cNvCxnSpPr>
            <p:nvPr/>
          </p:nvCxnSpPr>
          <p:spPr>
            <a:xfrm rot="5400000" flipH="1" flipV="1">
              <a:off x="2982837" y="6710000"/>
              <a:ext cx="103130" cy="925525"/>
            </a:xfrm>
            <a:prstGeom prst="bentConnector2">
              <a:avLst/>
            </a:prstGeom>
            <a:noFill/>
            <a:ln w="6350" cap="flat" cmpd="sng" algn="ctr">
              <a:solidFill>
                <a:sysClr val="windowText" lastClr="000000">
                  <a:lumMod val="50000"/>
                  <a:lumOff val="50000"/>
                </a:sysClr>
              </a:solidFill>
              <a:prstDash val="solid"/>
            </a:ln>
            <a:effectLst/>
          </p:spPr>
        </p:cxnSp>
        <p:sp>
          <p:nvSpPr>
            <p:cNvPr id="87" name="TextBox 86"/>
            <p:cNvSpPr txBox="1"/>
            <p:nvPr/>
          </p:nvSpPr>
          <p:spPr>
            <a:xfrm>
              <a:off x="3029264" y="7152520"/>
              <a:ext cx="350962"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Mysore</a:t>
              </a:r>
            </a:p>
          </p:txBody>
        </p:sp>
        <p:sp>
          <p:nvSpPr>
            <p:cNvPr id="88" name="TextBox 87"/>
            <p:cNvSpPr txBox="1"/>
            <p:nvPr/>
          </p:nvSpPr>
          <p:spPr>
            <a:xfrm>
              <a:off x="2809595" y="7367857"/>
              <a:ext cx="553210"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Coimbatore</a:t>
              </a:r>
            </a:p>
          </p:txBody>
        </p:sp>
        <p:sp>
          <p:nvSpPr>
            <p:cNvPr id="89" name="TextBox 88"/>
            <p:cNvSpPr txBox="1"/>
            <p:nvPr/>
          </p:nvSpPr>
          <p:spPr>
            <a:xfrm>
              <a:off x="3316542" y="7505867"/>
              <a:ext cx="398550"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Tiruppur</a:t>
              </a:r>
            </a:p>
          </p:txBody>
        </p:sp>
        <p:sp>
          <p:nvSpPr>
            <p:cNvPr id="90" name="TextBox 89"/>
            <p:cNvSpPr txBox="1"/>
            <p:nvPr/>
          </p:nvSpPr>
          <p:spPr>
            <a:xfrm>
              <a:off x="3875235" y="7568576"/>
              <a:ext cx="38665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Madurai</a:t>
              </a:r>
            </a:p>
          </p:txBody>
        </p:sp>
        <p:sp>
          <p:nvSpPr>
            <p:cNvPr id="91" name="TextBox 90"/>
            <p:cNvSpPr txBox="1"/>
            <p:nvPr/>
          </p:nvSpPr>
          <p:spPr>
            <a:xfrm>
              <a:off x="3948386" y="7419246"/>
              <a:ext cx="291477"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Trichy</a:t>
              </a:r>
            </a:p>
          </p:txBody>
        </p:sp>
        <p:sp>
          <p:nvSpPr>
            <p:cNvPr id="92" name="TextBox 91"/>
            <p:cNvSpPr txBox="1"/>
            <p:nvPr/>
          </p:nvSpPr>
          <p:spPr>
            <a:xfrm>
              <a:off x="4120166" y="7194350"/>
              <a:ext cx="57105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Pondicherry</a:t>
              </a:r>
            </a:p>
          </p:txBody>
        </p:sp>
        <p:sp>
          <p:nvSpPr>
            <p:cNvPr id="93" name="TextBox 92"/>
            <p:cNvSpPr txBox="1"/>
            <p:nvPr/>
          </p:nvSpPr>
          <p:spPr>
            <a:xfrm>
              <a:off x="4132816" y="7062505"/>
              <a:ext cx="39855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Chennai</a:t>
              </a:r>
            </a:p>
          </p:txBody>
        </p:sp>
        <p:sp>
          <p:nvSpPr>
            <p:cNvPr id="94" name="TextBox 93"/>
            <p:cNvSpPr txBox="1"/>
            <p:nvPr/>
          </p:nvSpPr>
          <p:spPr>
            <a:xfrm>
              <a:off x="3586288" y="7198778"/>
              <a:ext cx="30337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Salem</a:t>
              </a:r>
            </a:p>
          </p:txBody>
        </p:sp>
        <p:sp>
          <p:nvSpPr>
            <p:cNvPr id="95" name="TextBox 94"/>
            <p:cNvSpPr txBox="1"/>
            <p:nvPr/>
          </p:nvSpPr>
          <p:spPr>
            <a:xfrm>
              <a:off x="4768216" y="6517518"/>
              <a:ext cx="868481" cy="515939"/>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Kudlu gate</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Whitefield</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Richmond circle</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Jigani</a:t>
              </a:r>
            </a:p>
          </p:txBody>
        </p:sp>
        <p:cxnSp>
          <p:nvCxnSpPr>
            <p:cNvPr id="96" name="Elbow Connector 95"/>
            <p:cNvCxnSpPr>
              <a:stCxn id="340" idx="6"/>
              <a:endCxn id="95" idx="1"/>
            </p:cNvCxnSpPr>
            <p:nvPr/>
          </p:nvCxnSpPr>
          <p:spPr>
            <a:xfrm flipV="1">
              <a:off x="3557735" y="6775488"/>
              <a:ext cx="1210480" cy="281346"/>
            </a:xfrm>
            <a:prstGeom prst="bentConnector3">
              <a:avLst>
                <a:gd name="adj1" fmla="val 50000"/>
              </a:avLst>
            </a:prstGeom>
            <a:noFill/>
            <a:ln w="6350" cap="flat" cmpd="sng" algn="ctr">
              <a:solidFill>
                <a:sysClr val="windowText" lastClr="000000">
                  <a:lumMod val="50000"/>
                  <a:lumOff val="50000"/>
                </a:sysClr>
              </a:solidFill>
              <a:prstDash val="solid"/>
            </a:ln>
            <a:effectLst/>
          </p:spPr>
        </p:cxnSp>
        <p:sp>
          <p:nvSpPr>
            <p:cNvPr id="97" name="TextBox 96"/>
            <p:cNvSpPr txBox="1"/>
            <p:nvPr/>
          </p:nvSpPr>
          <p:spPr>
            <a:xfrm>
              <a:off x="4135010" y="6521898"/>
              <a:ext cx="34501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Ongole</a:t>
              </a:r>
            </a:p>
          </p:txBody>
        </p:sp>
        <p:sp>
          <p:nvSpPr>
            <p:cNvPr id="98" name="TextBox 97"/>
            <p:cNvSpPr txBox="1"/>
            <p:nvPr/>
          </p:nvSpPr>
          <p:spPr>
            <a:xfrm>
              <a:off x="4259273" y="6311788"/>
              <a:ext cx="54726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Vijayawada</a:t>
              </a:r>
            </a:p>
          </p:txBody>
        </p:sp>
        <p:sp>
          <p:nvSpPr>
            <p:cNvPr id="99" name="TextBox 98"/>
            <p:cNvSpPr txBox="1"/>
            <p:nvPr/>
          </p:nvSpPr>
          <p:spPr>
            <a:xfrm>
              <a:off x="3760996" y="6159695"/>
              <a:ext cx="27958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Uppal</a:t>
              </a:r>
            </a:p>
          </p:txBody>
        </p:sp>
        <p:sp>
          <p:nvSpPr>
            <p:cNvPr id="100" name="TextBox 99"/>
            <p:cNvSpPr txBox="1"/>
            <p:nvPr/>
          </p:nvSpPr>
          <p:spPr>
            <a:xfrm>
              <a:off x="3103357" y="6302467"/>
              <a:ext cx="523468" cy="128984"/>
            </a:xfrm>
            <a:prstGeom prst="rect">
              <a:avLst/>
            </a:prstGeom>
            <a:noFill/>
          </p:spPr>
          <p:txBody>
            <a:bodyPr wrap="none" lIns="0" tIns="0" rIns="0" bIns="0" rtlCol="0">
              <a:spAutoFit/>
            </a:bodyPr>
            <a:lstStyle/>
            <a:p>
              <a:pPr algn="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Hyderabad</a:t>
              </a:r>
            </a:p>
          </p:txBody>
        </p:sp>
        <p:sp>
          <p:nvSpPr>
            <p:cNvPr id="101" name="TextBox 100"/>
            <p:cNvSpPr txBox="1"/>
            <p:nvPr/>
          </p:nvSpPr>
          <p:spPr>
            <a:xfrm>
              <a:off x="1005535" y="6418046"/>
              <a:ext cx="981502" cy="644923"/>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Nagpur; Pune City</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Chakan; Wagholi</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Aurangabad</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Raipur; Goa</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Nasik; Hinjewadi</a:t>
              </a:r>
            </a:p>
          </p:txBody>
        </p:sp>
        <p:cxnSp>
          <p:nvCxnSpPr>
            <p:cNvPr id="102" name="Elbow Connector 101"/>
            <p:cNvCxnSpPr>
              <a:stCxn id="101" idx="3"/>
              <a:endCxn id="332" idx="2"/>
            </p:cNvCxnSpPr>
            <p:nvPr/>
          </p:nvCxnSpPr>
          <p:spPr>
            <a:xfrm flipV="1">
              <a:off x="1987037" y="5985333"/>
              <a:ext cx="866049" cy="755175"/>
            </a:xfrm>
            <a:prstGeom prst="bentConnector3">
              <a:avLst>
                <a:gd name="adj1" fmla="val 50000"/>
              </a:avLst>
            </a:prstGeom>
            <a:noFill/>
            <a:ln w="6350" cap="flat" cmpd="sng" algn="ctr">
              <a:solidFill>
                <a:sysClr val="windowText" lastClr="000000">
                  <a:lumMod val="50000"/>
                  <a:lumOff val="50000"/>
                </a:sysClr>
              </a:solidFill>
              <a:prstDash val="solid"/>
            </a:ln>
            <a:effectLst/>
          </p:spPr>
        </p:cxnSp>
        <p:sp>
          <p:nvSpPr>
            <p:cNvPr id="103" name="TextBox 102"/>
            <p:cNvSpPr txBox="1"/>
            <p:nvPr/>
          </p:nvSpPr>
          <p:spPr>
            <a:xfrm>
              <a:off x="3392592" y="5978987"/>
              <a:ext cx="42829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Sholapur</a:t>
              </a:r>
            </a:p>
          </p:txBody>
        </p:sp>
        <p:sp>
          <p:nvSpPr>
            <p:cNvPr id="104" name="TextBox 103"/>
            <p:cNvSpPr txBox="1"/>
            <p:nvPr/>
          </p:nvSpPr>
          <p:spPr>
            <a:xfrm>
              <a:off x="3481818" y="5725525"/>
              <a:ext cx="37475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Nanded</a:t>
              </a:r>
            </a:p>
          </p:txBody>
        </p:sp>
        <p:sp>
          <p:nvSpPr>
            <p:cNvPr id="105" name="TextBox 104"/>
            <p:cNvSpPr txBox="1"/>
            <p:nvPr/>
          </p:nvSpPr>
          <p:spPr>
            <a:xfrm>
              <a:off x="3837834" y="5625737"/>
              <a:ext cx="416395"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Adilabad</a:t>
              </a:r>
            </a:p>
          </p:txBody>
        </p:sp>
        <p:sp>
          <p:nvSpPr>
            <p:cNvPr id="106" name="TextBox 105"/>
            <p:cNvSpPr txBox="1"/>
            <p:nvPr/>
          </p:nvSpPr>
          <p:spPr>
            <a:xfrm>
              <a:off x="3589502" y="5409200"/>
              <a:ext cx="440189"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Malkapur</a:t>
              </a:r>
            </a:p>
          </p:txBody>
        </p:sp>
        <p:sp>
          <p:nvSpPr>
            <p:cNvPr id="107" name="TextBox 106"/>
            <p:cNvSpPr txBox="1"/>
            <p:nvPr/>
          </p:nvSpPr>
          <p:spPr>
            <a:xfrm>
              <a:off x="3081341" y="5543461"/>
              <a:ext cx="27958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Dhule</a:t>
              </a:r>
            </a:p>
          </p:txBody>
        </p:sp>
        <p:sp>
          <p:nvSpPr>
            <p:cNvPr id="108" name="TextBox 107"/>
            <p:cNvSpPr txBox="1"/>
            <p:nvPr/>
          </p:nvSpPr>
          <p:spPr>
            <a:xfrm>
              <a:off x="3249267" y="5194476"/>
              <a:ext cx="42829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Pitampur</a:t>
              </a:r>
            </a:p>
          </p:txBody>
        </p:sp>
        <p:sp>
          <p:nvSpPr>
            <p:cNvPr id="109" name="TextBox 108"/>
            <p:cNvSpPr txBox="1"/>
            <p:nvPr/>
          </p:nvSpPr>
          <p:spPr>
            <a:xfrm>
              <a:off x="3166888" y="4941291"/>
              <a:ext cx="30337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Indore</a:t>
              </a:r>
            </a:p>
          </p:txBody>
        </p:sp>
        <p:sp>
          <p:nvSpPr>
            <p:cNvPr id="110" name="TextBox 109"/>
            <p:cNvSpPr txBox="1"/>
            <p:nvPr/>
          </p:nvSpPr>
          <p:spPr>
            <a:xfrm>
              <a:off x="3627174" y="4928265"/>
              <a:ext cx="33311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Bhopal</a:t>
              </a:r>
            </a:p>
          </p:txBody>
        </p:sp>
        <p:sp>
          <p:nvSpPr>
            <p:cNvPr id="111" name="TextBox 110"/>
            <p:cNvSpPr txBox="1"/>
            <p:nvPr/>
          </p:nvSpPr>
          <p:spPr>
            <a:xfrm>
              <a:off x="3819863" y="5252306"/>
              <a:ext cx="58295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Narsinghpur</a:t>
              </a:r>
            </a:p>
          </p:txBody>
        </p:sp>
        <p:sp>
          <p:nvSpPr>
            <p:cNvPr id="112" name="TextBox 111"/>
            <p:cNvSpPr txBox="1"/>
            <p:nvPr/>
          </p:nvSpPr>
          <p:spPr>
            <a:xfrm>
              <a:off x="4029458" y="4937459"/>
              <a:ext cx="410447"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Jabalpur</a:t>
              </a:r>
            </a:p>
          </p:txBody>
        </p:sp>
        <p:sp>
          <p:nvSpPr>
            <p:cNvPr id="113" name="TextBox 112"/>
            <p:cNvSpPr txBox="1"/>
            <p:nvPr/>
          </p:nvSpPr>
          <p:spPr>
            <a:xfrm>
              <a:off x="5029123" y="5778998"/>
              <a:ext cx="52941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Berhampur</a:t>
              </a:r>
            </a:p>
          </p:txBody>
        </p:sp>
        <p:sp>
          <p:nvSpPr>
            <p:cNvPr id="114" name="TextBox 113"/>
            <p:cNvSpPr txBox="1"/>
            <p:nvPr/>
          </p:nvSpPr>
          <p:spPr>
            <a:xfrm>
              <a:off x="5087391" y="5622727"/>
              <a:ext cx="71382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Bhubaneshwar</a:t>
              </a:r>
            </a:p>
          </p:txBody>
        </p:sp>
        <p:sp>
          <p:nvSpPr>
            <p:cNvPr id="115" name="TextBox 114"/>
            <p:cNvSpPr txBox="1"/>
            <p:nvPr/>
          </p:nvSpPr>
          <p:spPr>
            <a:xfrm>
              <a:off x="4738969" y="6048071"/>
              <a:ext cx="73761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Visakhapatnam</a:t>
              </a:r>
            </a:p>
          </p:txBody>
        </p:sp>
        <p:sp>
          <p:nvSpPr>
            <p:cNvPr id="116" name="TextBox 115"/>
            <p:cNvSpPr txBox="1"/>
            <p:nvPr/>
          </p:nvSpPr>
          <p:spPr>
            <a:xfrm>
              <a:off x="3649473" y="4662049"/>
              <a:ext cx="30932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Jhansi</a:t>
              </a:r>
            </a:p>
          </p:txBody>
        </p:sp>
        <p:sp>
          <p:nvSpPr>
            <p:cNvPr id="117" name="TextBox 116"/>
            <p:cNvSpPr txBox="1"/>
            <p:nvPr/>
          </p:nvSpPr>
          <p:spPr>
            <a:xfrm>
              <a:off x="3732141" y="4012235"/>
              <a:ext cx="22604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Agra</a:t>
              </a:r>
            </a:p>
          </p:txBody>
        </p:sp>
        <p:sp>
          <p:nvSpPr>
            <p:cNvPr id="118" name="TextBox 117"/>
            <p:cNvSpPr txBox="1"/>
            <p:nvPr/>
          </p:nvSpPr>
          <p:spPr>
            <a:xfrm>
              <a:off x="4125490" y="4033497"/>
              <a:ext cx="42234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Lucknow</a:t>
              </a:r>
            </a:p>
          </p:txBody>
        </p:sp>
        <p:sp>
          <p:nvSpPr>
            <p:cNvPr id="119" name="TextBox 118"/>
            <p:cNvSpPr txBox="1"/>
            <p:nvPr/>
          </p:nvSpPr>
          <p:spPr>
            <a:xfrm>
              <a:off x="3799467" y="4389743"/>
              <a:ext cx="34501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Kanpur</a:t>
              </a:r>
            </a:p>
          </p:txBody>
        </p:sp>
        <p:sp>
          <p:nvSpPr>
            <p:cNvPr id="120" name="TextBox 119"/>
            <p:cNvSpPr txBox="1"/>
            <p:nvPr/>
          </p:nvSpPr>
          <p:spPr>
            <a:xfrm>
              <a:off x="4216693" y="4288771"/>
              <a:ext cx="47588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Allahabad</a:t>
              </a:r>
            </a:p>
          </p:txBody>
        </p:sp>
        <p:sp>
          <p:nvSpPr>
            <p:cNvPr id="121" name="TextBox 120"/>
            <p:cNvSpPr txBox="1"/>
            <p:nvPr/>
          </p:nvSpPr>
          <p:spPr>
            <a:xfrm>
              <a:off x="4562391" y="4125617"/>
              <a:ext cx="505622"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Gorakhpur</a:t>
              </a:r>
            </a:p>
          </p:txBody>
        </p:sp>
        <p:sp>
          <p:nvSpPr>
            <p:cNvPr id="122" name="TextBox 121"/>
            <p:cNvSpPr txBox="1"/>
            <p:nvPr/>
          </p:nvSpPr>
          <p:spPr>
            <a:xfrm>
              <a:off x="4124679" y="4605770"/>
              <a:ext cx="42234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Varanasi</a:t>
              </a:r>
            </a:p>
          </p:txBody>
        </p:sp>
        <p:sp>
          <p:nvSpPr>
            <p:cNvPr id="123" name="TextBox 122"/>
            <p:cNvSpPr txBox="1"/>
            <p:nvPr/>
          </p:nvSpPr>
          <p:spPr>
            <a:xfrm>
              <a:off x="4968958" y="4605770"/>
              <a:ext cx="582953"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Aurangabad</a:t>
              </a:r>
            </a:p>
          </p:txBody>
        </p:sp>
        <p:sp>
          <p:nvSpPr>
            <p:cNvPr id="124" name="TextBox 123"/>
            <p:cNvSpPr txBox="1"/>
            <p:nvPr/>
          </p:nvSpPr>
          <p:spPr>
            <a:xfrm>
              <a:off x="4812706" y="4294703"/>
              <a:ext cx="27958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Patna</a:t>
              </a:r>
            </a:p>
          </p:txBody>
        </p:sp>
        <p:sp>
          <p:nvSpPr>
            <p:cNvPr id="125" name="TextBox 124"/>
            <p:cNvSpPr txBox="1"/>
            <p:nvPr/>
          </p:nvSpPr>
          <p:spPr>
            <a:xfrm>
              <a:off x="5346812" y="4399386"/>
              <a:ext cx="57105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Muzaffarpur</a:t>
              </a:r>
            </a:p>
          </p:txBody>
        </p:sp>
        <p:sp>
          <p:nvSpPr>
            <p:cNvPr id="126" name="TextBox 125"/>
            <p:cNvSpPr txBox="1"/>
            <p:nvPr/>
          </p:nvSpPr>
          <p:spPr>
            <a:xfrm>
              <a:off x="5416216" y="4100643"/>
              <a:ext cx="321219"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Siliguri</a:t>
              </a:r>
            </a:p>
          </p:txBody>
        </p:sp>
        <p:sp>
          <p:nvSpPr>
            <p:cNvPr id="127" name="TextBox 126"/>
            <p:cNvSpPr txBox="1"/>
            <p:nvPr/>
          </p:nvSpPr>
          <p:spPr>
            <a:xfrm>
              <a:off x="4895615" y="4875609"/>
              <a:ext cx="434241"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Dhanbad</a:t>
              </a:r>
            </a:p>
          </p:txBody>
        </p:sp>
        <p:sp>
          <p:nvSpPr>
            <p:cNvPr id="128" name="TextBox 127"/>
            <p:cNvSpPr txBox="1"/>
            <p:nvPr/>
          </p:nvSpPr>
          <p:spPr>
            <a:xfrm>
              <a:off x="4664318" y="5050409"/>
              <a:ext cx="33311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Ranchi</a:t>
              </a:r>
            </a:p>
          </p:txBody>
        </p:sp>
        <p:sp>
          <p:nvSpPr>
            <p:cNvPr id="129" name="TextBox 128"/>
            <p:cNvSpPr txBox="1"/>
            <p:nvPr/>
          </p:nvSpPr>
          <p:spPr>
            <a:xfrm>
              <a:off x="4765973" y="5199721"/>
              <a:ext cx="588901"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Jamshedpur</a:t>
              </a:r>
            </a:p>
          </p:txBody>
        </p:sp>
        <p:sp>
          <p:nvSpPr>
            <p:cNvPr id="130" name="TextBox 129"/>
            <p:cNvSpPr txBox="1"/>
            <p:nvPr/>
          </p:nvSpPr>
          <p:spPr>
            <a:xfrm>
              <a:off x="5480174" y="5056830"/>
              <a:ext cx="356910"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Kolkata</a:t>
              </a:r>
            </a:p>
          </p:txBody>
        </p:sp>
        <p:sp>
          <p:nvSpPr>
            <p:cNvPr id="131" name="TextBox 130"/>
            <p:cNvSpPr txBox="1"/>
            <p:nvPr/>
          </p:nvSpPr>
          <p:spPr>
            <a:xfrm>
              <a:off x="5341541" y="5391016"/>
              <a:ext cx="422344"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Balasore</a:t>
              </a:r>
            </a:p>
          </p:txBody>
        </p:sp>
        <p:sp>
          <p:nvSpPr>
            <p:cNvPr id="132" name="TextBox 131"/>
            <p:cNvSpPr txBox="1"/>
            <p:nvPr/>
          </p:nvSpPr>
          <p:spPr>
            <a:xfrm>
              <a:off x="5963017" y="5370621"/>
              <a:ext cx="749511" cy="386954"/>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Shyam Bazar</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Taratala</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Kolkata City</a:t>
              </a:r>
            </a:p>
          </p:txBody>
        </p:sp>
        <p:cxnSp>
          <p:nvCxnSpPr>
            <p:cNvPr id="133" name="Elbow Connector 132"/>
            <p:cNvCxnSpPr>
              <a:stCxn id="341" idx="6"/>
              <a:endCxn id="132" idx="0"/>
            </p:cNvCxnSpPr>
            <p:nvPr/>
          </p:nvCxnSpPr>
          <p:spPr>
            <a:xfrm>
              <a:off x="5614603" y="5250256"/>
              <a:ext cx="723169" cy="120365"/>
            </a:xfrm>
            <a:prstGeom prst="bentConnector2">
              <a:avLst/>
            </a:prstGeom>
            <a:noFill/>
            <a:ln w="6350" cap="flat" cmpd="sng" algn="ctr">
              <a:solidFill>
                <a:sysClr val="windowText" lastClr="000000">
                  <a:lumMod val="50000"/>
                  <a:lumOff val="50000"/>
                </a:sysClr>
              </a:solidFill>
              <a:prstDash val="solid"/>
            </a:ln>
            <a:effectLst/>
          </p:spPr>
        </p:cxnSp>
        <p:sp>
          <p:nvSpPr>
            <p:cNvPr id="134" name="TextBox 133"/>
            <p:cNvSpPr txBox="1"/>
            <p:nvPr/>
          </p:nvSpPr>
          <p:spPr>
            <a:xfrm>
              <a:off x="6157909" y="4182229"/>
              <a:ext cx="452086" cy="128984"/>
            </a:xfrm>
            <a:prstGeom prst="rect">
              <a:avLst/>
            </a:prstGeom>
            <a:noFill/>
          </p:spPr>
          <p:txBody>
            <a:bodyPr wrap="none" lIns="0" tIns="0" rIns="0" bIns="0" rtlCol="0">
              <a:spAutoFit/>
            </a:bodyPr>
            <a:lstStyle/>
            <a:p>
              <a:pPr defTabSz="731362" eaLnBrk="1" fontAlgn="auto" hangingPunct="1">
                <a:spcBef>
                  <a:spcPts val="0"/>
                </a:spcBef>
                <a:spcAft>
                  <a:spcPts val="0"/>
                </a:spcAft>
                <a:defRPr/>
              </a:pPr>
              <a:r>
                <a:rPr lang="en-US" sz="900" kern="0" dirty="0">
                  <a:solidFill>
                    <a:prstClr val="black"/>
                  </a:solidFill>
                  <a:latin typeface="Arial" panose="020B0604020202020204" pitchFamily="34" charset="0"/>
                  <a:cs typeface="Arial" panose="020B0604020202020204" pitchFamily="34" charset="0"/>
                </a:rPr>
                <a:t>Guwahati</a:t>
              </a:r>
            </a:p>
          </p:txBody>
        </p:sp>
        <p:sp>
          <p:nvSpPr>
            <p:cNvPr id="135" name="TextBox 134"/>
            <p:cNvSpPr txBox="1"/>
            <p:nvPr/>
          </p:nvSpPr>
          <p:spPr>
            <a:xfrm>
              <a:off x="4815537" y="7244744"/>
              <a:ext cx="892275" cy="386954"/>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Chennai Central</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Chennai North</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Reliance Branch</a:t>
              </a:r>
            </a:p>
          </p:txBody>
        </p:sp>
        <p:cxnSp>
          <p:nvCxnSpPr>
            <p:cNvPr id="136" name="Elbow Connector 135"/>
            <p:cNvCxnSpPr>
              <a:stCxn id="335" idx="4"/>
              <a:endCxn id="135" idx="0"/>
            </p:cNvCxnSpPr>
            <p:nvPr/>
          </p:nvCxnSpPr>
          <p:spPr>
            <a:xfrm rot="16200000" flipH="1">
              <a:off x="4604100" y="6587168"/>
              <a:ext cx="100956" cy="1214195"/>
            </a:xfrm>
            <a:prstGeom prst="bentConnector3">
              <a:avLst>
                <a:gd name="adj1" fmla="val 50000"/>
              </a:avLst>
            </a:prstGeom>
            <a:noFill/>
            <a:ln w="6350" cap="flat" cmpd="sng" algn="ctr">
              <a:solidFill>
                <a:sysClr val="windowText" lastClr="000000">
                  <a:lumMod val="50000"/>
                  <a:lumOff val="50000"/>
                </a:sysClr>
              </a:solidFill>
              <a:prstDash val="solid"/>
            </a:ln>
            <a:effectLst/>
          </p:spPr>
        </p:cxnSp>
        <p:sp>
          <p:nvSpPr>
            <p:cNvPr id="137" name="TextBox 136"/>
            <p:cNvSpPr txBox="1"/>
            <p:nvPr/>
          </p:nvSpPr>
          <p:spPr>
            <a:xfrm>
              <a:off x="4483991" y="3533299"/>
              <a:ext cx="1064781" cy="515939"/>
            </a:xfrm>
            <a:prstGeom prst="rect">
              <a:avLst/>
            </a:prstGeom>
            <a:noFill/>
          </p:spPr>
          <p:txBody>
            <a:bodyPr wrap="none" lIns="0" tIns="0" rIns="0" bIns="0" rtlCol="0">
              <a:spAutoFit/>
            </a:bodyPr>
            <a:lstStyle/>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Ghaziabad; Noida</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Haridwar; Dehradun</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Rudrapur; Meerut</a:t>
              </a:r>
            </a:p>
            <a:p>
              <a:pPr marL="114275" indent="-114275" defTabSz="731362" eaLnBrk="1" fontAlgn="auto" hangingPunct="1">
                <a:spcBef>
                  <a:spcPts val="0"/>
                </a:spcBef>
                <a:spcAft>
                  <a:spcPts val="0"/>
                </a:spcAft>
                <a:buFont typeface="Arial" panose="020B0604020202020204" pitchFamily="34" charset="0"/>
                <a:buChar char="•"/>
                <a:defRPr/>
              </a:pPr>
              <a:r>
                <a:rPr lang="en-US" sz="900" kern="0" dirty="0">
                  <a:solidFill>
                    <a:prstClr val="black"/>
                  </a:solidFill>
                  <a:latin typeface="Arial" panose="020B0604020202020204" pitchFamily="34" charset="0"/>
                  <a:cs typeface="Arial" panose="020B0604020202020204" pitchFamily="34" charset="0"/>
                </a:rPr>
                <a:t>Moradabad</a:t>
              </a:r>
            </a:p>
          </p:txBody>
        </p:sp>
        <p:cxnSp>
          <p:nvCxnSpPr>
            <p:cNvPr id="138" name="Elbow Connector 137"/>
            <p:cNvCxnSpPr>
              <a:stCxn id="322" idx="6"/>
            </p:cNvCxnSpPr>
            <p:nvPr/>
          </p:nvCxnSpPr>
          <p:spPr>
            <a:xfrm flipV="1">
              <a:off x="3778556" y="3665961"/>
              <a:ext cx="686494" cy="194788"/>
            </a:xfrm>
            <a:prstGeom prst="bentConnector3">
              <a:avLst>
                <a:gd name="adj1" fmla="val 50000"/>
              </a:avLst>
            </a:prstGeom>
            <a:noFill/>
            <a:ln w="6350" cap="flat" cmpd="sng" algn="ctr">
              <a:solidFill>
                <a:sysClr val="windowText" lastClr="000000">
                  <a:lumMod val="50000"/>
                  <a:lumOff val="50000"/>
                </a:sysClr>
              </a:solidFill>
              <a:prstDash val="solid"/>
            </a:ln>
            <a:effectLst/>
          </p:spPr>
        </p:cxnSp>
        <p:sp>
          <p:nvSpPr>
            <p:cNvPr id="446" name="TextBox 445"/>
            <p:cNvSpPr txBox="1"/>
            <p:nvPr/>
          </p:nvSpPr>
          <p:spPr>
            <a:xfrm>
              <a:off x="6306998" y="4361741"/>
              <a:ext cx="452086" cy="128984"/>
            </a:xfrm>
            <a:prstGeom prst="rect">
              <a:avLst/>
            </a:prstGeom>
            <a:noFill/>
          </p:spPr>
          <p:txBody>
            <a:bodyPr wrap="none" lIns="0" tIns="0" rIns="0" bIns="0" rtlCol="0">
              <a:spAutoFit/>
            </a:bodyPr>
            <a:lstStyle/>
            <a:p>
              <a:pPr defTabSz="731362" eaLnBrk="1" fontAlgn="auto" hangingPunct="1">
                <a:spcBef>
                  <a:spcPts val="0"/>
                </a:spcBef>
                <a:spcAft>
                  <a:spcPts val="0"/>
                </a:spcAft>
              </a:pPr>
              <a:r>
                <a:rPr lang="en-US" sz="900" dirty="0">
                  <a:solidFill>
                    <a:prstClr val="black"/>
                  </a:solidFill>
                  <a:latin typeface="Arial" panose="020B0604020202020204" pitchFamily="34" charset="0"/>
                  <a:cs typeface="Arial" panose="020B0604020202020204" pitchFamily="34" charset="0"/>
                </a:rPr>
                <a:t>Guwahati</a:t>
              </a:r>
            </a:p>
          </p:txBody>
        </p:sp>
      </p:grpSp>
      <p:sp>
        <p:nvSpPr>
          <p:cNvPr id="268" name="Text Placeholder 6"/>
          <p:cNvSpPr txBox="1">
            <a:spLocks/>
          </p:cNvSpPr>
          <p:nvPr/>
        </p:nvSpPr>
        <p:spPr>
          <a:xfrm>
            <a:off x="7832686" y="8935338"/>
            <a:ext cx="7360689" cy="446155"/>
          </a:xfrm>
          <a:prstGeom prst="rect">
            <a:avLst/>
          </a:prstGeom>
        </p:spPr>
        <p:txBody>
          <a:bodyPr anchor="ctr"/>
          <a:lstStyle>
            <a:lvl1pPr marL="248448" indent="-248448" algn="l" defTabSz="1396396" rtl="0" eaLnBrk="1" latinLnBrk="0" hangingPunct="1">
              <a:spcBef>
                <a:spcPct val="20000"/>
              </a:spcBef>
              <a:buClr>
                <a:srgbClr val="E50113"/>
              </a:buClr>
              <a:buFont typeface="Arial" panose="020B0604020202020204" pitchFamily="34" charset="0"/>
              <a:buChar char="•"/>
              <a:defRPr sz="1700" kern="1200">
                <a:solidFill>
                  <a:schemeClr val="bg1"/>
                </a:solidFill>
                <a:latin typeface="+mn-lt"/>
                <a:ea typeface="+mn-ea"/>
                <a:cs typeface="+mn-cs"/>
              </a:defRPr>
            </a:lvl1pPr>
            <a:lvl2pPr marL="496894" indent="-248448" algn="l" defTabSz="1396396" rtl="0" eaLnBrk="1" latinLnBrk="0" hangingPunct="1">
              <a:spcBef>
                <a:spcPct val="20000"/>
              </a:spcBef>
              <a:buClr>
                <a:schemeClr val="accent1"/>
              </a:buClr>
              <a:buFont typeface="Courier New" panose="02070309020205020404" pitchFamily="49" charset="0"/>
              <a:buChar char="o"/>
              <a:defRPr sz="1700" kern="1200">
                <a:solidFill>
                  <a:schemeClr val="bg1"/>
                </a:solidFill>
                <a:latin typeface="+mn-lt"/>
                <a:ea typeface="+mn-ea"/>
                <a:cs typeface="+mn-cs"/>
              </a:defRPr>
            </a:lvl2pPr>
            <a:lvl3pPr marL="738504"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3pPr>
            <a:lvl4pPr marL="984672"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4pPr>
            <a:lvl5pPr marL="1230840"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5pPr>
            <a:lvl6pPr marL="3840089"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538285"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236483"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934681"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0" lvl="1" indent="0" defTabSz="730966" eaLnBrk="0" hangingPunct="0">
              <a:lnSpc>
                <a:spcPts val="2500"/>
              </a:lnSpc>
              <a:spcBef>
                <a:spcPts val="300"/>
              </a:spcBef>
              <a:spcAft>
                <a:spcPts val="300"/>
              </a:spcAft>
              <a:buClr>
                <a:srgbClr val="E22727"/>
              </a:buClr>
              <a:buNone/>
              <a:defRPr/>
            </a:pPr>
            <a:r>
              <a:rPr lang="en-US" sz="1600" b="1" dirty="0">
                <a:solidFill>
                  <a:schemeClr val="accent1"/>
                </a:solidFill>
                <a:latin typeface="Arial" panose="020B0604020202020204" pitchFamily="34" charset="0"/>
                <a:cs typeface="Arial" panose="020B0604020202020204" pitchFamily="34" charset="0"/>
              </a:rPr>
              <a:t>Proven, Single Network Backbone for Full Truck Load, Express Cargo and Cold Chain Services </a:t>
            </a:r>
          </a:p>
        </p:txBody>
      </p:sp>
      <p:grpSp>
        <p:nvGrpSpPr>
          <p:cNvPr id="4" name="Group 3"/>
          <p:cNvGrpSpPr>
            <a:grpSpLocks noChangeAspect="1"/>
          </p:cNvGrpSpPr>
          <p:nvPr/>
        </p:nvGrpSpPr>
        <p:grpSpPr>
          <a:xfrm>
            <a:off x="9816647" y="2240457"/>
            <a:ext cx="4417072" cy="6275784"/>
            <a:chOff x="10199947" y="2868175"/>
            <a:chExt cx="3650473" cy="5186598"/>
          </a:xfrm>
        </p:grpSpPr>
        <p:grpSp>
          <p:nvGrpSpPr>
            <p:cNvPr id="25" name="Group 24"/>
            <p:cNvGrpSpPr/>
            <p:nvPr/>
          </p:nvGrpSpPr>
          <p:grpSpPr>
            <a:xfrm>
              <a:off x="12105442" y="2868175"/>
              <a:ext cx="1665124" cy="1608355"/>
              <a:chOff x="8579560" y="5138717"/>
              <a:chExt cx="1983402" cy="1859440"/>
            </a:xfrm>
          </p:grpSpPr>
          <p:pic>
            <p:nvPicPr>
              <p:cNvPr id="10"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79560" y="5138717"/>
                <a:ext cx="1983402" cy="18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674678" y="5698305"/>
                <a:ext cx="1638266" cy="602822"/>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400" b="1" dirty="0">
                    <a:solidFill>
                      <a:srgbClr val="C00000"/>
                    </a:solidFill>
                    <a:latin typeface="Arial" pitchFamily="34" charset="0"/>
                    <a:cs typeface="Arial" pitchFamily="34" charset="0"/>
                  </a:rPr>
                  <a:t>16,000+</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Pin Codes</a:t>
                </a:r>
              </a:p>
            </p:txBody>
          </p:sp>
        </p:grpSp>
        <p:grpSp>
          <p:nvGrpSpPr>
            <p:cNvPr id="26" name="Group 25"/>
            <p:cNvGrpSpPr/>
            <p:nvPr/>
          </p:nvGrpSpPr>
          <p:grpSpPr>
            <a:xfrm>
              <a:off x="10199947" y="2958215"/>
              <a:ext cx="1665124" cy="1608355"/>
              <a:chOff x="10620787" y="5041449"/>
              <a:chExt cx="1983402" cy="1859440"/>
            </a:xfrm>
          </p:grpSpPr>
          <p:pic>
            <p:nvPicPr>
              <p:cNvPr id="14"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620787" y="5041449"/>
                <a:ext cx="1983402" cy="18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0778553" y="5532515"/>
                <a:ext cx="1489329" cy="764560"/>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400" b="1" dirty="0">
                    <a:solidFill>
                      <a:srgbClr val="C00000"/>
                    </a:solidFill>
                    <a:latin typeface="Arial" pitchFamily="34" charset="0"/>
                    <a:cs typeface="Arial" pitchFamily="34" charset="0"/>
                  </a:rPr>
                  <a:t>70</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Highway Truck Pit stops</a:t>
                </a:r>
              </a:p>
            </p:txBody>
          </p:sp>
        </p:grpSp>
        <p:grpSp>
          <p:nvGrpSpPr>
            <p:cNvPr id="254" name="Group 253"/>
            <p:cNvGrpSpPr/>
            <p:nvPr/>
          </p:nvGrpSpPr>
          <p:grpSpPr>
            <a:xfrm>
              <a:off x="10199947" y="4621227"/>
              <a:ext cx="1665124" cy="1608355"/>
              <a:chOff x="8579560" y="5138717"/>
              <a:chExt cx="1983402" cy="1859440"/>
            </a:xfrm>
          </p:grpSpPr>
          <p:pic>
            <p:nvPicPr>
              <p:cNvPr id="255"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79560" y="5138717"/>
                <a:ext cx="1983402" cy="18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TextBox 255"/>
              <p:cNvSpPr txBox="1"/>
              <p:nvPr/>
            </p:nvSpPr>
            <p:spPr>
              <a:xfrm>
                <a:off x="8749144" y="5698305"/>
                <a:ext cx="1489329" cy="602822"/>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400" b="1" dirty="0">
                    <a:solidFill>
                      <a:srgbClr val="C00000"/>
                    </a:solidFill>
                    <a:latin typeface="Arial" pitchFamily="34" charset="0"/>
                    <a:cs typeface="Arial" pitchFamily="34" charset="0"/>
                  </a:rPr>
                  <a:t>200+</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Cities</a:t>
                </a:r>
              </a:p>
            </p:txBody>
          </p:sp>
        </p:grpSp>
        <p:grpSp>
          <p:nvGrpSpPr>
            <p:cNvPr id="260" name="Group 259"/>
            <p:cNvGrpSpPr/>
            <p:nvPr/>
          </p:nvGrpSpPr>
          <p:grpSpPr>
            <a:xfrm>
              <a:off x="12105442" y="4621227"/>
              <a:ext cx="1665124" cy="1608355"/>
              <a:chOff x="8579560" y="5138717"/>
              <a:chExt cx="1983402" cy="1859440"/>
            </a:xfrm>
          </p:grpSpPr>
          <p:pic>
            <p:nvPicPr>
              <p:cNvPr id="261"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79560" y="5138717"/>
                <a:ext cx="1983402" cy="18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TextBox 261"/>
              <p:cNvSpPr txBox="1"/>
              <p:nvPr/>
            </p:nvSpPr>
            <p:spPr>
              <a:xfrm>
                <a:off x="8674678" y="5661327"/>
                <a:ext cx="1638263" cy="926298"/>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400" b="1" dirty="0">
                    <a:solidFill>
                      <a:srgbClr val="C00000"/>
                    </a:solidFill>
                    <a:latin typeface="Arial" pitchFamily="34" charset="0"/>
                    <a:cs typeface="Arial" pitchFamily="34" charset="0"/>
                  </a:rPr>
                  <a:t>470+</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Delivery Network Partners for first and last mile</a:t>
                </a:r>
              </a:p>
            </p:txBody>
          </p:sp>
        </p:grpSp>
        <p:grpSp>
          <p:nvGrpSpPr>
            <p:cNvPr id="266" name="Group 265"/>
            <p:cNvGrpSpPr/>
            <p:nvPr/>
          </p:nvGrpSpPr>
          <p:grpSpPr>
            <a:xfrm>
              <a:off x="10239365" y="6439375"/>
              <a:ext cx="1665124" cy="1608355"/>
              <a:chOff x="7348495" y="5138717"/>
              <a:chExt cx="1983402" cy="1859440"/>
            </a:xfrm>
          </p:grpSpPr>
          <p:pic>
            <p:nvPicPr>
              <p:cNvPr id="267"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48495" y="5138717"/>
                <a:ext cx="1983402" cy="185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TextBox 268"/>
              <p:cNvSpPr txBox="1"/>
              <p:nvPr/>
            </p:nvSpPr>
            <p:spPr>
              <a:xfrm>
                <a:off x="7396659" y="5683126"/>
                <a:ext cx="1638266" cy="705747"/>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000" b="1" dirty="0">
                    <a:solidFill>
                      <a:srgbClr val="C00000"/>
                    </a:solidFill>
                    <a:latin typeface="Arial" pitchFamily="34" charset="0"/>
                    <a:cs typeface="Arial" pitchFamily="34" charset="0"/>
                  </a:rPr>
                  <a:t>2 Million+</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Sq. Ft Processing Center Capacity</a:t>
                </a:r>
              </a:p>
            </p:txBody>
          </p:sp>
        </p:grpSp>
        <p:grpSp>
          <p:nvGrpSpPr>
            <p:cNvPr id="2" name="Group 1"/>
            <p:cNvGrpSpPr/>
            <p:nvPr/>
          </p:nvGrpSpPr>
          <p:grpSpPr>
            <a:xfrm>
              <a:off x="12185296" y="6446418"/>
              <a:ext cx="1665124" cy="1608355"/>
              <a:chOff x="12185296" y="6446418"/>
              <a:chExt cx="1665124" cy="1608355"/>
            </a:xfrm>
          </p:grpSpPr>
          <p:pic>
            <p:nvPicPr>
              <p:cNvPr id="271" name="Picture 469" descr="posted-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185296" y="6446418"/>
                <a:ext cx="1665124" cy="160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TextBox 271"/>
              <p:cNvSpPr txBox="1"/>
              <p:nvPr/>
            </p:nvSpPr>
            <p:spPr>
              <a:xfrm>
                <a:off x="12263912" y="6931261"/>
                <a:ext cx="1375371" cy="610448"/>
              </a:xfrm>
              <a:prstGeom prst="rect">
                <a:avLst/>
              </a:prstGeom>
              <a:noFill/>
            </p:spPr>
            <p:txBody>
              <a:bodyPr wrap="square" lIns="45709" tIns="45709" rIns="45709" bIns="45709" rtlCol="0">
                <a:spAutoFit/>
              </a:bodyPr>
              <a:lstStyle/>
              <a:p>
                <a:pPr algn="ctr" defTabSz="1017932" eaLnBrk="1" fontAlgn="auto" hangingPunct="1">
                  <a:spcBef>
                    <a:spcPts val="0"/>
                  </a:spcBef>
                  <a:spcAft>
                    <a:spcPts val="0"/>
                  </a:spcAft>
                </a:pPr>
                <a:r>
                  <a:rPr lang="en-US" sz="2000" b="1" dirty="0">
                    <a:solidFill>
                      <a:srgbClr val="C00000"/>
                    </a:solidFill>
                    <a:latin typeface="Arial" pitchFamily="34" charset="0"/>
                    <a:cs typeface="Arial" pitchFamily="34" charset="0"/>
                  </a:rPr>
                  <a:t>~30 Million</a:t>
                </a:r>
              </a:p>
              <a:p>
                <a:pPr algn="ctr" defTabSz="1017932" eaLnBrk="1" fontAlgn="auto" hangingPunct="1">
                  <a:spcBef>
                    <a:spcPts val="0"/>
                  </a:spcBef>
                  <a:spcAft>
                    <a:spcPts val="0"/>
                  </a:spcAft>
                </a:pPr>
                <a:r>
                  <a:rPr lang="en-US" sz="1100" b="1" dirty="0">
                    <a:solidFill>
                      <a:srgbClr val="282828"/>
                    </a:solidFill>
                    <a:latin typeface="Arial" pitchFamily="34" charset="0"/>
                    <a:cs typeface="Arial" pitchFamily="34" charset="0"/>
                  </a:rPr>
                  <a:t>Kilometers runs per month</a:t>
                </a:r>
              </a:p>
            </p:txBody>
          </p:sp>
        </p:grpSp>
      </p:grpSp>
      <p:sp>
        <p:nvSpPr>
          <p:cNvPr id="251" name="Text Placeholder 6"/>
          <p:cNvSpPr txBox="1">
            <a:spLocks/>
          </p:cNvSpPr>
          <p:nvPr/>
        </p:nvSpPr>
        <p:spPr>
          <a:xfrm>
            <a:off x="343147" y="8935338"/>
            <a:ext cx="7360689" cy="446155"/>
          </a:xfrm>
          <a:prstGeom prst="rect">
            <a:avLst/>
          </a:prstGeom>
        </p:spPr>
        <p:txBody>
          <a:bodyPr anchor="ctr"/>
          <a:lstStyle>
            <a:lvl1pPr marL="248448" indent="-248448" algn="l" defTabSz="1396396" rtl="0" eaLnBrk="1" latinLnBrk="0" hangingPunct="1">
              <a:spcBef>
                <a:spcPct val="20000"/>
              </a:spcBef>
              <a:buClr>
                <a:srgbClr val="E50113"/>
              </a:buClr>
              <a:buFont typeface="Arial" panose="020B0604020202020204" pitchFamily="34" charset="0"/>
              <a:buChar char="•"/>
              <a:defRPr sz="1700" kern="1200">
                <a:solidFill>
                  <a:schemeClr val="bg1"/>
                </a:solidFill>
                <a:latin typeface="+mn-lt"/>
                <a:ea typeface="+mn-ea"/>
                <a:cs typeface="+mn-cs"/>
              </a:defRPr>
            </a:lvl1pPr>
            <a:lvl2pPr marL="496894" indent="-248448" algn="l" defTabSz="1396396" rtl="0" eaLnBrk="1" latinLnBrk="0" hangingPunct="1">
              <a:spcBef>
                <a:spcPct val="20000"/>
              </a:spcBef>
              <a:buClr>
                <a:schemeClr val="accent1"/>
              </a:buClr>
              <a:buFont typeface="Courier New" panose="02070309020205020404" pitchFamily="49" charset="0"/>
              <a:buChar char="o"/>
              <a:defRPr sz="1700" kern="1200">
                <a:solidFill>
                  <a:schemeClr val="bg1"/>
                </a:solidFill>
                <a:latin typeface="+mn-lt"/>
                <a:ea typeface="+mn-ea"/>
                <a:cs typeface="+mn-cs"/>
              </a:defRPr>
            </a:lvl2pPr>
            <a:lvl3pPr marL="738504"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3pPr>
            <a:lvl4pPr marL="984672"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4pPr>
            <a:lvl5pPr marL="1230840" indent="-246168" algn="l" defTabSz="1396396" rtl="0" eaLnBrk="1" latinLnBrk="0" hangingPunct="1">
              <a:spcBef>
                <a:spcPct val="20000"/>
              </a:spcBef>
              <a:buClr>
                <a:schemeClr val="accent1"/>
              </a:buClr>
              <a:buFont typeface="Arial" panose="020B0604020202020204" pitchFamily="34" charset="0"/>
              <a:buChar char="›"/>
              <a:defRPr sz="1700" kern="1200">
                <a:solidFill>
                  <a:schemeClr val="bg1"/>
                </a:solidFill>
                <a:latin typeface="+mn-lt"/>
                <a:ea typeface="+mn-ea"/>
                <a:cs typeface="+mn-cs"/>
              </a:defRPr>
            </a:lvl5pPr>
            <a:lvl6pPr marL="3840089"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538285"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236483"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934681" indent="-349099" algn="l" defTabSz="139639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0" lvl="1" indent="0" defTabSz="730966" eaLnBrk="0" hangingPunct="0">
              <a:lnSpc>
                <a:spcPts val="2500"/>
              </a:lnSpc>
              <a:spcBef>
                <a:spcPts val="300"/>
              </a:spcBef>
              <a:spcAft>
                <a:spcPts val="300"/>
              </a:spcAft>
              <a:buClr>
                <a:srgbClr val="E22727"/>
              </a:buClr>
              <a:buNone/>
              <a:defRPr/>
            </a:pPr>
            <a:r>
              <a:rPr lang="en-US" sz="1600" b="1" dirty="0">
                <a:solidFill>
                  <a:schemeClr val="accent1"/>
                </a:solidFill>
                <a:latin typeface="Arial" panose="020B0604020202020204" pitchFamily="34" charset="0"/>
                <a:cs typeface="Arial" panose="020B0604020202020204" pitchFamily="34" charset="0"/>
              </a:rPr>
              <a:t>We Have Mapped the Entire Country: East to West, North to South</a:t>
            </a:r>
          </a:p>
        </p:txBody>
      </p:sp>
      <p:cxnSp>
        <p:nvCxnSpPr>
          <p:cNvPr id="6" name="Straight Connector 5"/>
          <p:cNvCxnSpPr/>
          <p:nvPr/>
        </p:nvCxnSpPr>
        <p:spPr>
          <a:xfrm>
            <a:off x="7768261" y="8939553"/>
            <a:ext cx="0" cy="437724"/>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366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52"/>
          <a:lstStyle/>
          <a:p>
            <a:r>
              <a:rPr lang="en-US" dirty="0"/>
              <a:t>Our Unbeatable Competitive Edge</a:t>
            </a:r>
            <a:endParaRPr lang="en-US" sz="2800" dirty="0"/>
          </a:p>
        </p:txBody>
      </p:sp>
      <p:grpSp>
        <p:nvGrpSpPr>
          <p:cNvPr id="2" name="Group 1"/>
          <p:cNvGrpSpPr/>
          <p:nvPr/>
        </p:nvGrpSpPr>
        <p:grpSpPr>
          <a:xfrm>
            <a:off x="370118" y="2119088"/>
            <a:ext cx="14684023" cy="7043628"/>
            <a:chOff x="370118" y="2119088"/>
            <a:chExt cx="14684023" cy="7043628"/>
          </a:xfrm>
        </p:grpSpPr>
        <p:sp>
          <p:nvSpPr>
            <p:cNvPr id="128" name="Rectangle 127"/>
            <p:cNvSpPr/>
            <p:nvPr/>
          </p:nvSpPr>
          <p:spPr bwMode="gray">
            <a:xfrm>
              <a:off x="592140" y="2345241"/>
              <a:ext cx="4513262" cy="1964578"/>
            </a:xfrm>
            <a:prstGeom prst="rect">
              <a:avLst/>
            </a:prstGeom>
            <a:solidFill>
              <a:schemeClr val="accent1">
                <a:lumMod val="20000"/>
                <a:lumOff val="80000"/>
                <a:alpha val="9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129" name="Rectangle 128"/>
            <p:cNvSpPr/>
            <p:nvPr/>
          </p:nvSpPr>
          <p:spPr bwMode="gray">
            <a:xfrm>
              <a:off x="592140" y="4762331"/>
              <a:ext cx="4513262" cy="1964578"/>
            </a:xfrm>
            <a:prstGeom prst="rect">
              <a:avLst/>
            </a:prstGeom>
            <a:solidFill>
              <a:schemeClr val="accent5">
                <a:lumMod val="20000"/>
                <a:lumOff val="8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3200" b="1" dirty="0">
                <a:solidFill>
                  <a:srgbClr val="000000"/>
                </a:solidFill>
                <a:latin typeface="Arial" panose="020B0604020202020204" pitchFamily="34" charset="0"/>
                <a:cs typeface="Arial" pitchFamily="34" charset="0"/>
              </a:endParaRPr>
            </a:p>
          </p:txBody>
        </p:sp>
        <p:sp>
          <p:nvSpPr>
            <p:cNvPr id="252" name="Rectangle 251"/>
            <p:cNvSpPr/>
            <p:nvPr/>
          </p:nvSpPr>
          <p:spPr bwMode="gray">
            <a:xfrm>
              <a:off x="592140" y="7179422"/>
              <a:ext cx="4513262" cy="1964578"/>
            </a:xfrm>
            <a:prstGeom prst="rect">
              <a:avLst/>
            </a:prstGeom>
            <a:solidFill>
              <a:schemeClr val="bg1">
                <a:lumMod val="20000"/>
                <a:lumOff val="80000"/>
                <a:alpha val="45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253" name="Rectangle 252"/>
            <p:cNvSpPr/>
            <p:nvPr/>
          </p:nvSpPr>
          <p:spPr bwMode="gray">
            <a:xfrm>
              <a:off x="5514978" y="2345241"/>
              <a:ext cx="4513262" cy="1964578"/>
            </a:xfrm>
            <a:prstGeom prst="rect">
              <a:avLst/>
            </a:prstGeom>
            <a:solidFill>
              <a:schemeClr val="accent5">
                <a:lumMod val="20000"/>
                <a:lumOff val="8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3200" b="1" dirty="0">
                <a:solidFill>
                  <a:srgbClr val="000000"/>
                </a:solidFill>
                <a:latin typeface="Arial" panose="020B0604020202020204" pitchFamily="34" charset="0"/>
                <a:cs typeface="Arial" pitchFamily="34" charset="0"/>
              </a:endParaRPr>
            </a:p>
          </p:txBody>
        </p:sp>
        <p:sp>
          <p:nvSpPr>
            <p:cNvPr id="254" name="Rectangle 253"/>
            <p:cNvSpPr/>
            <p:nvPr/>
          </p:nvSpPr>
          <p:spPr bwMode="gray">
            <a:xfrm>
              <a:off x="5514978" y="4762331"/>
              <a:ext cx="4513262" cy="1964578"/>
            </a:xfrm>
            <a:prstGeom prst="rect">
              <a:avLst/>
            </a:prstGeom>
            <a:solidFill>
              <a:schemeClr val="accent1">
                <a:lumMod val="20000"/>
                <a:lumOff val="80000"/>
                <a:alpha val="9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255" name="Rectangle 254"/>
            <p:cNvSpPr/>
            <p:nvPr/>
          </p:nvSpPr>
          <p:spPr bwMode="gray">
            <a:xfrm>
              <a:off x="5514978" y="7179422"/>
              <a:ext cx="4513262" cy="1964578"/>
            </a:xfrm>
            <a:prstGeom prst="rect">
              <a:avLst/>
            </a:prstGeom>
            <a:solidFill>
              <a:schemeClr val="accent5">
                <a:lumMod val="20000"/>
                <a:lumOff val="8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3200" b="1" dirty="0">
                <a:solidFill>
                  <a:srgbClr val="000000"/>
                </a:solidFill>
                <a:latin typeface="Arial" panose="020B0604020202020204" pitchFamily="34" charset="0"/>
                <a:cs typeface="Arial" pitchFamily="34" charset="0"/>
              </a:endParaRPr>
            </a:p>
          </p:txBody>
        </p:sp>
        <p:sp>
          <p:nvSpPr>
            <p:cNvPr id="256" name="Rectangle 255"/>
            <p:cNvSpPr/>
            <p:nvPr/>
          </p:nvSpPr>
          <p:spPr bwMode="gray">
            <a:xfrm>
              <a:off x="10437814" y="2345241"/>
              <a:ext cx="4513262" cy="1964578"/>
            </a:xfrm>
            <a:prstGeom prst="rect">
              <a:avLst/>
            </a:prstGeom>
            <a:solidFill>
              <a:schemeClr val="bg1">
                <a:lumMod val="20000"/>
                <a:lumOff val="80000"/>
                <a:alpha val="45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257" name="Rectangle 256"/>
            <p:cNvSpPr/>
            <p:nvPr/>
          </p:nvSpPr>
          <p:spPr bwMode="gray">
            <a:xfrm>
              <a:off x="10437814" y="4762331"/>
              <a:ext cx="4513262" cy="1964578"/>
            </a:xfrm>
            <a:prstGeom prst="rect">
              <a:avLst/>
            </a:prstGeom>
            <a:solidFill>
              <a:schemeClr val="bg1">
                <a:lumMod val="20000"/>
                <a:lumOff val="80000"/>
                <a:alpha val="45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258" name="Rectangle 257"/>
            <p:cNvSpPr/>
            <p:nvPr/>
          </p:nvSpPr>
          <p:spPr bwMode="gray">
            <a:xfrm>
              <a:off x="10437814" y="7179422"/>
              <a:ext cx="4513262" cy="1964578"/>
            </a:xfrm>
            <a:prstGeom prst="rect">
              <a:avLst/>
            </a:prstGeom>
            <a:solidFill>
              <a:schemeClr val="accent1">
                <a:lumMod val="20000"/>
                <a:lumOff val="80000"/>
                <a:alpha val="90000"/>
              </a:schemeClr>
            </a:solidFill>
            <a:ln>
              <a:noFill/>
            </a:ln>
          </p:spPr>
          <p:txBody>
            <a:bodyPr wrap="square" lIns="45720" tIns="45720" rIns="45720" bIns="45720" anchor="ctr" anchorCtr="0">
              <a:noAutofit/>
            </a:bodyPr>
            <a:lstStyle/>
            <a:p>
              <a:pPr algn="ctr" defTabSz="981611">
                <a:lnSpc>
                  <a:spcPts val="1800"/>
                </a:lnSpc>
                <a:spcBef>
                  <a:spcPts val="600"/>
                </a:spcBef>
                <a:spcAft>
                  <a:spcPts val="600"/>
                </a:spcAft>
              </a:pPr>
              <a:endParaRPr lang="en-US" sz="2400" b="1" dirty="0">
                <a:solidFill>
                  <a:srgbClr val="000000"/>
                </a:solidFill>
                <a:latin typeface="Arial" panose="020B0604020202020204" pitchFamily="34" charset="0"/>
                <a:cs typeface="Arial" pitchFamily="34" charset="0"/>
              </a:endParaRPr>
            </a:p>
          </p:txBody>
        </p:sp>
        <p:sp>
          <p:nvSpPr>
            <p:cNvPr id="259" name="Rectangle 258"/>
            <p:cNvSpPr/>
            <p:nvPr/>
          </p:nvSpPr>
          <p:spPr bwMode="gray">
            <a:xfrm>
              <a:off x="5514977" y="6002285"/>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Extensive Masteries</a:t>
              </a:r>
            </a:p>
          </p:txBody>
        </p:sp>
        <p:sp>
          <p:nvSpPr>
            <p:cNvPr id="260" name="Rectangle 259"/>
            <p:cNvSpPr/>
            <p:nvPr/>
          </p:nvSpPr>
          <p:spPr bwMode="gray">
            <a:xfrm>
              <a:off x="5514977" y="3585195"/>
              <a:ext cx="4513262"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Game changing Industry Partnerships</a:t>
              </a:r>
            </a:p>
          </p:txBody>
        </p:sp>
        <p:sp>
          <p:nvSpPr>
            <p:cNvPr id="261" name="Rectangle 260"/>
            <p:cNvSpPr/>
            <p:nvPr/>
          </p:nvSpPr>
          <p:spPr bwMode="gray">
            <a:xfrm>
              <a:off x="592140" y="3585195"/>
              <a:ext cx="4513262"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We are “Pilot” First</a:t>
              </a:r>
            </a:p>
          </p:txBody>
        </p:sp>
        <p:sp>
          <p:nvSpPr>
            <p:cNvPr id="262" name="Rectangle 261"/>
            <p:cNvSpPr/>
            <p:nvPr/>
          </p:nvSpPr>
          <p:spPr bwMode="gray">
            <a:xfrm>
              <a:off x="592140" y="6002285"/>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Disruptive Data Intelligence Driven Tech Products</a:t>
              </a:r>
            </a:p>
          </p:txBody>
        </p:sp>
        <p:sp>
          <p:nvSpPr>
            <p:cNvPr id="263" name="Rectangle 262"/>
            <p:cNvSpPr/>
            <p:nvPr/>
          </p:nvSpPr>
          <p:spPr bwMode="gray">
            <a:xfrm>
              <a:off x="10437815" y="6002285"/>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Purposeful and Inputs Driven Organization Culture</a:t>
              </a:r>
            </a:p>
          </p:txBody>
        </p:sp>
        <p:sp>
          <p:nvSpPr>
            <p:cNvPr id="264" name="Rectangle 263"/>
            <p:cNvSpPr/>
            <p:nvPr/>
          </p:nvSpPr>
          <p:spPr bwMode="gray">
            <a:xfrm>
              <a:off x="10437814" y="3585195"/>
              <a:ext cx="4513262"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Deep Rooted Engineering and Tech Culture</a:t>
              </a:r>
            </a:p>
          </p:txBody>
        </p:sp>
        <p:sp>
          <p:nvSpPr>
            <p:cNvPr id="265" name="Rectangle 264"/>
            <p:cNvSpPr/>
            <p:nvPr/>
          </p:nvSpPr>
          <p:spPr bwMode="gray">
            <a:xfrm>
              <a:off x="546647" y="8458868"/>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Unflinching Customer Trust </a:t>
              </a:r>
            </a:p>
          </p:txBody>
        </p:sp>
        <p:sp>
          <p:nvSpPr>
            <p:cNvPr id="266" name="Rectangle 265"/>
            <p:cNvSpPr/>
            <p:nvPr/>
          </p:nvSpPr>
          <p:spPr bwMode="gray">
            <a:xfrm>
              <a:off x="10437815" y="8419375"/>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Structurally Reengineering Industry's Cost Structure</a:t>
              </a:r>
            </a:p>
          </p:txBody>
        </p:sp>
        <p:sp>
          <p:nvSpPr>
            <p:cNvPr id="267" name="Oval 266"/>
            <p:cNvSpPr>
              <a:spLocks/>
            </p:cNvSpPr>
            <p:nvPr/>
          </p:nvSpPr>
          <p:spPr bwMode="gray">
            <a:xfrm>
              <a:off x="370118" y="2119088"/>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1</a:t>
              </a:r>
              <a:endParaRPr lang="en-US" sz="1800" b="1" dirty="0">
                <a:solidFill>
                  <a:srgbClr val="000000"/>
                </a:solidFill>
              </a:endParaRPr>
            </a:p>
          </p:txBody>
        </p:sp>
        <p:sp>
          <p:nvSpPr>
            <p:cNvPr id="268" name="Oval 267"/>
            <p:cNvSpPr>
              <a:spLocks/>
            </p:cNvSpPr>
            <p:nvPr/>
          </p:nvSpPr>
          <p:spPr bwMode="gray">
            <a:xfrm>
              <a:off x="5283204" y="2119088"/>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2</a:t>
              </a:r>
              <a:endParaRPr lang="en-US" sz="1800" b="1" dirty="0">
                <a:solidFill>
                  <a:srgbClr val="000000"/>
                </a:solidFill>
              </a:endParaRPr>
            </a:p>
          </p:txBody>
        </p:sp>
        <p:sp>
          <p:nvSpPr>
            <p:cNvPr id="269" name="Oval 268"/>
            <p:cNvSpPr>
              <a:spLocks/>
            </p:cNvSpPr>
            <p:nvPr/>
          </p:nvSpPr>
          <p:spPr bwMode="gray">
            <a:xfrm>
              <a:off x="10196290" y="2119088"/>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3</a:t>
              </a:r>
              <a:endParaRPr lang="en-US" sz="1800" b="1" dirty="0">
                <a:solidFill>
                  <a:srgbClr val="000000"/>
                </a:solidFill>
              </a:endParaRPr>
            </a:p>
          </p:txBody>
        </p:sp>
        <p:sp>
          <p:nvSpPr>
            <p:cNvPr id="270" name="Oval 269"/>
            <p:cNvSpPr>
              <a:spLocks/>
            </p:cNvSpPr>
            <p:nvPr/>
          </p:nvSpPr>
          <p:spPr bwMode="gray">
            <a:xfrm>
              <a:off x="370118" y="45139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4</a:t>
              </a:r>
              <a:endParaRPr lang="en-US" sz="1800" b="1" dirty="0">
                <a:solidFill>
                  <a:srgbClr val="000000"/>
                </a:solidFill>
              </a:endParaRPr>
            </a:p>
          </p:txBody>
        </p:sp>
        <p:sp>
          <p:nvSpPr>
            <p:cNvPr id="271" name="Oval 270"/>
            <p:cNvSpPr>
              <a:spLocks/>
            </p:cNvSpPr>
            <p:nvPr/>
          </p:nvSpPr>
          <p:spPr bwMode="gray">
            <a:xfrm>
              <a:off x="5283204" y="45139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5</a:t>
              </a:r>
              <a:endParaRPr lang="en-US" sz="1800" b="1" dirty="0">
                <a:solidFill>
                  <a:srgbClr val="000000"/>
                </a:solidFill>
              </a:endParaRPr>
            </a:p>
          </p:txBody>
        </p:sp>
        <p:sp>
          <p:nvSpPr>
            <p:cNvPr id="272" name="Oval 271"/>
            <p:cNvSpPr>
              <a:spLocks/>
            </p:cNvSpPr>
            <p:nvPr/>
          </p:nvSpPr>
          <p:spPr bwMode="gray">
            <a:xfrm>
              <a:off x="10196290" y="45139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6</a:t>
              </a:r>
              <a:endParaRPr lang="en-US" sz="1800" b="1" dirty="0">
                <a:solidFill>
                  <a:srgbClr val="000000"/>
                </a:solidFill>
              </a:endParaRPr>
            </a:p>
          </p:txBody>
        </p:sp>
        <p:sp>
          <p:nvSpPr>
            <p:cNvPr id="273" name="Oval 272"/>
            <p:cNvSpPr>
              <a:spLocks/>
            </p:cNvSpPr>
            <p:nvPr/>
          </p:nvSpPr>
          <p:spPr bwMode="gray">
            <a:xfrm>
              <a:off x="370118" y="69523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7</a:t>
              </a:r>
              <a:endParaRPr lang="en-US" sz="1800" b="1" dirty="0">
                <a:solidFill>
                  <a:srgbClr val="000000"/>
                </a:solidFill>
              </a:endParaRPr>
            </a:p>
          </p:txBody>
        </p:sp>
        <p:sp>
          <p:nvSpPr>
            <p:cNvPr id="274" name="Oval 273"/>
            <p:cNvSpPr>
              <a:spLocks/>
            </p:cNvSpPr>
            <p:nvPr/>
          </p:nvSpPr>
          <p:spPr bwMode="gray">
            <a:xfrm>
              <a:off x="5283204" y="69523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sym typeface="Wingdings 2"/>
                </a:rPr>
                <a:t>8</a:t>
              </a:r>
              <a:endParaRPr lang="en-US" sz="1800" b="1" dirty="0">
                <a:solidFill>
                  <a:srgbClr val="000000"/>
                </a:solidFill>
              </a:endParaRPr>
            </a:p>
          </p:txBody>
        </p:sp>
        <p:sp>
          <p:nvSpPr>
            <p:cNvPr id="275" name="Oval 274"/>
            <p:cNvSpPr>
              <a:spLocks/>
            </p:cNvSpPr>
            <p:nvPr/>
          </p:nvSpPr>
          <p:spPr bwMode="gray">
            <a:xfrm>
              <a:off x="10196290" y="6952343"/>
              <a:ext cx="512875" cy="51086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9</a:t>
              </a:r>
            </a:p>
          </p:txBody>
        </p:sp>
        <p:cxnSp>
          <p:nvCxnSpPr>
            <p:cNvPr id="279" name="Straight Connector 278"/>
            <p:cNvCxnSpPr/>
            <p:nvPr>
              <p:custDataLst>
                <p:tags r:id="rId2"/>
              </p:custDataLst>
            </p:nvPr>
          </p:nvCxnSpPr>
          <p:spPr bwMode="gray">
            <a:xfrm>
              <a:off x="592140" y="5983484"/>
              <a:ext cx="4513262" cy="0"/>
            </a:xfrm>
            <a:prstGeom prst="line">
              <a:avLst/>
            </a:prstGeom>
            <a:solidFill>
              <a:schemeClr val="accent1"/>
            </a:solidFill>
            <a:ln w="12700" cap="rnd" cmpd="dbl" algn="ctr">
              <a:solidFill>
                <a:schemeClr val="tx1"/>
              </a:solidFill>
              <a:prstDash val="lgDash"/>
              <a:round/>
              <a:headEnd type="none" w="med" len="med"/>
              <a:tailEnd type="none" w="med" len="med"/>
            </a:ln>
            <a:effectLst/>
          </p:spPr>
        </p:cxnSp>
        <p:grpSp>
          <p:nvGrpSpPr>
            <p:cNvPr id="285" name="Group 284"/>
            <p:cNvGrpSpPr/>
            <p:nvPr/>
          </p:nvGrpSpPr>
          <p:grpSpPr bwMode="gray">
            <a:xfrm>
              <a:off x="2494298" y="2481946"/>
              <a:ext cx="708946" cy="956230"/>
              <a:chOff x="2491317" y="2712913"/>
              <a:chExt cx="1041009" cy="1404119"/>
            </a:xfrm>
          </p:grpSpPr>
          <p:grpSp>
            <p:nvGrpSpPr>
              <p:cNvPr id="286" name="Group 285"/>
              <p:cNvGrpSpPr/>
              <p:nvPr/>
            </p:nvGrpSpPr>
            <p:grpSpPr bwMode="gray">
              <a:xfrm>
                <a:off x="2491317" y="2712913"/>
                <a:ext cx="1041009" cy="1404119"/>
                <a:chOff x="4595813" y="3003550"/>
                <a:chExt cx="720725" cy="852488"/>
              </a:xfrm>
              <a:solidFill>
                <a:schemeClr val="tx1"/>
              </a:solidFill>
            </p:grpSpPr>
            <p:sp>
              <p:nvSpPr>
                <p:cNvPr id="295" name="Freeform 22"/>
                <p:cNvSpPr>
                  <a:spLocks noEditPoints="1"/>
                </p:cNvSpPr>
                <p:nvPr>
                  <p:custDataLst>
                    <p:tags r:id="rId61"/>
                  </p:custDataLst>
                </p:nvPr>
              </p:nvSpPr>
              <p:spPr bwMode="gray">
                <a:xfrm>
                  <a:off x="4595813" y="3003550"/>
                  <a:ext cx="720725" cy="852488"/>
                </a:xfrm>
                <a:custGeom>
                  <a:avLst/>
                  <a:gdLst>
                    <a:gd name="T0" fmla="*/ 163 w 192"/>
                    <a:gd name="T1" fmla="*/ 0 h 227"/>
                    <a:gd name="T2" fmla="*/ 28 w 192"/>
                    <a:gd name="T3" fmla="*/ 0 h 227"/>
                    <a:gd name="T4" fmla="*/ 0 w 192"/>
                    <a:gd name="T5" fmla="*/ 28 h 227"/>
                    <a:gd name="T6" fmla="*/ 0 w 192"/>
                    <a:gd name="T7" fmla="*/ 58 h 227"/>
                    <a:gd name="T8" fmla="*/ 0 w 192"/>
                    <a:gd name="T9" fmla="*/ 199 h 227"/>
                    <a:gd name="T10" fmla="*/ 28 w 192"/>
                    <a:gd name="T11" fmla="*/ 227 h 227"/>
                    <a:gd name="T12" fmla="*/ 163 w 192"/>
                    <a:gd name="T13" fmla="*/ 227 h 227"/>
                    <a:gd name="T14" fmla="*/ 192 w 192"/>
                    <a:gd name="T15" fmla="*/ 199 h 227"/>
                    <a:gd name="T16" fmla="*/ 192 w 192"/>
                    <a:gd name="T17" fmla="*/ 58 h 227"/>
                    <a:gd name="T18" fmla="*/ 192 w 192"/>
                    <a:gd name="T19" fmla="*/ 28 h 227"/>
                    <a:gd name="T20" fmla="*/ 163 w 192"/>
                    <a:gd name="T21" fmla="*/ 0 h 227"/>
                    <a:gd name="T22" fmla="*/ 184 w 192"/>
                    <a:gd name="T23" fmla="*/ 199 h 227"/>
                    <a:gd name="T24" fmla="*/ 163 w 192"/>
                    <a:gd name="T25" fmla="*/ 219 h 227"/>
                    <a:gd name="T26" fmla="*/ 28 w 192"/>
                    <a:gd name="T27" fmla="*/ 219 h 227"/>
                    <a:gd name="T28" fmla="*/ 8 w 192"/>
                    <a:gd name="T29" fmla="*/ 199 h 227"/>
                    <a:gd name="T30" fmla="*/ 8 w 192"/>
                    <a:gd name="T31" fmla="*/ 26 h 227"/>
                    <a:gd name="T32" fmla="*/ 184 w 192"/>
                    <a:gd name="T33" fmla="*/ 26 h 227"/>
                    <a:gd name="T34" fmla="*/ 184 w 192"/>
                    <a:gd name="T35" fmla="*/ 19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27">
                      <a:moveTo>
                        <a:pt x="163" y="0"/>
                      </a:moveTo>
                      <a:cubicBezTo>
                        <a:pt x="28" y="0"/>
                        <a:pt x="28" y="0"/>
                        <a:pt x="28" y="0"/>
                      </a:cubicBezTo>
                      <a:cubicBezTo>
                        <a:pt x="13" y="0"/>
                        <a:pt x="0" y="12"/>
                        <a:pt x="0" y="28"/>
                      </a:cubicBezTo>
                      <a:cubicBezTo>
                        <a:pt x="0" y="58"/>
                        <a:pt x="0" y="58"/>
                        <a:pt x="0" y="58"/>
                      </a:cubicBezTo>
                      <a:cubicBezTo>
                        <a:pt x="0" y="199"/>
                        <a:pt x="0" y="199"/>
                        <a:pt x="0" y="199"/>
                      </a:cubicBezTo>
                      <a:cubicBezTo>
                        <a:pt x="0" y="215"/>
                        <a:pt x="13" y="227"/>
                        <a:pt x="28" y="227"/>
                      </a:cubicBezTo>
                      <a:cubicBezTo>
                        <a:pt x="163" y="227"/>
                        <a:pt x="163" y="227"/>
                        <a:pt x="163" y="227"/>
                      </a:cubicBezTo>
                      <a:cubicBezTo>
                        <a:pt x="179" y="227"/>
                        <a:pt x="192" y="215"/>
                        <a:pt x="192" y="199"/>
                      </a:cubicBezTo>
                      <a:cubicBezTo>
                        <a:pt x="192" y="58"/>
                        <a:pt x="192" y="58"/>
                        <a:pt x="192" y="58"/>
                      </a:cubicBezTo>
                      <a:cubicBezTo>
                        <a:pt x="192" y="28"/>
                        <a:pt x="192" y="28"/>
                        <a:pt x="192" y="28"/>
                      </a:cubicBezTo>
                      <a:cubicBezTo>
                        <a:pt x="192" y="12"/>
                        <a:pt x="179" y="0"/>
                        <a:pt x="163" y="0"/>
                      </a:cubicBezTo>
                      <a:close/>
                      <a:moveTo>
                        <a:pt x="184" y="199"/>
                      </a:moveTo>
                      <a:cubicBezTo>
                        <a:pt x="184" y="210"/>
                        <a:pt x="175" y="219"/>
                        <a:pt x="163" y="219"/>
                      </a:cubicBezTo>
                      <a:cubicBezTo>
                        <a:pt x="28" y="219"/>
                        <a:pt x="28" y="219"/>
                        <a:pt x="28" y="219"/>
                      </a:cubicBezTo>
                      <a:cubicBezTo>
                        <a:pt x="17" y="219"/>
                        <a:pt x="8" y="210"/>
                        <a:pt x="8" y="199"/>
                      </a:cubicBezTo>
                      <a:cubicBezTo>
                        <a:pt x="8" y="26"/>
                        <a:pt x="8" y="26"/>
                        <a:pt x="8" y="26"/>
                      </a:cubicBezTo>
                      <a:cubicBezTo>
                        <a:pt x="184" y="26"/>
                        <a:pt x="184" y="26"/>
                        <a:pt x="184" y="26"/>
                      </a:cubicBezTo>
                      <a:lnTo>
                        <a:pt x="184"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6" name="Freeform 23"/>
                <p:cNvSpPr>
                  <a:spLocks/>
                </p:cNvSpPr>
                <p:nvPr>
                  <p:custDataLst>
                    <p:tags r:id="rId62"/>
                  </p:custDataLst>
                </p:nvPr>
              </p:nvSpPr>
              <p:spPr bwMode="gray">
                <a:xfrm>
                  <a:off x="4689476" y="3232150"/>
                  <a:ext cx="158750" cy="0"/>
                </a:xfrm>
                <a:custGeom>
                  <a:avLst/>
                  <a:gdLst>
                    <a:gd name="T0" fmla="*/ 0 w 100"/>
                    <a:gd name="T1" fmla="*/ 100 w 100"/>
                    <a:gd name="T2" fmla="*/ 0 w 100"/>
                  </a:gdLst>
                  <a:ahLst/>
                  <a:cxnLst>
                    <a:cxn ang="0">
                      <a:pos x="T0" y="0"/>
                    </a:cxn>
                    <a:cxn ang="0">
                      <a:pos x="T1" y="0"/>
                    </a:cxn>
                    <a:cxn ang="0">
                      <a:pos x="T2" y="0"/>
                    </a:cxn>
                  </a:cxnLst>
                  <a:rect l="0" t="0" r="r" b="b"/>
                  <a:pathLst>
                    <a:path w="100">
                      <a:moveTo>
                        <a:pt x="0" y="0"/>
                      </a:moveTo>
                      <a:lnTo>
                        <a:pt x="10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7" name="Line 24"/>
                <p:cNvSpPr>
                  <a:spLocks noChangeShapeType="1"/>
                </p:cNvSpPr>
                <p:nvPr>
                  <p:custDataLst>
                    <p:tags r:id="rId63"/>
                  </p:custDataLst>
                </p:nvPr>
              </p:nvSpPr>
              <p:spPr bwMode="gray">
                <a:xfrm>
                  <a:off x="4689476" y="3232150"/>
                  <a:ext cx="158750" cy="0"/>
                </a:xfrm>
                <a:prstGeom prst="line">
                  <a:avLst/>
                </a:prstGeom>
                <a:grpFill/>
                <a:ln w="9525" cap="flat" cmpd="sng" algn="ctr">
                  <a:solidFill>
                    <a:srgbClr val="00000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8" name="Rectangle 25"/>
                <p:cNvSpPr>
                  <a:spLocks noChangeArrowheads="1"/>
                </p:cNvSpPr>
                <p:nvPr>
                  <p:custDataLst>
                    <p:tags r:id="rId64"/>
                  </p:custDataLst>
                </p:nvPr>
              </p:nvSpPr>
              <p:spPr bwMode="gray">
                <a:xfrm>
                  <a:off x="4689476" y="3203575"/>
                  <a:ext cx="158750" cy="58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9" name="Freeform 26"/>
                <p:cNvSpPr>
                  <a:spLocks/>
                </p:cNvSpPr>
                <p:nvPr>
                  <p:custDataLst>
                    <p:tags r:id="rId65"/>
                  </p:custDataLst>
                </p:nvPr>
              </p:nvSpPr>
              <p:spPr bwMode="gray">
                <a:xfrm>
                  <a:off x="4784726" y="3382963"/>
                  <a:ext cx="187325" cy="0"/>
                </a:xfrm>
                <a:custGeom>
                  <a:avLst/>
                  <a:gdLst>
                    <a:gd name="T0" fmla="*/ 0 w 118"/>
                    <a:gd name="T1" fmla="*/ 118 w 118"/>
                    <a:gd name="T2" fmla="*/ 0 w 118"/>
                  </a:gdLst>
                  <a:ahLst/>
                  <a:cxnLst>
                    <a:cxn ang="0">
                      <a:pos x="T0" y="0"/>
                    </a:cxn>
                    <a:cxn ang="0">
                      <a:pos x="T1" y="0"/>
                    </a:cxn>
                    <a:cxn ang="0">
                      <a:pos x="T2" y="0"/>
                    </a:cxn>
                  </a:cxnLst>
                  <a:rect l="0" t="0" r="r" b="b"/>
                  <a:pathLst>
                    <a:path w="118">
                      <a:moveTo>
                        <a:pt x="0" y="0"/>
                      </a:moveTo>
                      <a:lnTo>
                        <a:pt x="11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0" name="Line 27"/>
                <p:cNvSpPr>
                  <a:spLocks noChangeShapeType="1"/>
                </p:cNvSpPr>
                <p:nvPr>
                  <p:custDataLst>
                    <p:tags r:id="rId66"/>
                  </p:custDataLst>
                </p:nvPr>
              </p:nvSpPr>
              <p:spPr bwMode="gray">
                <a:xfrm>
                  <a:off x="4784726" y="3382963"/>
                  <a:ext cx="187325" cy="0"/>
                </a:xfrm>
                <a:prstGeom prst="line">
                  <a:avLst/>
                </a:prstGeom>
                <a:grpFill/>
                <a:ln w="9525" cap="flat" cmpd="sng" algn="ctr">
                  <a:solidFill>
                    <a:srgbClr val="00000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1" name="Rectangle 28"/>
                <p:cNvSpPr>
                  <a:spLocks noChangeArrowheads="1"/>
                </p:cNvSpPr>
                <p:nvPr>
                  <p:custDataLst>
                    <p:tags r:id="rId67"/>
                  </p:custDataLst>
                </p:nvPr>
              </p:nvSpPr>
              <p:spPr bwMode="gray">
                <a:xfrm>
                  <a:off x="4784726" y="3352800"/>
                  <a:ext cx="187325" cy="60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2" name="Freeform 29"/>
                <p:cNvSpPr>
                  <a:spLocks/>
                </p:cNvSpPr>
                <p:nvPr>
                  <p:custDataLst>
                    <p:tags r:id="rId68"/>
                  </p:custDataLst>
                </p:nvPr>
              </p:nvSpPr>
              <p:spPr bwMode="gray">
                <a:xfrm>
                  <a:off x="4697413" y="3529013"/>
                  <a:ext cx="360363" cy="0"/>
                </a:xfrm>
                <a:custGeom>
                  <a:avLst/>
                  <a:gdLst>
                    <a:gd name="T0" fmla="*/ 0 w 227"/>
                    <a:gd name="T1" fmla="*/ 227 w 227"/>
                    <a:gd name="T2" fmla="*/ 0 w 227"/>
                  </a:gdLst>
                  <a:ahLst/>
                  <a:cxnLst>
                    <a:cxn ang="0">
                      <a:pos x="T0" y="0"/>
                    </a:cxn>
                    <a:cxn ang="0">
                      <a:pos x="T1" y="0"/>
                    </a:cxn>
                    <a:cxn ang="0">
                      <a:pos x="T2" y="0"/>
                    </a:cxn>
                  </a:cxnLst>
                  <a:rect l="0" t="0" r="r" b="b"/>
                  <a:pathLst>
                    <a:path w="227">
                      <a:moveTo>
                        <a:pt x="0" y="0"/>
                      </a:moveTo>
                      <a:lnTo>
                        <a:pt x="22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3" name="Line 30"/>
                <p:cNvSpPr>
                  <a:spLocks noChangeShapeType="1"/>
                </p:cNvSpPr>
                <p:nvPr>
                  <p:custDataLst>
                    <p:tags r:id="rId69"/>
                  </p:custDataLst>
                </p:nvPr>
              </p:nvSpPr>
              <p:spPr bwMode="gray">
                <a:xfrm>
                  <a:off x="4697413" y="3529013"/>
                  <a:ext cx="360363" cy="0"/>
                </a:xfrm>
                <a:prstGeom prst="line">
                  <a:avLst/>
                </a:prstGeom>
                <a:grpFill/>
                <a:ln w="9525" cap="flat" cmpd="sng" algn="ctr">
                  <a:solidFill>
                    <a:srgbClr val="00000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4" name="Rectangle 31"/>
                <p:cNvSpPr>
                  <a:spLocks noChangeArrowheads="1"/>
                </p:cNvSpPr>
                <p:nvPr>
                  <p:custDataLst>
                    <p:tags r:id="rId70"/>
                  </p:custDataLst>
                </p:nvPr>
              </p:nvSpPr>
              <p:spPr bwMode="gray">
                <a:xfrm>
                  <a:off x="4697413" y="3498850"/>
                  <a:ext cx="360363" cy="60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5" name="Freeform 32"/>
                <p:cNvSpPr>
                  <a:spLocks/>
                </p:cNvSpPr>
                <p:nvPr>
                  <p:custDataLst>
                    <p:tags r:id="rId71"/>
                  </p:custDataLst>
                </p:nvPr>
              </p:nvSpPr>
              <p:spPr bwMode="gray">
                <a:xfrm>
                  <a:off x="4848226" y="367506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6" name="Line 33"/>
                <p:cNvSpPr>
                  <a:spLocks noChangeShapeType="1"/>
                </p:cNvSpPr>
                <p:nvPr>
                  <p:custDataLst>
                    <p:tags r:id="rId72"/>
                  </p:custDataLst>
                </p:nvPr>
              </p:nvSpPr>
              <p:spPr bwMode="gray">
                <a:xfrm>
                  <a:off x="4848226" y="3675063"/>
                  <a:ext cx="344488" cy="0"/>
                </a:xfrm>
                <a:prstGeom prst="line">
                  <a:avLst/>
                </a:prstGeom>
                <a:grpFill/>
                <a:ln w="9525" cap="flat" cmpd="sng" algn="ctr">
                  <a:solidFill>
                    <a:srgbClr val="000000"/>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07" name="Rectangle 34"/>
                <p:cNvSpPr>
                  <a:spLocks noChangeArrowheads="1"/>
                </p:cNvSpPr>
                <p:nvPr>
                  <p:custDataLst>
                    <p:tags r:id="rId73"/>
                  </p:custDataLst>
                </p:nvPr>
              </p:nvSpPr>
              <p:spPr bwMode="gray">
                <a:xfrm>
                  <a:off x="4848226" y="3646488"/>
                  <a:ext cx="344488" cy="58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grpSp>
          <p:grpSp>
            <p:nvGrpSpPr>
              <p:cNvPr id="287" name="Group 286"/>
              <p:cNvGrpSpPr/>
              <p:nvPr/>
            </p:nvGrpSpPr>
            <p:grpSpPr bwMode="gray">
              <a:xfrm>
                <a:off x="3098646" y="2952862"/>
                <a:ext cx="314254" cy="526817"/>
                <a:chOff x="4606926" y="2243138"/>
                <a:chExt cx="769936" cy="1131887"/>
              </a:xfrm>
              <a:solidFill>
                <a:schemeClr val="tx1"/>
              </a:solidFill>
            </p:grpSpPr>
            <p:sp>
              <p:nvSpPr>
                <p:cNvPr id="288" name="Freeform 11"/>
                <p:cNvSpPr>
                  <a:spLocks/>
                </p:cNvSpPr>
                <p:nvPr>
                  <p:custDataLst>
                    <p:tags r:id="rId54"/>
                  </p:custDataLst>
                </p:nvPr>
              </p:nvSpPr>
              <p:spPr bwMode="gray">
                <a:xfrm>
                  <a:off x="4854575" y="3181350"/>
                  <a:ext cx="280987" cy="42863"/>
                </a:xfrm>
                <a:custGeom>
                  <a:avLst/>
                  <a:gdLst>
                    <a:gd name="T0" fmla="*/ 48 w 52"/>
                    <a:gd name="T1" fmla="*/ 8 h 8"/>
                    <a:gd name="T2" fmla="*/ 5 w 52"/>
                    <a:gd name="T3" fmla="*/ 8 h 8"/>
                    <a:gd name="T4" fmla="*/ 0 w 52"/>
                    <a:gd name="T5" fmla="*/ 4 h 8"/>
                    <a:gd name="T6" fmla="*/ 0 w 52"/>
                    <a:gd name="T7" fmla="*/ 4 h 8"/>
                    <a:gd name="T8" fmla="*/ 5 w 52"/>
                    <a:gd name="T9" fmla="*/ 0 h 8"/>
                    <a:gd name="T10" fmla="*/ 48 w 52"/>
                    <a:gd name="T11" fmla="*/ 0 h 8"/>
                    <a:gd name="T12" fmla="*/ 52 w 52"/>
                    <a:gd name="T13" fmla="*/ 4 h 8"/>
                    <a:gd name="T14" fmla="*/ 52 w 52"/>
                    <a:gd name="T15" fmla="*/ 4 h 8"/>
                    <a:gd name="T16" fmla="*/ 48 w 5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
                      <a:moveTo>
                        <a:pt x="48" y="8"/>
                      </a:moveTo>
                      <a:cubicBezTo>
                        <a:pt x="5" y="8"/>
                        <a:pt x="5" y="8"/>
                        <a:pt x="5" y="8"/>
                      </a:cubicBezTo>
                      <a:cubicBezTo>
                        <a:pt x="2" y="8"/>
                        <a:pt x="0" y="6"/>
                        <a:pt x="0" y="4"/>
                      </a:cubicBezTo>
                      <a:cubicBezTo>
                        <a:pt x="0" y="4"/>
                        <a:pt x="0" y="4"/>
                        <a:pt x="0" y="4"/>
                      </a:cubicBezTo>
                      <a:cubicBezTo>
                        <a:pt x="0" y="2"/>
                        <a:pt x="2" y="0"/>
                        <a:pt x="5" y="0"/>
                      </a:cubicBezTo>
                      <a:cubicBezTo>
                        <a:pt x="48" y="0"/>
                        <a:pt x="48" y="0"/>
                        <a:pt x="48" y="0"/>
                      </a:cubicBezTo>
                      <a:cubicBezTo>
                        <a:pt x="50" y="0"/>
                        <a:pt x="52" y="2"/>
                        <a:pt x="52" y="4"/>
                      </a:cubicBezTo>
                      <a:cubicBezTo>
                        <a:pt x="52" y="4"/>
                        <a:pt x="52" y="4"/>
                        <a:pt x="52" y="4"/>
                      </a:cubicBezTo>
                      <a:cubicBezTo>
                        <a:pt x="52" y="6"/>
                        <a:pt x="50" y="8"/>
                        <a:pt x="48" y="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89" name="Freeform 12"/>
                <p:cNvSpPr>
                  <a:spLocks/>
                </p:cNvSpPr>
                <p:nvPr>
                  <p:custDataLst>
                    <p:tags r:id="rId55"/>
                  </p:custDataLst>
                </p:nvPr>
              </p:nvSpPr>
              <p:spPr bwMode="gray">
                <a:xfrm>
                  <a:off x="4876800" y="3251200"/>
                  <a:ext cx="236537" cy="49213"/>
                </a:xfrm>
                <a:custGeom>
                  <a:avLst/>
                  <a:gdLst>
                    <a:gd name="T0" fmla="*/ 40 w 44"/>
                    <a:gd name="T1" fmla="*/ 9 h 9"/>
                    <a:gd name="T2" fmla="*/ 5 w 44"/>
                    <a:gd name="T3" fmla="*/ 9 h 9"/>
                    <a:gd name="T4" fmla="*/ 0 w 44"/>
                    <a:gd name="T5" fmla="*/ 5 h 9"/>
                    <a:gd name="T6" fmla="*/ 0 w 44"/>
                    <a:gd name="T7" fmla="*/ 5 h 9"/>
                    <a:gd name="T8" fmla="*/ 5 w 44"/>
                    <a:gd name="T9" fmla="*/ 0 h 9"/>
                    <a:gd name="T10" fmla="*/ 40 w 44"/>
                    <a:gd name="T11" fmla="*/ 0 h 9"/>
                    <a:gd name="T12" fmla="*/ 44 w 44"/>
                    <a:gd name="T13" fmla="*/ 5 h 9"/>
                    <a:gd name="T14" fmla="*/ 44 w 44"/>
                    <a:gd name="T15" fmla="*/ 5 h 9"/>
                    <a:gd name="T16" fmla="*/ 40 w 4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9">
                      <a:moveTo>
                        <a:pt x="40" y="9"/>
                      </a:moveTo>
                      <a:cubicBezTo>
                        <a:pt x="5" y="9"/>
                        <a:pt x="5" y="9"/>
                        <a:pt x="5" y="9"/>
                      </a:cubicBezTo>
                      <a:cubicBezTo>
                        <a:pt x="2" y="9"/>
                        <a:pt x="0" y="7"/>
                        <a:pt x="0" y="5"/>
                      </a:cubicBezTo>
                      <a:cubicBezTo>
                        <a:pt x="0" y="5"/>
                        <a:pt x="0" y="5"/>
                        <a:pt x="0" y="5"/>
                      </a:cubicBezTo>
                      <a:cubicBezTo>
                        <a:pt x="0" y="2"/>
                        <a:pt x="2" y="0"/>
                        <a:pt x="5" y="0"/>
                      </a:cubicBezTo>
                      <a:cubicBezTo>
                        <a:pt x="40" y="0"/>
                        <a:pt x="40" y="0"/>
                        <a:pt x="40" y="0"/>
                      </a:cubicBezTo>
                      <a:cubicBezTo>
                        <a:pt x="42" y="0"/>
                        <a:pt x="44" y="2"/>
                        <a:pt x="44" y="5"/>
                      </a:cubicBezTo>
                      <a:cubicBezTo>
                        <a:pt x="44" y="5"/>
                        <a:pt x="44" y="5"/>
                        <a:pt x="44" y="5"/>
                      </a:cubicBezTo>
                      <a:cubicBezTo>
                        <a:pt x="44" y="7"/>
                        <a:pt x="42" y="9"/>
                        <a:pt x="40" y="9"/>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0" name="Freeform 13"/>
                <p:cNvSpPr>
                  <a:spLocks/>
                </p:cNvSpPr>
                <p:nvPr>
                  <p:custDataLst>
                    <p:tags r:id="rId56"/>
                  </p:custDataLst>
                </p:nvPr>
              </p:nvSpPr>
              <p:spPr bwMode="gray">
                <a:xfrm>
                  <a:off x="4924425" y="3321050"/>
                  <a:ext cx="139700" cy="53975"/>
                </a:xfrm>
                <a:custGeom>
                  <a:avLst/>
                  <a:gdLst>
                    <a:gd name="T0" fmla="*/ 20 w 26"/>
                    <a:gd name="T1" fmla="*/ 10 h 10"/>
                    <a:gd name="T2" fmla="*/ 7 w 26"/>
                    <a:gd name="T3" fmla="*/ 10 h 10"/>
                    <a:gd name="T4" fmla="*/ 4 w 26"/>
                    <a:gd name="T5" fmla="*/ 9 h 10"/>
                    <a:gd name="T6" fmla="*/ 2 w 26"/>
                    <a:gd name="T7" fmla="*/ 4 h 10"/>
                    <a:gd name="T8" fmla="*/ 4 w 26"/>
                    <a:gd name="T9" fmla="*/ 0 h 10"/>
                    <a:gd name="T10" fmla="*/ 22 w 26"/>
                    <a:gd name="T11" fmla="*/ 0 h 10"/>
                    <a:gd name="T12" fmla="*/ 25 w 26"/>
                    <a:gd name="T13" fmla="*/ 4 h 10"/>
                    <a:gd name="T14" fmla="*/ 22 w 26"/>
                    <a:gd name="T15" fmla="*/ 9 h 10"/>
                    <a:gd name="T16" fmla="*/ 20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20" y="10"/>
                      </a:moveTo>
                      <a:cubicBezTo>
                        <a:pt x="7" y="10"/>
                        <a:pt x="7" y="10"/>
                        <a:pt x="7" y="10"/>
                      </a:cubicBezTo>
                      <a:cubicBezTo>
                        <a:pt x="6" y="10"/>
                        <a:pt x="5" y="10"/>
                        <a:pt x="4" y="9"/>
                      </a:cubicBezTo>
                      <a:cubicBezTo>
                        <a:pt x="2" y="4"/>
                        <a:pt x="2" y="4"/>
                        <a:pt x="2" y="4"/>
                      </a:cubicBezTo>
                      <a:cubicBezTo>
                        <a:pt x="0" y="2"/>
                        <a:pt x="2" y="0"/>
                        <a:pt x="4" y="0"/>
                      </a:cubicBezTo>
                      <a:cubicBezTo>
                        <a:pt x="22" y="0"/>
                        <a:pt x="22" y="0"/>
                        <a:pt x="22" y="0"/>
                      </a:cubicBezTo>
                      <a:cubicBezTo>
                        <a:pt x="24" y="0"/>
                        <a:pt x="26" y="2"/>
                        <a:pt x="25" y="4"/>
                      </a:cubicBezTo>
                      <a:cubicBezTo>
                        <a:pt x="22" y="9"/>
                        <a:pt x="22" y="9"/>
                        <a:pt x="22" y="9"/>
                      </a:cubicBezTo>
                      <a:cubicBezTo>
                        <a:pt x="22" y="10"/>
                        <a:pt x="21" y="10"/>
                        <a:pt x="20" y="1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1" name="Freeform 14"/>
                <p:cNvSpPr>
                  <a:spLocks/>
                </p:cNvSpPr>
                <p:nvPr>
                  <p:custDataLst>
                    <p:tags r:id="rId57"/>
                  </p:custDataLst>
                </p:nvPr>
              </p:nvSpPr>
              <p:spPr bwMode="gray">
                <a:xfrm>
                  <a:off x="5016500" y="2243138"/>
                  <a:ext cx="339725" cy="420688"/>
                </a:xfrm>
                <a:custGeom>
                  <a:avLst/>
                  <a:gdLst>
                    <a:gd name="T0" fmla="*/ 20 w 63"/>
                    <a:gd name="T1" fmla="*/ 78 h 78"/>
                    <a:gd name="T2" fmla="*/ 20 w 63"/>
                    <a:gd name="T3" fmla="*/ 78 h 78"/>
                    <a:gd name="T4" fmla="*/ 30 w 63"/>
                    <a:gd name="T5" fmla="*/ 66 h 78"/>
                    <a:gd name="T6" fmla="*/ 31 w 63"/>
                    <a:gd name="T7" fmla="*/ 66 h 78"/>
                    <a:gd name="T8" fmla="*/ 31 w 63"/>
                    <a:gd name="T9" fmla="*/ 66 h 78"/>
                    <a:gd name="T10" fmla="*/ 31 w 63"/>
                    <a:gd name="T11" fmla="*/ 65 h 78"/>
                    <a:gd name="T12" fmla="*/ 31 w 63"/>
                    <a:gd name="T13" fmla="*/ 65 h 78"/>
                    <a:gd name="T14" fmla="*/ 31 w 63"/>
                    <a:gd name="T15" fmla="*/ 65 h 78"/>
                    <a:gd name="T16" fmla="*/ 31 w 63"/>
                    <a:gd name="T17" fmla="*/ 65 h 78"/>
                    <a:gd name="T18" fmla="*/ 31 w 63"/>
                    <a:gd name="T19" fmla="*/ 52 h 78"/>
                    <a:gd name="T20" fmla="*/ 31 w 63"/>
                    <a:gd name="T21" fmla="*/ 52 h 78"/>
                    <a:gd name="T22" fmla="*/ 25 w 63"/>
                    <a:gd name="T23" fmla="*/ 49 h 78"/>
                    <a:gd name="T24" fmla="*/ 23 w 63"/>
                    <a:gd name="T25" fmla="*/ 44 h 78"/>
                    <a:gd name="T26" fmla="*/ 28 w 63"/>
                    <a:gd name="T27" fmla="*/ 42 h 78"/>
                    <a:gd name="T28" fmla="*/ 34 w 63"/>
                    <a:gd name="T29" fmla="*/ 44 h 78"/>
                    <a:gd name="T30" fmla="*/ 38 w 63"/>
                    <a:gd name="T31" fmla="*/ 40 h 78"/>
                    <a:gd name="T32" fmla="*/ 42 w 63"/>
                    <a:gd name="T33" fmla="*/ 38 h 78"/>
                    <a:gd name="T34" fmla="*/ 44 w 63"/>
                    <a:gd name="T35" fmla="*/ 44 h 78"/>
                    <a:gd name="T36" fmla="*/ 38 w 63"/>
                    <a:gd name="T37" fmla="*/ 51 h 78"/>
                    <a:gd name="T38" fmla="*/ 38 w 63"/>
                    <a:gd name="T39" fmla="*/ 51 h 78"/>
                    <a:gd name="T40" fmla="*/ 39 w 63"/>
                    <a:gd name="T41" fmla="*/ 65 h 78"/>
                    <a:gd name="T42" fmla="*/ 39 w 63"/>
                    <a:gd name="T43" fmla="*/ 65 h 78"/>
                    <a:gd name="T44" fmla="*/ 54 w 63"/>
                    <a:gd name="T45" fmla="*/ 62 h 78"/>
                    <a:gd name="T46" fmla="*/ 63 w 63"/>
                    <a:gd name="T47" fmla="*/ 51 h 78"/>
                    <a:gd name="T48" fmla="*/ 63 w 63"/>
                    <a:gd name="T49" fmla="*/ 51 h 78"/>
                    <a:gd name="T50" fmla="*/ 59 w 63"/>
                    <a:gd name="T51" fmla="*/ 46 h 78"/>
                    <a:gd name="T52" fmla="*/ 59 w 63"/>
                    <a:gd name="T53" fmla="*/ 46 h 78"/>
                    <a:gd name="T54" fmla="*/ 44 w 63"/>
                    <a:gd name="T55" fmla="*/ 24 h 78"/>
                    <a:gd name="T56" fmla="*/ 44 w 63"/>
                    <a:gd name="T57" fmla="*/ 24 h 78"/>
                    <a:gd name="T58" fmla="*/ 32 w 63"/>
                    <a:gd name="T59" fmla="*/ 11 h 78"/>
                    <a:gd name="T60" fmla="*/ 32 w 63"/>
                    <a:gd name="T61" fmla="*/ 11 h 78"/>
                    <a:gd name="T62" fmla="*/ 29 w 63"/>
                    <a:gd name="T63" fmla="*/ 33 h 78"/>
                    <a:gd name="T64" fmla="*/ 20 w 63"/>
                    <a:gd name="T65" fmla="*/ 36 h 78"/>
                    <a:gd name="T66" fmla="*/ 8 w 63"/>
                    <a:gd name="T67" fmla="*/ 32 h 78"/>
                    <a:gd name="T68" fmla="*/ 7 w 63"/>
                    <a:gd name="T69" fmla="*/ 28 h 78"/>
                    <a:gd name="T70" fmla="*/ 12 w 63"/>
                    <a:gd name="T71" fmla="*/ 25 h 78"/>
                    <a:gd name="T72" fmla="*/ 24 w 63"/>
                    <a:gd name="T73" fmla="*/ 27 h 78"/>
                    <a:gd name="T74" fmla="*/ 25 w 63"/>
                    <a:gd name="T75" fmla="*/ 12 h 78"/>
                    <a:gd name="T76" fmla="*/ 25 w 63"/>
                    <a:gd name="T77" fmla="*/ 10 h 78"/>
                    <a:gd name="T78" fmla="*/ 25 w 63"/>
                    <a:gd name="T79" fmla="*/ 10 h 78"/>
                    <a:gd name="T80" fmla="*/ 0 w 63"/>
                    <a:gd name="T81" fmla="*/ 0 h 78"/>
                    <a:gd name="T82" fmla="*/ 0 w 63"/>
                    <a:gd name="T83" fmla="*/ 0 h 78"/>
                    <a:gd name="T84" fmla="*/ 0 w 63"/>
                    <a:gd name="T85" fmla="*/ 51 h 78"/>
                    <a:gd name="T86" fmla="*/ 0 w 63"/>
                    <a:gd name="T87" fmla="*/ 51 h 78"/>
                    <a:gd name="T88" fmla="*/ 20 w 63"/>
                    <a:gd name="T8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78">
                      <a:moveTo>
                        <a:pt x="20" y="78"/>
                      </a:moveTo>
                      <a:cubicBezTo>
                        <a:pt x="20" y="78"/>
                        <a:pt x="20" y="78"/>
                        <a:pt x="20" y="78"/>
                      </a:cubicBezTo>
                      <a:cubicBezTo>
                        <a:pt x="23" y="75"/>
                        <a:pt x="29" y="70"/>
                        <a:pt x="30" y="66"/>
                      </a:cubicBezTo>
                      <a:cubicBezTo>
                        <a:pt x="31" y="66"/>
                        <a:pt x="31" y="66"/>
                        <a:pt x="31" y="66"/>
                      </a:cubicBezTo>
                      <a:cubicBezTo>
                        <a:pt x="31" y="66"/>
                        <a:pt x="31" y="66"/>
                        <a:pt x="31" y="66"/>
                      </a:cubicBezTo>
                      <a:cubicBezTo>
                        <a:pt x="31" y="66"/>
                        <a:pt x="31" y="66"/>
                        <a:pt x="31" y="65"/>
                      </a:cubicBezTo>
                      <a:cubicBezTo>
                        <a:pt x="31" y="65"/>
                        <a:pt x="31" y="65"/>
                        <a:pt x="31" y="65"/>
                      </a:cubicBezTo>
                      <a:cubicBezTo>
                        <a:pt x="31" y="65"/>
                        <a:pt x="31" y="65"/>
                        <a:pt x="31" y="65"/>
                      </a:cubicBezTo>
                      <a:cubicBezTo>
                        <a:pt x="31" y="65"/>
                        <a:pt x="31" y="65"/>
                        <a:pt x="31" y="65"/>
                      </a:cubicBezTo>
                      <a:cubicBezTo>
                        <a:pt x="34" y="60"/>
                        <a:pt x="32" y="56"/>
                        <a:pt x="31" y="52"/>
                      </a:cubicBezTo>
                      <a:cubicBezTo>
                        <a:pt x="31" y="52"/>
                        <a:pt x="31" y="52"/>
                        <a:pt x="31" y="52"/>
                      </a:cubicBezTo>
                      <a:cubicBezTo>
                        <a:pt x="29" y="51"/>
                        <a:pt x="27" y="50"/>
                        <a:pt x="25" y="49"/>
                      </a:cubicBezTo>
                      <a:cubicBezTo>
                        <a:pt x="23" y="48"/>
                        <a:pt x="23" y="46"/>
                        <a:pt x="23" y="44"/>
                      </a:cubicBezTo>
                      <a:cubicBezTo>
                        <a:pt x="24" y="42"/>
                        <a:pt x="27" y="41"/>
                        <a:pt x="28" y="42"/>
                      </a:cubicBezTo>
                      <a:cubicBezTo>
                        <a:pt x="30" y="44"/>
                        <a:pt x="32" y="45"/>
                        <a:pt x="34" y="44"/>
                      </a:cubicBezTo>
                      <a:cubicBezTo>
                        <a:pt x="36" y="44"/>
                        <a:pt x="37" y="43"/>
                        <a:pt x="38" y="40"/>
                      </a:cubicBezTo>
                      <a:cubicBezTo>
                        <a:pt x="39" y="39"/>
                        <a:pt x="40" y="38"/>
                        <a:pt x="42" y="38"/>
                      </a:cubicBezTo>
                      <a:cubicBezTo>
                        <a:pt x="44" y="39"/>
                        <a:pt x="45" y="41"/>
                        <a:pt x="44" y="44"/>
                      </a:cubicBezTo>
                      <a:cubicBezTo>
                        <a:pt x="43" y="47"/>
                        <a:pt x="41" y="49"/>
                        <a:pt x="38" y="51"/>
                      </a:cubicBezTo>
                      <a:cubicBezTo>
                        <a:pt x="38" y="51"/>
                        <a:pt x="38" y="51"/>
                        <a:pt x="38" y="51"/>
                      </a:cubicBezTo>
                      <a:cubicBezTo>
                        <a:pt x="39" y="54"/>
                        <a:pt x="40" y="59"/>
                        <a:pt x="39" y="65"/>
                      </a:cubicBezTo>
                      <a:cubicBezTo>
                        <a:pt x="39" y="65"/>
                        <a:pt x="39" y="65"/>
                        <a:pt x="39" y="65"/>
                      </a:cubicBezTo>
                      <a:cubicBezTo>
                        <a:pt x="43" y="66"/>
                        <a:pt x="49" y="65"/>
                        <a:pt x="54" y="62"/>
                      </a:cubicBezTo>
                      <a:cubicBezTo>
                        <a:pt x="58" y="59"/>
                        <a:pt x="61" y="55"/>
                        <a:pt x="63" y="51"/>
                      </a:cubicBezTo>
                      <a:cubicBezTo>
                        <a:pt x="63" y="51"/>
                        <a:pt x="63" y="51"/>
                        <a:pt x="63" y="51"/>
                      </a:cubicBezTo>
                      <a:cubicBezTo>
                        <a:pt x="62" y="49"/>
                        <a:pt x="61" y="48"/>
                        <a:pt x="59" y="46"/>
                      </a:cubicBezTo>
                      <a:cubicBezTo>
                        <a:pt x="59" y="46"/>
                        <a:pt x="59" y="46"/>
                        <a:pt x="59" y="46"/>
                      </a:cubicBezTo>
                      <a:cubicBezTo>
                        <a:pt x="58" y="37"/>
                        <a:pt x="52" y="29"/>
                        <a:pt x="44" y="24"/>
                      </a:cubicBezTo>
                      <a:cubicBezTo>
                        <a:pt x="44" y="24"/>
                        <a:pt x="44" y="24"/>
                        <a:pt x="44" y="24"/>
                      </a:cubicBezTo>
                      <a:cubicBezTo>
                        <a:pt x="43" y="17"/>
                        <a:pt x="38" y="12"/>
                        <a:pt x="32" y="11"/>
                      </a:cubicBezTo>
                      <a:cubicBezTo>
                        <a:pt x="32" y="11"/>
                        <a:pt x="32" y="11"/>
                        <a:pt x="32" y="11"/>
                      </a:cubicBezTo>
                      <a:cubicBezTo>
                        <a:pt x="35" y="19"/>
                        <a:pt x="34" y="28"/>
                        <a:pt x="29" y="33"/>
                      </a:cubicBezTo>
                      <a:cubicBezTo>
                        <a:pt x="27" y="34"/>
                        <a:pt x="24" y="36"/>
                        <a:pt x="20" y="36"/>
                      </a:cubicBezTo>
                      <a:cubicBezTo>
                        <a:pt x="17" y="36"/>
                        <a:pt x="13" y="35"/>
                        <a:pt x="8" y="32"/>
                      </a:cubicBezTo>
                      <a:cubicBezTo>
                        <a:pt x="7" y="31"/>
                        <a:pt x="6" y="29"/>
                        <a:pt x="7" y="28"/>
                      </a:cubicBezTo>
                      <a:cubicBezTo>
                        <a:pt x="8" y="25"/>
                        <a:pt x="10" y="24"/>
                        <a:pt x="12" y="25"/>
                      </a:cubicBezTo>
                      <a:cubicBezTo>
                        <a:pt x="17" y="29"/>
                        <a:pt x="22" y="29"/>
                        <a:pt x="24" y="27"/>
                      </a:cubicBezTo>
                      <a:cubicBezTo>
                        <a:pt x="27" y="24"/>
                        <a:pt x="28" y="18"/>
                        <a:pt x="25" y="12"/>
                      </a:cubicBezTo>
                      <a:cubicBezTo>
                        <a:pt x="25" y="11"/>
                        <a:pt x="25" y="10"/>
                        <a:pt x="25" y="10"/>
                      </a:cubicBezTo>
                      <a:cubicBezTo>
                        <a:pt x="25" y="10"/>
                        <a:pt x="25" y="10"/>
                        <a:pt x="25" y="10"/>
                      </a:cubicBezTo>
                      <a:cubicBezTo>
                        <a:pt x="19" y="4"/>
                        <a:pt x="10" y="0"/>
                        <a:pt x="0" y="0"/>
                      </a:cubicBezTo>
                      <a:cubicBezTo>
                        <a:pt x="0" y="0"/>
                        <a:pt x="0" y="0"/>
                        <a:pt x="0" y="0"/>
                      </a:cubicBezTo>
                      <a:cubicBezTo>
                        <a:pt x="0" y="51"/>
                        <a:pt x="0" y="51"/>
                        <a:pt x="0" y="51"/>
                      </a:cubicBezTo>
                      <a:cubicBezTo>
                        <a:pt x="0" y="51"/>
                        <a:pt x="0" y="51"/>
                        <a:pt x="0" y="51"/>
                      </a:cubicBezTo>
                      <a:cubicBezTo>
                        <a:pt x="3" y="56"/>
                        <a:pt x="9" y="69"/>
                        <a:pt x="20" y="7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2" name="Freeform 15"/>
                <p:cNvSpPr>
                  <a:spLocks/>
                </p:cNvSpPr>
                <p:nvPr>
                  <p:custDataLst>
                    <p:tags r:id="rId58"/>
                  </p:custDataLst>
                </p:nvPr>
              </p:nvSpPr>
              <p:spPr bwMode="gray">
                <a:xfrm>
                  <a:off x="5016500" y="2566988"/>
                  <a:ext cx="360362" cy="587375"/>
                </a:xfrm>
                <a:custGeom>
                  <a:avLst/>
                  <a:gdLst>
                    <a:gd name="T0" fmla="*/ 67 w 67"/>
                    <a:gd name="T1" fmla="*/ 8 h 109"/>
                    <a:gd name="T2" fmla="*/ 66 w 67"/>
                    <a:gd name="T3" fmla="*/ 0 h 109"/>
                    <a:gd name="T4" fmla="*/ 66 w 67"/>
                    <a:gd name="T5" fmla="*/ 0 h 109"/>
                    <a:gd name="T6" fmla="*/ 57 w 67"/>
                    <a:gd name="T7" fmla="*/ 8 h 109"/>
                    <a:gd name="T8" fmla="*/ 42 w 67"/>
                    <a:gd name="T9" fmla="*/ 13 h 109"/>
                    <a:gd name="T10" fmla="*/ 35 w 67"/>
                    <a:gd name="T11" fmla="*/ 12 h 109"/>
                    <a:gd name="T12" fmla="*/ 35 w 67"/>
                    <a:gd name="T13" fmla="*/ 12 h 109"/>
                    <a:gd name="T14" fmla="*/ 28 w 67"/>
                    <a:gd name="T15" fmla="*/ 21 h 109"/>
                    <a:gd name="T16" fmla="*/ 26 w 67"/>
                    <a:gd name="T17" fmla="*/ 22 h 109"/>
                    <a:gd name="T18" fmla="*/ 26 w 67"/>
                    <a:gd name="T19" fmla="*/ 22 h 109"/>
                    <a:gd name="T20" fmla="*/ 43 w 67"/>
                    <a:gd name="T21" fmla="*/ 26 h 109"/>
                    <a:gd name="T22" fmla="*/ 47 w 67"/>
                    <a:gd name="T23" fmla="*/ 29 h 109"/>
                    <a:gd name="T24" fmla="*/ 44 w 67"/>
                    <a:gd name="T25" fmla="*/ 33 h 109"/>
                    <a:gd name="T26" fmla="*/ 41 w 67"/>
                    <a:gd name="T27" fmla="*/ 33 h 109"/>
                    <a:gd name="T28" fmla="*/ 18 w 67"/>
                    <a:gd name="T29" fmla="*/ 26 h 109"/>
                    <a:gd name="T30" fmla="*/ 18 w 67"/>
                    <a:gd name="T31" fmla="*/ 25 h 109"/>
                    <a:gd name="T32" fmla="*/ 6 w 67"/>
                    <a:gd name="T33" fmla="*/ 14 h 109"/>
                    <a:gd name="T34" fmla="*/ 0 w 67"/>
                    <a:gd name="T35" fmla="*/ 6 h 109"/>
                    <a:gd name="T36" fmla="*/ 0 w 67"/>
                    <a:gd name="T37" fmla="*/ 6 h 109"/>
                    <a:gd name="T38" fmla="*/ 0 w 67"/>
                    <a:gd name="T39" fmla="*/ 109 h 109"/>
                    <a:gd name="T40" fmla="*/ 0 w 67"/>
                    <a:gd name="T41" fmla="*/ 109 h 109"/>
                    <a:gd name="T42" fmla="*/ 22 w 67"/>
                    <a:gd name="T43" fmla="*/ 109 h 109"/>
                    <a:gd name="T44" fmla="*/ 22 w 67"/>
                    <a:gd name="T45" fmla="*/ 109 h 109"/>
                    <a:gd name="T46" fmla="*/ 27 w 67"/>
                    <a:gd name="T47" fmla="*/ 96 h 109"/>
                    <a:gd name="T48" fmla="*/ 15 w 67"/>
                    <a:gd name="T49" fmla="*/ 74 h 109"/>
                    <a:gd name="T50" fmla="*/ 15 w 67"/>
                    <a:gd name="T51" fmla="*/ 74 h 109"/>
                    <a:gd name="T52" fmla="*/ 8 w 67"/>
                    <a:gd name="T53" fmla="*/ 76 h 109"/>
                    <a:gd name="T54" fmla="*/ 8 w 67"/>
                    <a:gd name="T55" fmla="*/ 76 h 109"/>
                    <a:gd name="T56" fmla="*/ 4 w 67"/>
                    <a:gd name="T57" fmla="*/ 71 h 109"/>
                    <a:gd name="T58" fmla="*/ 8 w 67"/>
                    <a:gd name="T59" fmla="*/ 68 h 109"/>
                    <a:gd name="T60" fmla="*/ 12 w 67"/>
                    <a:gd name="T61" fmla="*/ 67 h 109"/>
                    <a:gd name="T62" fmla="*/ 12 w 67"/>
                    <a:gd name="T63" fmla="*/ 67 h 109"/>
                    <a:gd name="T64" fmla="*/ 13 w 67"/>
                    <a:gd name="T65" fmla="*/ 66 h 109"/>
                    <a:gd name="T66" fmla="*/ 13 w 67"/>
                    <a:gd name="T67" fmla="*/ 66 h 109"/>
                    <a:gd name="T68" fmla="*/ 14 w 67"/>
                    <a:gd name="T69" fmla="*/ 60 h 109"/>
                    <a:gd name="T70" fmla="*/ 16 w 67"/>
                    <a:gd name="T71" fmla="*/ 56 h 109"/>
                    <a:gd name="T72" fmla="*/ 21 w 67"/>
                    <a:gd name="T73" fmla="*/ 59 h 109"/>
                    <a:gd name="T74" fmla="*/ 20 w 67"/>
                    <a:gd name="T75" fmla="*/ 69 h 109"/>
                    <a:gd name="T76" fmla="*/ 20 w 67"/>
                    <a:gd name="T77" fmla="*/ 69 h 109"/>
                    <a:gd name="T78" fmla="*/ 33 w 67"/>
                    <a:gd name="T79" fmla="*/ 88 h 109"/>
                    <a:gd name="T80" fmla="*/ 33 w 67"/>
                    <a:gd name="T81" fmla="*/ 88 h 109"/>
                    <a:gd name="T82" fmla="*/ 49 w 67"/>
                    <a:gd name="T83" fmla="*/ 68 h 109"/>
                    <a:gd name="T84" fmla="*/ 49 w 67"/>
                    <a:gd name="T85" fmla="*/ 68 h 109"/>
                    <a:gd name="T86" fmla="*/ 30 w 67"/>
                    <a:gd name="T87" fmla="*/ 58 h 109"/>
                    <a:gd name="T88" fmla="*/ 19 w 67"/>
                    <a:gd name="T89" fmla="*/ 43 h 109"/>
                    <a:gd name="T90" fmla="*/ 20 w 67"/>
                    <a:gd name="T91" fmla="*/ 38 h 109"/>
                    <a:gd name="T92" fmla="*/ 25 w 67"/>
                    <a:gd name="T93" fmla="*/ 40 h 109"/>
                    <a:gd name="T94" fmla="*/ 53 w 67"/>
                    <a:gd name="T95" fmla="*/ 61 h 109"/>
                    <a:gd name="T96" fmla="*/ 53 w 67"/>
                    <a:gd name="T97" fmla="*/ 61 h 109"/>
                    <a:gd name="T98" fmla="*/ 62 w 67"/>
                    <a:gd name="T99" fmla="*/ 37 h 109"/>
                    <a:gd name="T100" fmla="*/ 61 w 67"/>
                    <a:gd name="T101" fmla="*/ 29 h 109"/>
                    <a:gd name="T102" fmla="*/ 61 w 67"/>
                    <a:gd name="T103" fmla="*/ 29 h 109"/>
                    <a:gd name="T104" fmla="*/ 67 w 67"/>
                    <a:gd name="T105"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109">
                      <a:moveTo>
                        <a:pt x="67" y="8"/>
                      </a:moveTo>
                      <a:cubicBezTo>
                        <a:pt x="67" y="5"/>
                        <a:pt x="67" y="2"/>
                        <a:pt x="66" y="0"/>
                      </a:cubicBezTo>
                      <a:cubicBezTo>
                        <a:pt x="66" y="0"/>
                        <a:pt x="66" y="0"/>
                        <a:pt x="66" y="0"/>
                      </a:cubicBezTo>
                      <a:cubicBezTo>
                        <a:pt x="64" y="3"/>
                        <a:pt x="61" y="6"/>
                        <a:pt x="57" y="8"/>
                      </a:cubicBezTo>
                      <a:cubicBezTo>
                        <a:pt x="52" y="11"/>
                        <a:pt x="47" y="13"/>
                        <a:pt x="42" y="13"/>
                      </a:cubicBezTo>
                      <a:cubicBezTo>
                        <a:pt x="40" y="13"/>
                        <a:pt x="38" y="13"/>
                        <a:pt x="35" y="12"/>
                      </a:cubicBezTo>
                      <a:cubicBezTo>
                        <a:pt x="35" y="12"/>
                        <a:pt x="35" y="12"/>
                        <a:pt x="35" y="12"/>
                      </a:cubicBezTo>
                      <a:cubicBezTo>
                        <a:pt x="34" y="15"/>
                        <a:pt x="31" y="18"/>
                        <a:pt x="28" y="21"/>
                      </a:cubicBezTo>
                      <a:cubicBezTo>
                        <a:pt x="27" y="21"/>
                        <a:pt x="27" y="22"/>
                        <a:pt x="26" y="22"/>
                      </a:cubicBezTo>
                      <a:cubicBezTo>
                        <a:pt x="26" y="22"/>
                        <a:pt x="26" y="22"/>
                        <a:pt x="26" y="22"/>
                      </a:cubicBezTo>
                      <a:cubicBezTo>
                        <a:pt x="31" y="25"/>
                        <a:pt x="37" y="26"/>
                        <a:pt x="43" y="26"/>
                      </a:cubicBezTo>
                      <a:cubicBezTo>
                        <a:pt x="45" y="26"/>
                        <a:pt x="47" y="27"/>
                        <a:pt x="47" y="29"/>
                      </a:cubicBezTo>
                      <a:cubicBezTo>
                        <a:pt x="47" y="31"/>
                        <a:pt x="45" y="33"/>
                        <a:pt x="44" y="33"/>
                      </a:cubicBezTo>
                      <a:cubicBezTo>
                        <a:pt x="43" y="33"/>
                        <a:pt x="42" y="33"/>
                        <a:pt x="41" y="33"/>
                      </a:cubicBezTo>
                      <a:cubicBezTo>
                        <a:pt x="33" y="33"/>
                        <a:pt x="25" y="31"/>
                        <a:pt x="18" y="26"/>
                      </a:cubicBezTo>
                      <a:cubicBezTo>
                        <a:pt x="18" y="25"/>
                        <a:pt x="18" y="25"/>
                        <a:pt x="18" y="25"/>
                      </a:cubicBezTo>
                      <a:cubicBezTo>
                        <a:pt x="13" y="22"/>
                        <a:pt x="10" y="18"/>
                        <a:pt x="6" y="14"/>
                      </a:cubicBezTo>
                      <a:cubicBezTo>
                        <a:pt x="4" y="11"/>
                        <a:pt x="2" y="9"/>
                        <a:pt x="0" y="6"/>
                      </a:cubicBezTo>
                      <a:cubicBezTo>
                        <a:pt x="0" y="6"/>
                        <a:pt x="0" y="6"/>
                        <a:pt x="0" y="6"/>
                      </a:cubicBezTo>
                      <a:cubicBezTo>
                        <a:pt x="0" y="109"/>
                        <a:pt x="0" y="109"/>
                        <a:pt x="0" y="109"/>
                      </a:cubicBezTo>
                      <a:cubicBezTo>
                        <a:pt x="0" y="109"/>
                        <a:pt x="0" y="109"/>
                        <a:pt x="0" y="109"/>
                      </a:cubicBezTo>
                      <a:cubicBezTo>
                        <a:pt x="22" y="109"/>
                        <a:pt x="22" y="109"/>
                        <a:pt x="22" y="109"/>
                      </a:cubicBezTo>
                      <a:cubicBezTo>
                        <a:pt x="22" y="109"/>
                        <a:pt x="22" y="109"/>
                        <a:pt x="22" y="109"/>
                      </a:cubicBezTo>
                      <a:cubicBezTo>
                        <a:pt x="24" y="106"/>
                        <a:pt x="27" y="98"/>
                        <a:pt x="27" y="96"/>
                      </a:cubicBezTo>
                      <a:cubicBezTo>
                        <a:pt x="27" y="90"/>
                        <a:pt x="24" y="80"/>
                        <a:pt x="15" y="74"/>
                      </a:cubicBezTo>
                      <a:cubicBezTo>
                        <a:pt x="15" y="74"/>
                        <a:pt x="15" y="74"/>
                        <a:pt x="15" y="74"/>
                      </a:cubicBezTo>
                      <a:cubicBezTo>
                        <a:pt x="13" y="75"/>
                        <a:pt x="11" y="76"/>
                        <a:pt x="8" y="76"/>
                      </a:cubicBezTo>
                      <a:cubicBezTo>
                        <a:pt x="8" y="76"/>
                        <a:pt x="8" y="76"/>
                        <a:pt x="8" y="76"/>
                      </a:cubicBezTo>
                      <a:cubicBezTo>
                        <a:pt x="5" y="76"/>
                        <a:pt x="4" y="74"/>
                        <a:pt x="4" y="71"/>
                      </a:cubicBezTo>
                      <a:cubicBezTo>
                        <a:pt x="5" y="69"/>
                        <a:pt x="6" y="68"/>
                        <a:pt x="8" y="68"/>
                      </a:cubicBezTo>
                      <a:cubicBezTo>
                        <a:pt x="9" y="68"/>
                        <a:pt x="11" y="68"/>
                        <a:pt x="12" y="67"/>
                      </a:cubicBezTo>
                      <a:cubicBezTo>
                        <a:pt x="12" y="67"/>
                        <a:pt x="12" y="67"/>
                        <a:pt x="12" y="67"/>
                      </a:cubicBezTo>
                      <a:cubicBezTo>
                        <a:pt x="13" y="67"/>
                        <a:pt x="13" y="66"/>
                        <a:pt x="13" y="66"/>
                      </a:cubicBezTo>
                      <a:cubicBezTo>
                        <a:pt x="13" y="66"/>
                        <a:pt x="13" y="66"/>
                        <a:pt x="13" y="66"/>
                      </a:cubicBezTo>
                      <a:cubicBezTo>
                        <a:pt x="14" y="65"/>
                        <a:pt x="14" y="63"/>
                        <a:pt x="14" y="60"/>
                      </a:cubicBezTo>
                      <a:cubicBezTo>
                        <a:pt x="14" y="59"/>
                        <a:pt x="15" y="57"/>
                        <a:pt x="16" y="56"/>
                      </a:cubicBezTo>
                      <a:cubicBezTo>
                        <a:pt x="18" y="55"/>
                        <a:pt x="21" y="57"/>
                        <a:pt x="21" y="59"/>
                      </a:cubicBezTo>
                      <a:cubicBezTo>
                        <a:pt x="22" y="63"/>
                        <a:pt x="21" y="66"/>
                        <a:pt x="20" y="69"/>
                      </a:cubicBezTo>
                      <a:cubicBezTo>
                        <a:pt x="20" y="69"/>
                        <a:pt x="20" y="69"/>
                        <a:pt x="20" y="69"/>
                      </a:cubicBezTo>
                      <a:cubicBezTo>
                        <a:pt x="27" y="73"/>
                        <a:pt x="31" y="81"/>
                        <a:pt x="33" y="88"/>
                      </a:cubicBezTo>
                      <a:cubicBezTo>
                        <a:pt x="33" y="88"/>
                        <a:pt x="33" y="88"/>
                        <a:pt x="33" y="88"/>
                      </a:cubicBezTo>
                      <a:cubicBezTo>
                        <a:pt x="41" y="84"/>
                        <a:pt x="46" y="77"/>
                        <a:pt x="49" y="68"/>
                      </a:cubicBezTo>
                      <a:cubicBezTo>
                        <a:pt x="49" y="68"/>
                        <a:pt x="49" y="68"/>
                        <a:pt x="49" y="68"/>
                      </a:cubicBezTo>
                      <a:cubicBezTo>
                        <a:pt x="41" y="66"/>
                        <a:pt x="34" y="62"/>
                        <a:pt x="30" y="58"/>
                      </a:cubicBezTo>
                      <a:cubicBezTo>
                        <a:pt x="22" y="51"/>
                        <a:pt x="19" y="44"/>
                        <a:pt x="19" y="43"/>
                      </a:cubicBezTo>
                      <a:cubicBezTo>
                        <a:pt x="18" y="41"/>
                        <a:pt x="19" y="39"/>
                        <a:pt x="20" y="38"/>
                      </a:cubicBezTo>
                      <a:cubicBezTo>
                        <a:pt x="22" y="37"/>
                        <a:pt x="24" y="38"/>
                        <a:pt x="25" y="40"/>
                      </a:cubicBezTo>
                      <a:cubicBezTo>
                        <a:pt x="25" y="41"/>
                        <a:pt x="33" y="58"/>
                        <a:pt x="53" y="61"/>
                      </a:cubicBezTo>
                      <a:cubicBezTo>
                        <a:pt x="53" y="61"/>
                        <a:pt x="53" y="61"/>
                        <a:pt x="53" y="61"/>
                      </a:cubicBezTo>
                      <a:cubicBezTo>
                        <a:pt x="59" y="55"/>
                        <a:pt x="62" y="47"/>
                        <a:pt x="62" y="37"/>
                      </a:cubicBezTo>
                      <a:cubicBezTo>
                        <a:pt x="62" y="34"/>
                        <a:pt x="61" y="31"/>
                        <a:pt x="61" y="29"/>
                      </a:cubicBezTo>
                      <a:cubicBezTo>
                        <a:pt x="61" y="29"/>
                        <a:pt x="61" y="29"/>
                        <a:pt x="61" y="29"/>
                      </a:cubicBezTo>
                      <a:cubicBezTo>
                        <a:pt x="65" y="23"/>
                        <a:pt x="67" y="16"/>
                        <a:pt x="67" y="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3" name="Freeform 16"/>
                <p:cNvSpPr>
                  <a:spLocks/>
                </p:cNvSpPr>
                <p:nvPr>
                  <p:custDataLst>
                    <p:tags r:id="rId59"/>
                  </p:custDataLst>
                </p:nvPr>
              </p:nvSpPr>
              <p:spPr bwMode="gray">
                <a:xfrm>
                  <a:off x="4633913" y="2243138"/>
                  <a:ext cx="333375" cy="420688"/>
                </a:xfrm>
                <a:custGeom>
                  <a:avLst/>
                  <a:gdLst>
                    <a:gd name="T0" fmla="*/ 43 w 62"/>
                    <a:gd name="T1" fmla="*/ 78 h 78"/>
                    <a:gd name="T2" fmla="*/ 43 w 62"/>
                    <a:gd name="T3" fmla="*/ 78 h 78"/>
                    <a:gd name="T4" fmla="*/ 32 w 62"/>
                    <a:gd name="T5" fmla="*/ 66 h 78"/>
                    <a:gd name="T6" fmla="*/ 32 w 62"/>
                    <a:gd name="T7" fmla="*/ 66 h 78"/>
                    <a:gd name="T8" fmla="*/ 32 w 62"/>
                    <a:gd name="T9" fmla="*/ 66 h 78"/>
                    <a:gd name="T10" fmla="*/ 32 w 62"/>
                    <a:gd name="T11" fmla="*/ 65 h 78"/>
                    <a:gd name="T12" fmla="*/ 32 w 62"/>
                    <a:gd name="T13" fmla="*/ 65 h 78"/>
                    <a:gd name="T14" fmla="*/ 32 w 62"/>
                    <a:gd name="T15" fmla="*/ 65 h 78"/>
                    <a:gd name="T16" fmla="*/ 32 w 62"/>
                    <a:gd name="T17" fmla="*/ 65 h 78"/>
                    <a:gd name="T18" fmla="*/ 31 w 62"/>
                    <a:gd name="T19" fmla="*/ 52 h 78"/>
                    <a:gd name="T20" fmla="*/ 31 w 62"/>
                    <a:gd name="T21" fmla="*/ 52 h 78"/>
                    <a:gd name="T22" fmla="*/ 38 w 62"/>
                    <a:gd name="T23" fmla="*/ 49 h 78"/>
                    <a:gd name="T24" fmla="*/ 39 w 62"/>
                    <a:gd name="T25" fmla="*/ 44 h 78"/>
                    <a:gd name="T26" fmla="*/ 34 w 62"/>
                    <a:gd name="T27" fmla="*/ 42 h 78"/>
                    <a:gd name="T28" fmla="*/ 28 w 62"/>
                    <a:gd name="T29" fmla="*/ 44 h 78"/>
                    <a:gd name="T30" fmla="*/ 25 w 62"/>
                    <a:gd name="T31" fmla="*/ 40 h 78"/>
                    <a:gd name="T32" fmla="*/ 21 w 62"/>
                    <a:gd name="T33" fmla="*/ 38 h 78"/>
                    <a:gd name="T34" fmla="*/ 18 w 62"/>
                    <a:gd name="T35" fmla="*/ 44 h 78"/>
                    <a:gd name="T36" fmla="*/ 24 w 62"/>
                    <a:gd name="T37" fmla="*/ 51 h 78"/>
                    <a:gd name="T38" fmla="*/ 24 w 62"/>
                    <a:gd name="T39" fmla="*/ 51 h 78"/>
                    <a:gd name="T40" fmla="*/ 24 w 62"/>
                    <a:gd name="T41" fmla="*/ 65 h 78"/>
                    <a:gd name="T42" fmla="*/ 24 w 62"/>
                    <a:gd name="T43" fmla="*/ 65 h 78"/>
                    <a:gd name="T44" fmla="*/ 9 w 62"/>
                    <a:gd name="T45" fmla="*/ 62 h 78"/>
                    <a:gd name="T46" fmla="*/ 0 w 62"/>
                    <a:gd name="T47" fmla="*/ 51 h 78"/>
                    <a:gd name="T48" fmla="*/ 0 w 62"/>
                    <a:gd name="T49" fmla="*/ 51 h 78"/>
                    <a:gd name="T50" fmla="*/ 3 w 62"/>
                    <a:gd name="T51" fmla="*/ 46 h 78"/>
                    <a:gd name="T52" fmla="*/ 3 w 62"/>
                    <a:gd name="T53" fmla="*/ 46 h 78"/>
                    <a:gd name="T54" fmla="*/ 18 w 62"/>
                    <a:gd name="T55" fmla="*/ 24 h 78"/>
                    <a:gd name="T56" fmla="*/ 18 w 62"/>
                    <a:gd name="T57" fmla="*/ 24 h 78"/>
                    <a:gd name="T58" fmla="*/ 30 w 62"/>
                    <a:gd name="T59" fmla="*/ 11 h 78"/>
                    <a:gd name="T60" fmla="*/ 30 w 62"/>
                    <a:gd name="T61" fmla="*/ 11 h 78"/>
                    <a:gd name="T62" fmla="*/ 34 w 62"/>
                    <a:gd name="T63" fmla="*/ 33 h 78"/>
                    <a:gd name="T64" fmla="*/ 42 w 62"/>
                    <a:gd name="T65" fmla="*/ 36 h 78"/>
                    <a:gd name="T66" fmla="*/ 54 w 62"/>
                    <a:gd name="T67" fmla="*/ 32 h 78"/>
                    <a:gd name="T68" fmla="*/ 56 w 62"/>
                    <a:gd name="T69" fmla="*/ 28 h 78"/>
                    <a:gd name="T70" fmla="*/ 51 w 62"/>
                    <a:gd name="T71" fmla="*/ 25 h 78"/>
                    <a:gd name="T72" fmla="*/ 38 w 62"/>
                    <a:gd name="T73" fmla="*/ 27 h 78"/>
                    <a:gd name="T74" fmla="*/ 37 w 62"/>
                    <a:gd name="T75" fmla="*/ 12 h 78"/>
                    <a:gd name="T76" fmla="*/ 37 w 62"/>
                    <a:gd name="T77" fmla="*/ 10 h 78"/>
                    <a:gd name="T78" fmla="*/ 37 w 62"/>
                    <a:gd name="T79" fmla="*/ 10 h 78"/>
                    <a:gd name="T80" fmla="*/ 62 w 62"/>
                    <a:gd name="T81" fmla="*/ 0 h 78"/>
                    <a:gd name="T82" fmla="*/ 62 w 62"/>
                    <a:gd name="T83" fmla="*/ 0 h 78"/>
                    <a:gd name="T84" fmla="*/ 62 w 62"/>
                    <a:gd name="T85" fmla="*/ 51 h 78"/>
                    <a:gd name="T86" fmla="*/ 62 w 62"/>
                    <a:gd name="T87" fmla="*/ 51 h 78"/>
                    <a:gd name="T88" fmla="*/ 43 w 62"/>
                    <a:gd name="T8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78">
                      <a:moveTo>
                        <a:pt x="43" y="78"/>
                      </a:moveTo>
                      <a:cubicBezTo>
                        <a:pt x="43" y="78"/>
                        <a:pt x="43" y="78"/>
                        <a:pt x="43" y="78"/>
                      </a:cubicBezTo>
                      <a:cubicBezTo>
                        <a:pt x="39" y="75"/>
                        <a:pt x="34" y="70"/>
                        <a:pt x="32" y="66"/>
                      </a:cubicBezTo>
                      <a:cubicBezTo>
                        <a:pt x="32" y="66"/>
                        <a:pt x="32" y="66"/>
                        <a:pt x="32" y="66"/>
                      </a:cubicBezTo>
                      <a:cubicBezTo>
                        <a:pt x="32" y="66"/>
                        <a:pt x="32" y="66"/>
                        <a:pt x="32" y="66"/>
                      </a:cubicBezTo>
                      <a:cubicBezTo>
                        <a:pt x="32" y="66"/>
                        <a:pt x="32" y="66"/>
                        <a:pt x="32" y="65"/>
                      </a:cubicBezTo>
                      <a:cubicBezTo>
                        <a:pt x="32" y="65"/>
                        <a:pt x="32" y="65"/>
                        <a:pt x="32" y="65"/>
                      </a:cubicBezTo>
                      <a:cubicBezTo>
                        <a:pt x="32" y="65"/>
                        <a:pt x="32" y="65"/>
                        <a:pt x="32" y="65"/>
                      </a:cubicBezTo>
                      <a:cubicBezTo>
                        <a:pt x="32" y="65"/>
                        <a:pt x="32" y="65"/>
                        <a:pt x="32" y="65"/>
                      </a:cubicBezTo>
                      <a:cubicBezTo>
                        <a:pt x="29" y="60"/>
                        <a:pt x="30" y="56"/>
                        <a:pt x="31" y="52"/>
                      </a:cubicBezTo>
                      <a:cubicBezTo>
                        <a:pt x="31" y="52"/>
                        <a:pt x="31" y="52"/>
                        <a:pt x="31" y="52"/>
                      </a:cubicBezTo>
                      <a:cubicBezTo>
                        <a:pt x="33" y="51"/>
                        <a:pt x="36" y="50"/>
                        <a:pt x="38" y="49"/>
                      </a:cubicBezTo>
                      <a:cubicBezTo>
                        <a:pt x="39" y="48"/>
                        <a:pt x="40" y="46"/>
                        <a:pt x="39" y="44"/>
                      </a:cubicBezTo>
                      <a:cubicBezTo>
                        <a:pt x="38" y="42"/>
                        <a:pt x="36" y="41"/>
                        <a:pt x="34" y="42"/>
                      </a:cubicBezTo>
                      <a:cubicBezTo>
                        <a:pt x="32" y="44"/>
                        <a:pt x="30" y="45"/>
                        <a:pt x="28" y="44"/>
                      </a:cubicBezTo>
                      <a:cubicBezTo>
                        <a:pt x="27" y="44"/>
                        <a:pt x="26" y="43"/>
                        <a:pt x="25" y="40"/>
                      </a:cubicBezTo>
                      <a:cubicBezTo>
                        <a:pt x="24" y="39"/>
                        <a:pt x="22" y="38"/>
                        <a:pt x="21" y="38"/>
                      </a:cubicBezTo>
                      <a:cubicBezTo>
                        <a:pt x="18" y="39"/>
                        <a:pt x="17" y="41"/>
                        <a:pt x="18" y="44"/>
                      </a:cubicBezTo>
                      <a:cubicBezTo>
                        <a:pt x="20" y="47"/>
                        <a:pt x="22" y="49"/>
                        <a:pt x="24" y="51"/>
                      </a:cubicBezTo>
                      <a:cubicBezTo>
                        <a:pt x="24" y="51"/>
                        <a:pt x="24" y="51"/>
                        <a:pt x="24" y="51"/>
                      </a:cubicBezTo>
                      <a:cubicBezTo>
                        <a:pt x="23" y="54"/>
                        <a:pt x="22" y="59"/>
                        <a:pt x="24" y="65"/>
                      </a:cubicBezTo>
                      <a:cubicBezTo>
                        <a:pt x="24" y="65"/>
                        <a:pt x="24" y="65"/>
                        <a:pt x="24" y="65"/>
                      </a:cubicBezTo>
                      <a:cubicBezTo>
                        <a:pt x="19" y="66"/>
                        <a:pt x="14" y="65"/>
                        <a:pt x="9" y="62"/>
                      </a:cubicBezTo>
                      <a:cubicBezTo>
                        <a:pt x="5" y="59"/>
                        <a:pt x="1" y="55"/>
                        <a:pt x="0" y="51"/>
                      </a:cubicBezTo>
                      <a:cubicBezTo>
                        <a:pt x="0" y="51"/>
                        <a:pt x="0" y="51"/>
                        <a:pt x="0" y="51"/>
                      </a:cubicBezTo>
                      <a:cubicBezTo>
                        <a:pt x="1" y="49"/>
                        <a:pt x="2" y="48"/>
                        <a:pt x="3" y="46"/>
                      </a:cubicBezTo>
                      <a:cubicBezTo>
                        <a:pt x="3" y="46"/>
                        <a:pt x="3" y="46"/>
                        <a:pt x="3" y="46"/>
                      </a:cubicBezTo>
                      <a:cubicBezTo>
                        <a:pt x="5" y="37"/>
                        <a:pt x="10" y="29"/>
                        <a:pt x="18" y="24"/>
                      </a:cubicBezTo>
                      <a:cubicBezTo>
                        <a:pt x="18" y="24"/>
                        <a:pt x="18" y="24"/>
                        <a:pt x="18" y="24"/>
                      </a:cubicBezTo>
                      <a:cubicBezTo>
                        <a:pt x="20" y="17"/>
                        <a:pt x="24" y="12"/>
                        <a:pt x="30" y="11"/>
                      </a:cubicBezTo>
                      <a:cubicBezTo>
                        <a:pt x="30" y="11"/>
                        <a:pt x="30" y="11"/>
                        <a:pt x="30" y="11"/>
                      </a:cubicBezTo>
                      <a:cubicBezTo>
                        <a:pt x="27" y="19"/>
                        <a:pt x="29" y="28"/>
                        <a:pt x="34" y="33"/>
                      </a:cubicBezTo>
                      <a:cubicBezTo>
                        <a:pt x="35" y="34"/>
                        <a:pt x="38" y="36"/>
                        <a:pt x="42" y="36"/>
                      </a:cubicBezTo>
                      <a:cubicBezTo>
                        <a:pt x="45" y="36"/>
                        <a:pt x="49" y="35"/>
                        <a:pt x="54" y="32"/>
                      </a:cubicBezTo>
                      <a:cubicBezTo>
                        <a:pt x="55" y="31"/>
                        <a:pt x="56" y="29"/>
                        <a:pt x="56" y="28"/>
                      </a:cubicBezTo>
                      <a:cubicBezTo>
                        <a:pt x="55" y="25"/>
                        <a:pt x="52" y="24"/>
                        <a:pt x="51" y="25"/>
                      </a:cubicBezTo>
                      <a:cubicBezTo>
                        <a:pt x="45" y="29"/>
                        <a:pt x="41" y="29"/>
                        <a:pt x="38" y="27"/>
                      </a:cubicBezTo>
                      <a:cubicBezTo>
                        <a:pt x="35" y="24"/>
                        <a:pt x="35" y="18"/>
                        <a:pt x="37" y="12"/>
                      </a:cubicBezTo>
                      <a:cubicBezTo>
                        <a:pt x="37" y="11"/>
                        <a:pt x="37" y="10"/>
                        <a:pt x="37" y="10"/>
                      </a:cubicBezTo>
                      <a:cubicBezTo>
                        <a:pt x="37" y="10"/>
                        <a:pt x="37" y="10"/>
                        <a:pt x="37" y="10"/>
                      </a:cubicBezTo>
                      <a:cubicBezTo>
                        <a:pt x="43" y="4"/>
                        <a:pt x="52" y="0"/>
                        <a:pt x="62" y="0"/>
                      </a:cubicBezTo>
                      <a:cubicBezTo>
                        <a:pt x="62" y="0"/>
                        <a:pt x="62" y="0"/>
                        <a:pt x="62" y="0"/>
                      </a:cubicBezTo>
                      <a:cubicBezTo>
                        <a:pt x="62" y="51"/>
                        <a:pt x="62" y="51"/>
                        <a:pt x="62" y="51"/>
                      </a:cubicBezTo>
                      <a:cubicBezTo>
                        <a:pt x="62" y="51"/>
                        <a:pt x="62" y="51"/>
                        <a:pt x="62" y="51"/>
                      </a:cubicBezTo>
                      <a:cubicBezTo>
                        <a:pt x="60" y="56"/>
                        <a:pt x="53" y="69"/>
                        <a:pt x="43" y="7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294" name="Freeform 17"/>
                <p:cNvSpPr>
                  <a:spLocks/>
                </p:cNvSpPr>
                <p:nvPr>
                  <p:custDataLst>
                    <p:tags r:id="rId60"/>
                  </p:custDataLst>
                </p:nvPr>
              </p:nvSpPr>
              <p:spPr bwMode="gray">
                <a:xfrm>
                  <a:off x="4606926" y="2566988"/>
                  <a:ext cx="360362" cy="587375"/>
                </a:xfrm>
                <a:custGeom>
                  <a:avLst/>
                  <a:gdLst>
                    <a:gd name="T0" fmla="*/ 0 w 67"/>
                    <a:gd name="T1" fmla="*/ 8 h 109"/>
                    <a:gd name="T2" fmla="*/ 1 w 67"/>
                    <a:gd name="T3" fmla="*/ 0 h 109"/>
                    <a:gd name="T4" fmla="*/ 1 w 67"/>
                    <a:gd name="T5" fmla="*/ 0 h 109"/>
                    <a:gd name="T6" fmla="*/ 10 w 67"/>
                    <a:gd name="T7" fmla="*/ 8 h 109"/>
                    <a:gd name="T8" fmla="*/ 25 w 67"/>
                    <a:gd name="T9" fmla="*/ 13 h 109"/>
                    <a:gd name="T10" fmla="*/ 32 w 67"/>
                    <a:gd name="T11" fmla="*/ 12 h 109"/>
                    <a:gd name="T12" fmla="*/ 32 w 67"/>
                    <a:gd name="T13" fmla="*/ 12 h 109"/>
                    <a:gd name="T14" fmla="*/ 40 w 67"/>
                    <a:gd name="T15" fmla="*/ 21 h 109"/>
                    <a:gd name="T16" fmla="*/ 41 w 67"/>
                    <a:gd name="T17" fmla="*/ 22 h 109"/>
                    <a:gd name="T18" fmla="*/ 41 w 67"/>
                    <a:gd name="T19" fmla="*/ 22 h 109"/>
                    <a:gd name="T20" fmla="*/ 24 w 67"/>
                    <a:gd name="T21" fmla="*/ 26 h 109"/>
                    <a:gd name="T22" fmla="*/ 20 w 67"/>
                    <a:gd name="T23" fmla="*/ 29 h 109"/>
                    <a:gd name="T24" fmla="*/ 24 w 67"/>
                    <a:gd name="T25" fmla="*/ 33 h 109"/>
                    <a:gd name="T26" fmla="*/ 27 w 67"/>
                    <a:gd name="T27" fmla="*/ 33 h 109"/>
                    <a:gd name="T28" fmla="*/ 49 w 67"/>
                    <a:gd name="T29" fmla="*/ 26 h 109"/>
                    <a:gd name="T30" fmla="*/ 50 w 67"/>
                    <a:gd name="T31" fmla="*/ 25 h 109"/>
                    <a:gd name="T32" fmla="*/ 62 w 67"/>
                    <a:gd name="T33" fmla="*/ 14 h 109"/>
                    <a:gd name="T34" fmla="*/ 67 w 67"/>
                    <a:gd name="T35" fmla="*/ 6 h 109"/>
                    <a:gd name="T36" fmla="*/ 67 w 67"/>
                    <a:gd name="T37" fmla="*/ 6 h 109"/>
                    <a:gd name="T38" fmla="*/ 67 w 67"/>
                    <a:gd name="T39" fmla="*/ 109 h 109"/>
                    <a:gd name="T40" fmla="*/ 67 w 67"/>
                    <a:gd name="T41" fmla="*/ 109 h 109"/>
                    <a:gd name="T42" fmla="*/ 46 w 67"/>
                    <a:gd name="T43" fmla="*/ 109 h 109"/>
                    <a:gd name="T44" fmla="*/ 46 w 67"/>
                    <a:gd name="T45" fmla="*/ 109 h 109"/>
                    <a:gd name="T46" fmla="*/ 41 w 67"/>
                    <a:gd name="T47" fmla="*/ 96 h 109"/>
                    <a:gd name="T48" fmla="*/ 53 w 67"/>
                    <a:gd name="T49" fmla="*/ 74 h 109"/>
                    <a:gd name="T50" fmla="*/ 53 w 67"/>
                    <a:gd name="T51" fmla="*/ 74 h 109"/>
                    <a:gd name="T52" fmla="*/ 60 w 67"/>
                    <a:gd name="T53" fmla="*/ 76 h 109"/>
                    <a:gd name="T54" fmla="*/ 60 w 67"/>
                    <a:gd name="T55" fmla="*/ 76 h 109"/>
                    <a:gd name="T56" fmla="*/ 63 w 67"/>
                    <a:gd name="T57" fmla="*/ 71 h 109"/>
                    <a:gd name="T58" fmla="*/ 60 w 67"/>
                    <a:gd name="T59" fmla="*/ 68 h 109"/>
                    <a:gd name="T60" fmla="*/ 55 w 67"/>
                    <a:gd name="T61" fmla="*/ 67 h 109"/>
                    <a:gd name="T62" fmla="*/ 55 w 67"/>
                    <a:gd name="T63" fmla="*/ 67 h 109"/>
                    <a:gd name="T64" fmla="*/ 54 w 67"/>
                    <a:gd name="T65" fmla="*/ 66 h 109"/>
                    <a:gd name="T66" fmla="*/ 54 w 67"/>
                    <a:gd name="T67" fmla="*/ 66 h 109"/>
                    <a:gd name="T68" fmla="*/ 53 w 67"/>
                    <a:gd name="T69" fmla="*/ 60 h 109"/>
                    <a:gd name="T70" fmla="*/ 51 w 67"/>
                    <a:gd name="T71" fmla="*/ 56 h 109"/>
                    <a:gd name="T72" fmla="*/ 46 w 67"/>
                    <a:gd name="T73" fmla="*/ 59 h 109"/>
                    <a:gd name="T74" fmla="*/ 47 w 67"/>
                    <a:gd name="T75" fmla="*/ 69 h 109"/>
                    <a:gd name="T76" fmla="*/ 47 w 67"/>
                    <a:gd name="T77" fmla="*/ 69 h 109"/>
                    <a:gd name="T78" fmla="*/ 34 w 67"/>
                    <a:gd name="T79" fmla="*/ 88 h 109"/>
                    <a:gd name="T80" fmla="*/ 34 w 67"/>
                    <a:gd name="T81" fmla="*/ 88 h 109"/>
                    <a:gd name="T82" fmla="*/ 18 w 67"/>
                    <a:gd name="T83" fmla="*/ 68 h 109"/>
                    <a:gd name="T84" fmla="*/ 18 w 67"/>
                    <a:gd name="T85" fmla="*/ 68 h 109"/>
                    <a:gd name="T86" fmla="*/ 38 w 67"/>
                    <a:gd name="T87" fmla="*/ 58 h 109"/>
                    <a:gd name="T88" fmla="*/ 49 w 67"/>
                    <a:gd name="T89" fmla="*/ 43 h 109"/>
                    <a:gd name="T90" fmla="*/ 47 w 67"/>
                    <a:gd name="T91" fmla="*/ 38 h 109"/>
                    <a:gd name="T92" fmla="*/ 42 w 67"/>
                    <a:gd name="T93" fmla="*/ 40 h 109"/>
                    <a:gd name="T94" fmla="*/ 14 w 67"/>
                    <a:gd name="T95" fmla="*/ 61 h 109"/>
                    <a:gd name="T96" fmla="*/ 14 w 67"/>
                    <a:gd name="T97" fmla="*/ 61 h 109"/>
                    <a:gd name="T98" fmla="*/ 6 w 67"/>
                    <a:gd name="T99" fmla="*/ 37 h 109"/>
                    <a:gd name="T100" fmla="*/ 7 w 67"/>
                    <a:gd name="T101" fmla="*/ 29 h 109"/>
                    <a:gd name="T102" fmla="*/ 7 w 67"/>
                    <a:gd name="T103" fmla="*/ 29 h 109"/>
                    <a:gd name="T104" fmla="*/ 0 w 67"/>
                    <a:gd name="T105"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109">
                      <a:moveTo>
                        <a:pt x="0" y="8"/>
                      </a:moveTo>
                      <a:cubicBezTo>
                        <a:pt x="0" y="5"/>
                        <a:pt x="1" y="2"/>
                        <a:pt x="1" y="0"/>
                      </a:cubicBezTo>
                      <a:cubicBezTo>
                        <a:pt x="1" y="0"/>
                        <a:pt x="1" y="0"/>
                        <a:pt x="1" y="0"/>
                      </a:cubicBezTo>
                      <a:cubicBezTo>
                        <a:pt x="4" y="3"/>
                        <a:pt x="7" y="6"/>
                        <a:pt x="10" y="8"/>
                      </a:cubicBezTo>
                      <a:cubicBezTo>
                        <a:pt x="15" y="11"/>
                        <a:pt x="20" y="13"/>
                        <a:pt x="25" y="13"/>
                      </a:cubicBezTo>
                      <a:cubicBezTo>
                        <a:pt x="28" y="13"/>
                        <a:pt x="30" y="13"/>
                        <a:pt x="32" y="12"/>
                      </a:cubicBezTo>
                      <a:cubicBezTo>
                        <a:pt x="32" y="12"/>
                        <a:pt x="32" y="12"/>
                        <a:pt x="32" y="12"/>
                      </a:cubicBezTo>
                      <a:cubicBezTo>
                        <a:pt x="34" y="15"/>
                        <a:pt x="36" y="18"/>
                        <a:pt x="40" y="21"/>
                      </a:cubicBezTo>
                      <a:cubicBezTo>
                        <a:pt x="40" y="21"/>
                        <a:pt x="41" y="22"/>
                        <a:pt x="41" y="22"/>
                      </a:cubicBezTo>
                      <a:cubicBezTo>
                        <a:pt x="41" y="22"/>
                        <a:pt x="41" y="22"/>
                        <a:pt x="41" y="22"/>
                      </a:cubicBezTo>
                      <a:cubicBezTo>
                        <a:pt x="36" y="25"/>
                        <a:pt x="31" y="26"/>
                        <a:pt x="24" y="26"/>
                      </a:cubicBezTo>
                      <a:cubicBezTo>
                        <a:pt x="22" y="26"/>
                        <a:pt x="21" y="27"/>
                        <a:pt x="20" y="29"/>
                      </a:cubicBezTo>
                      <a:cubicBezTo>
                        <a:pt x="20" y="31"/>
                        <a:pt x="22" y="33"/>
                        <a:pt x="24" y="33"/>
                      </a:cubicBezTo>
                      <a:cubicBezTo>
                        <a:pt x="25" y="33"/>
                        <a:pt x="26" y="33"/>
                        <a:pt x="27" y="33"/>
                      </a:cubicBezTo>
                      <a:cubicBezTo>
                        <a:pt x="35" y="33"/>
                        <a:pt x="42" y="31"/>
                        <a:pt x="49" y="26"/>
                      </a:cubicBezTo>
                      <a:cubicBezTo>
                        <a:pt x="50" y="25"/>
                        <a:pt x="50" y="25"/>
                        <a:pt x="50" y="25"/>
                      </a:cubicBezTo>
                      <a:cubicBezTo>
                        <a:pt x="54" y="22"/>
                        <a:pt x="58" y="18"/>
                        <a:pt x="62" y="14"/>
                      </a:cubicBezTo>
                      <a:cubicBezTo>
                        <a:pt x="64" y="11"/>
                        <a:pt x="66" y="9"/>
                        <a:pt x="67" y="6"/>
                      </a:cubicBezTo>
                      <a:cubicBezTo>
                        <a:pt x="67" y="6"/>
                        <a:pt x="67" y="6"/>
                        <a:pt x="67" y="6"/>
                      </a:cubicBezTo>
                      <a:cubicBezTo>
                        <a:pt x="67" y="109"/>
                        <a:pt x="67" y="109"/>
                        <a:pt x="67" y="109"/>
                      </a:cubicBezTo>
                      <a:cubicBezTo>
                        <a:pt x="67" y="109"/>
                        <a:pt x="67" y="109"/>
                        <a:pt x="67" y="109"/>
                      </a:cubicBezTo>
                      <a:cubicBezTo>
                        <a:pt x="46" y="109"/>
                        <a:pt x="46" y="109"/>
                        <a:pt x="46" y="109"/>
                      </a:cubicBezTo>
                      <a:cubicBezTo>
                        <a:pt x="46" y="109"/>
                        <a:pt x="46" y="109"/>
                        <a:pt x="46" y="109"/>
                      </a:cubicBezTo>
                      <a:cubicBezTo>
                        <a:pt x="43" y="106"/>
                        <a:pt x="41" y="98"/>
                        <a:pt x="41" y="96"/>
                      </a:cubicBezTo>
                      <a:cubicBezTo>
                        <a:pt x="40" y="90"/>
                        <a:pt x="43" y="80"/>
                        <a:pt x="53" y="74"/>
                      </a:cubicBezTo>
                      <a:cubicBezTo>
                        <a:pt x="53" y="74"/>
                        <a:pt x="53" y="74"/>
                        <a:pt x="53" y="74"/>
                      </a:cubicBezTo>
                      <a:cubicBezTo>
                        <a:pt x="55" y="75"/>
                        <a:pt x="57" y="76"/>
                        <a:pt x="60" y="76"/>
                      </a:cubicBezTo>
                      <a:cubicBezTo>
                        <a:pt x="60" y="76"/>
                        <a:pt x="60" y="76"/>
                        <a:pt x="60" y="76"/>
                      </a:cubicBezTo>
                      <a:cubicBezTo>
                        <a:pt x="62" y="76"/>
                        <a:pt x="64" y="74"/>
                        <a:pt x="63" y="71"/>
                      </a:cubicBezTo>
                      <a:cubicBezTo>
                        <a:pt x="63" y="69"/>
                        <a:pt x="61" y="68"/>
                        <a:pt x="60" y="68"/>
                      </a:cubicBezTo>
                      <a:cubicBezTo>
                        <a:pt x="58" y="68"/>
                        <a:pt x="56" y="68"/>
                        <a:pt x="55" y="67"/>
                      </a:cubicBezTo>
                      <a:cubicBezTo>
                        <a:pt x="55" y="67"/>
                        <a:pt x="55" y="67"/>
                        <a:pt x="55" y="67"/>
                      </a:cubicBezTo>
                      <a:cubicBezTo>
                        <a:pt x="55" y="67"/>
                        <a:pt x="55" y="66"/>
                        <a:pt x="54" y="66"/>
                      </a:cubicBezTo>
                      <a:cubicBezTo>
                        <a:pt x="54" y="66"/>
                        <a:pt x="54" y="66"/>
                        <a:pt x="54" y="66"/>
                      </a:cubicBezTo>
                      <a:cubicBezTo>
                        <a:pt x="53" y="65"/>
                        <a:pt x="53" y="63"/>
                        <a:pt x="53" y="60"/>
                      </a:cubicBezTo>
                      <a:cubicBezTo>
                        <a:pt x="54" y="59"/>
                        <a:pt x="53" y="57"/>
                        <a:pt x="51" y="56"/>
                      </a:cubicBezTo>
                      <a:cubicBezTo>
                        <a:pt x="49" y="55"/>
                        <a:pt x="47" y="57"/>
                        <a:pt x="46" y="59"/>
                      </a:cubicBezTo>
                      <a:cubicBezTo>
                        <a:pt x="46" y="63"/>
                        <a:pt x="46" y="66"/>
                        <a:pt x="47" y="69"/>
                      </a:cubicBezTo>
                      <a:cubicBezTo>
                        <a:pt x="47" y="69"/>
                        <a:pt x="47" y="69"/>
                        <a:pt x="47" y="69"/>
                      </a:cubicBezTo>
                      <a:cubicBezTo>
                        <a:pt x="41" y="73"/>
                        <a:pt x="36" y="81"/>
                        <a:pt x="34" y="88"/>
                      </a:cubicBezTo>
                      <a:cubicBezTo>
                        <a:pt x="34" y="88"/>
                        <a:pt x="34" y="88"/>
                        <a:pt x="34" y="88"/>
                      </a:cubicBezTo>
                      <a:cubicBezTo>
                        <a:pt x="27" y="84"/>
                        <a:pt x="21" y="77"/>
                        <a:pt x="18" y="68"/>
                      </a:cubicBezTo>
                      <a:cubicBezTo>
                        <a:pt x="18" y="68"/>
                        <a:pt x="18" y="68"/>
                        <a:pt x="18" y="68"/>
                      </a:cubicBezTo>
                      <a:cubicBezTo>
                        <a:pt x="27" y="66"/>
                        <a:pt x="33" y="62"/>
                        <a:pt x="38" y="58"/>
                      </a:cubicBezTo>
                      <a:cubicBezTo>
                        <a:pt x="45" y="51"/>
                        <a:pt x="49" y="44"/>
                        <a:pt x="49" y="43"/>
                      </a:cubicBezTo>
                      <a:cubicBezTo>
                        <a:pt x="50" y="41"/>
                        <a:pt x="49" y="39"/>
                        <a:pt x="47" y="38"/>
                      </a:cubicBezTo>
                      <a:cubicBezTo>
                        <a:pt x="45" y="37"/>
                        <a:pt x="43" y="38"/>
                        <a:pt x="42" y="40"/>
                      </a:cubicBezTo>
                      <a:cubicBezTo>
                        <a:pt x="42" y="41"/>
                        <a:pt x="34" y="58"/>
                        <a:pt x="14" y="61"/>
                      </a:cubicBezTo>
                      <a:cubicBezTo>
                        <a:pt x="14" y="61"/>
                        <a:pt x="14" y="61"/>
                        <a:pt x="14" y="61"/>
                      </a:cubicBezTo>
                      <a:cubicBezTo>
                        <a:pt x="9" y="55"/>
                        <a:pt x="6" y="47"/>
                        <a:pt x="6" y="37"/>
                      </a:cubicBezTo>
                      <a:cubicBezTo>
                        <a:pt x="6" y="34"/>
                        <a:pt x="6" y="31"/>
                        <a:pt x="7" y="29"/>
                      </a:cubicBezTo>
                      <a:cubicBezTo>
                        <a:pt x="7" y="29"/>
                        <a:pt x="7" y="29"/>
                        <a:pt x="7" y="29"/>
                      </a:cubicBezTo>
                      <a:cubicBezTo>
                        <a:pt x="3" y="23"/>
                        <a:pt x="0" y="16"/>
                        <a:pt x="0" y="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grpSp>
        </p:grpSp>
        <p:pic>
          <p:nvPicPr>
            <p:cNvPr id="308" name="Picture 2" descr="http://www.newdesignfile.com/postpic/2014/01/hybrid-cloud-icon_230834.png"/>
            <p:cNvPicPr>
              <a:picLocks noChangeAspect="1" noChangeArrowheads="1"/>
            </p:cNvPicPr>
            <p:nvPr>
              <p:custDataLst>
                <p:tags r:id="rId3"/>
              </p:custDataLst>
            </p:nvPr>
          </p:nvPicPr>
          <p:blipFill>
            <a:blip r:embed="rId75">
              <a:duotone>
                <a:prstClr val="black"/>
                <a:schemeClr val="bg2">
                  <a:tint val="45000"/>
                  <a:satMod val="400000"/>
                </a:schemeClr>
              </a:duotone>
              <a:extLst>
                <a:ext uri="{BEBA8EAE-BF5A-486C-A8C5-ECC9F3942E4B}">
                  <a14:imgProps xmlns:a14="http://schemas.microsoft.com/office/drawing/2010/main">
                    <a14:imgLayer r:embed="rId76">
                      <a14:imgEffect>
                        <a14:sharpenSoften amount="100000"/>
                      </a14:imgEffect>
                      <a14:imgEffect>
                        <a14:colorTemperature colorTemp="47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gray">
            <a:xfrm>
              <a:off x="7166743" y="2444495"/>
              <a:ext cx="1209733" cy="1060175"/>
            </a:xfrm>
            <a:prstGeom prst="rect">
              <a:avLst/>
            </a:prstGeom>
            <a:noFill/>
          </p:spPr>
        </p:pic>
        <p:grpSp>
          <p:nvGrpSpPr>
            <p:cNvPr id="309" name="Group 308"/>
            <p:cNvGrpSpPr/>
            <p:nvPr/>
          </p:nvGrpSpPr>
          <p:grpSpPr bwMode="gray">
            <a:xfrm>
              <a:off x="12232898" y="2541336"/>
              <a:ext cx="923092" cy="866486"/>
              <a:chOff x="6090802" y="3155629"/>
              <a:chExt cx="1420249" cy="1333157"/>
            </a:xfrm>
          </p:grpSpPr>
          <p:sp>
            <p:nvSpPr>
              <p:cNvPr id="310" name="Freeform 72"/>
              <p:cNvSpPr>
                <a:spLocks noEditPoints="1"/>
              </p:cNvSpPr>
              <p:nvPr>
                <p:custDataLst>
                  <p:tags r:id="rId12"/>
                </p:custDataLst>
              </p:nvPr>
            </p:nvSpPr>
            <p:spPr bwMode="gray">
              <a:xfrm>
                <a:off x="6286918" y="3369172"/>
                <a:ext cx="246723" cy="229855"/>
              </a:xfrm>
              <a:custGeom>
                <a:avLst/>
                <a:gdLst>
                  <a:gd name="T0" fmla="*/ 123 w 247"/>
                  <a:gd name="T1" fmla="*/ 246 h 246"/>
                  <a:gd name="T2" fmla="*/ 0 w 247"/>
                  <a:gd name="T3" fmla="*/ 123 h 246"/>
                  <a:gd name="T4" fmla="*/ 123 w 247"/>
                  <a:gd name="T5" fmla="*/ 0 h 246"/>
                  <a:gd name="T6" fmla="*/ 247 w 247"/>
                  <a:gd name="T7" fmla="*/ 123 h 246"/>
                  <a:gd name="T8" fmla="*/ 123 w 247"/>
                  <a:gd name="T9" fmla="*/ 246 h 246"/>
                  <a:gd name="T10" fmla="*/ 123 w 247"/>
                  <a:gd name="T11" fmla="*/ 33 h 246"/>
                  <a:gd name="T12" fmla="*/ 33 w 247"/>
                  <a:gd name="T13" fmla="*/ 123 h 246"/>
                  <a:gd name="T14" fmla="*/ 123 w 247"/>
                  <a:gd name="T15" fmla="*/ 213 h 246"/>
                  <a:gd name="T16" fmla="*/ 214 w 247"/>
                  <a:gd name="T17" fmla="*/ 123 h 246"/>
                  <a:gd name="T18" fmla="*/ 123 w 247"/>
                  <a:gd name="T19"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6">
                    <a:moveTo>
                      <a:pt x="123" y="246"/>
                    </a:moveTo>
                    <a:cubicBezTo>
                      <a:pt x="55" y="246"/>
                      <a:pt x="0" y="191"/>
                      <a:pt x="0" y="123"/>
                    </a:cubicBezTo>
                    <a:cubicBezTo>
                      <a:pt x="0" y="56"/>
                      <a:pt x="55" y="0"/>
                      <a:pt x="123" y="0"/>
                    </a:cubicBezTo>
                    <a:cubicBezTo>
                      <a:pt x="191" y="0"/>
                      <a:pt x="247" y="56"/>
                      <a:pt x="247" y="123"/>
                    </a:cubicBezTo>
                    <a:cubicBezTo>
                      <a:pt x="247" y="191"/>
                      <a:pt x="191" y="246"/>
                      <a:pt x="123" y="246"/>
                    </a:cubicBezTo>
                    <a:close/>
                    <a:moveTo>
                      <a:pt x="123" y="33"/>
                    </a:moveTo>
                    <a:cubicBezTo>
                      <a:pt x="73" y="33"/>
                      <a:pt x="33" y="74"/>
                      <a:pt x="33" y="123"/>
                    </a:cubicBezTo>
                    <a:cubicBezTo>
                      <a:pt x="33" y="173"/>
                      <a:pt x="73" y="213"/>
                      <a:pt x="123" y="213"/>
                    </a:cubicBezTo>
                    <a:cubicBezTo>
                      <a:pt x="173" y="213"/>
                      <a:pt x="214" y="173"/>
                      <a:pt x="214" y="123"/>
                    </a:cubicBezTo>
                    <a:cubicBezTo>
                      <a:pt x="214" y="74"/>
                      <a:pt x="173" y="33"/>
                      <a:pt x="123"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1" name="Freeform 73"/>
              <p:cNvSpPr>
                <a:spLocks noEditPoints="1"/>
              </p:cNvSpPr>
              <p:nvPr>
                <p:custDataLst>
                  <p:tags r:id="rId13"/>
                </p:custDataLst>
              </p:nvPr>
            </p:nvSpPr>
            <p:spPr bwMode="gray">
              <a:xfrm>
                <a:off x="6090802" y="3603476"/>
                <a:ext cx="678493" cy="722189"/>
              </a:xfrm>
              <a:custGeom>
                <a:avLst/>
                <a:gdLst>
                  <a:gd name="T0" fmla="*/ 222 w 682"/>
                  <a:gd name="T1" fmla="*/ 16 h 773"/>
                  <a:gd name="T2" fmla="*/ 205 w 682"/>
                  <a:gd name="T3" fmla="*/ 32 h 773"/>
                  <a:gd name="T4" fmla="*/ 2 w 682"/>
                  <a:gd name="T5" fmla="*/ 295 h 773"/>
                  <a:gd name="T6" fmla="*/ 76 w 682"/>
                  <a:gd name="T7" fmla="*/ 352 h 773"/>
                  <a:gd name="T8" fmla="*/ 210 w 682"/>
                  <a:gd name="T9" fmla="*/ 210 h 773"/>
                  <a:gd name="T10" fmla="*/ 180 w 682"/>
                  <a:gd name="T11" fmla="*/ 703 h 773"/>
                  <a:gd name="T12" fmla="*/ 235 w 682"/>
                  <a:gd name="T13" fmla="*/ 773 h 773"/>
                  <a:gd name="T14" fmla="*/ 291 w 682"/>
                  <a:gd name="T15" fmla="*/ 756 h 773"/>
                  <a:gd name="T16" fmla="*/ 342 w 682"/>
                  <a:gd name="T17" fmla="*/ 712 h 773"/>
                  <a:gd name="T18" fmla="*/ 399 w 682"/>
                  <a:gd name="T19" fmla="*/ 773 h 773"/>
                  <a:gd name="T20" fmla="*/ 458 w 682"/>
                  <a:gd name="T21" fmla="*/ 748 h 773"/>
                  <a:gd name="T22" fmla="*/ 432 w 682"/>
                  <a:gd name="T23" fmla="*/ 305 h 773"/>
                  <a:gd name="T24" fmla="*/ 682 w 682"/>
                  <a:gd name="T25" fmla="*/ 90 h 773"/>
                  <a:gd name="T26" fmla="*/ 309 w 682"/>
                  <a:gd name="T27" fmla="*/ 33 h 773"/>
                  <a:gd name="T28" fmla="*/ 321 w 682"/>
                  <a:gd name="T29" fmla="*/ 167 h 773"/>
                  <a:gd name="T30" fmla="*/ 649 w 682"/>
                  <a:gd name="T31" fmla="*/ 83 h 773"/>
                  <a:gd name="T32" fmla="*/ 399 w 682"/>
                  <a:gd name="T33" fmla="*/ 102 h 773"/>
                  <a:gd name="T34" fmla="*/ 399 w 682"/>
                  <a:gd name="T35" fmla="*/ 308 h 773"/>
                  <a:gd name="T36" fmla="*/ 427 w 682"/>
                  <a:gd name="T37" fmla="*/ 706 h 773"/>
                  <a:gd name="T38" fmla="*/ 379 w 682"/>
                  <a:gd name="T39" fmla="*/ 737 h 773"/>
                  <a:gd name="T40" fmla="*/ 350 w 682"/>
                  <a:gd name="T41" fmla="*/ 356 h 773"/>
                  <a:gd name="T42" fmla="*/ 349 w 682"/>
                  <a:gd name="T43" fmla="*/ 351 h 773"/>
                  <a:gd name="T44" fmla="*/ 346 w 682"/>
                  <a:gd name="T45" fmla="*/ 346 h 773"/>
                  <a:gd name="T46" fmla="*/ 342 w 682"/>
                  <a:gd name="T47" fmla="*/ 343 h 773"/>
                  <a:gd name="T48" fmla="*/ 300 w 682"/>
                  <a:gd name="T49" fmla="*/ 342 h 773"/>
                  <a:gd name="T50" fmla="*/ 296 w 682"/>
                  <a:gd name="T51" fmla="*/ 345 h 773"/>
                  <a:gd name="T52" fmla="*/ 293 w 682"/>
                  <a:gd name="T53" fmla="*/ 349 h 773"/>
                  <a:gd name="T54" fmla="*/ 291 w 682"/>
                  <a:gd name="T55" fmla="*/ 354 h 773"/>
                  <a:gd name="T56" fmla="*/ 266 w 682"/>
                  <a:gd name="T57" fmla="*/ 709 h 773"/>
                  <a:gd name="T58" fmla="*/ 214 w 682"/>
                  <a:gd name="T59" fmla="*/ 734 h 773"/>
                  <a:gd name="T60" fmla="*/ 243 w 682"/>
                  <a:gd name="T61" fmla="*/ 296 h 773"/>
                  <a:gd name="T62" fmla="*/ 243 w 682"/>
                  <a:gd name="T63" fmla="*/ 161 h 773"/>
                  <a:gd name="T64" fmla="*/ 242 w 682"/>
                  <a:gd name="T65" fmla="*/ 158 h 773"/>
                  <a:gd name="T66" fmla="*/ 237 w 682"/>
                  <a:gd name="T67" fmla="*/ 152 h 773"/>
                  <a:gd name="T68" fmla="*/ 232 w 682"/>
                  <a:gd name="T69" fmla="*/ 149 h 773"/>
                  <a:gd name="T70" fmla="*/ 225 w 682"/>
                  <a:gd name="T71" fmla="*/ 148 h 773"/>
                  <a:gd name="T72" fmla="*/ 214 w 682"/>
                  <a:gd name="T73" fmla="*/ 154 h 773"/>
                  <a:gd name="T74" fmla="*/ 53 w 682"/>
                  <a:gd name="T75" fmla="*/ 304 h 773"/>
                  <a:gd name="T76" fmla="*/ 230 w 682"/>
                  <a:gd name="T77" fmla="*/ 53 h 773"/>
                  <a:gd name="T78" fmla="*/ 244 w 682"/>
                  <a:gd name="T79" fmla="*/ 41 h 773"/>
                  <a:gd name="T80" fmla="*/ 246 w 682"/>
                  <a:gd name="T81" fmla="*/ 39 h 773"/>
                  <a:gd name="T82" fmla="*/ 253 w 682"/>
                  <a:gd name="T83" fmla="*/ 33 h 773"/>
                  <a:gd name="T84" fmla="*/ 277 w 682"/>
                  <a:gd name="T85" fmla="*/ 147 h 773"/>
                  <a:gd name="T86" fmla="*/ 337 w 682"/>
                  <a:gd name="T87" fmla="*/ 219 h 773"/>
                  <a:gd name="T88" fmla="*/ 366 w 682"/>
                  <a:gd name="T89" fmla="*/ 33 h 773"/>
                  <a:gd name="T90" fmla="*/ 649 w 682"/>
                  <a:gd name="T91" fmla="*/ 8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2" h="773">
                    <a:moveTo>
                      <a:pt x="629" y="0"/>
                    </a:moveTo>
                    <a:cubicBezTo>
                      <a:pt x="253" y="0"/>
                      <a:pt x="253" y="0"/>
                      <a:pt x="253" y="0"/>
                    </a:cubicBezTo>
                    <a:cubicBezTo>
                      <a:pt x="241" y="0"/>
                      <a:pt x="230" y="6"/>
                      <a:pt x="222" y="16"/>
                    </a:cubicBezTo>
                    <a:cubicBezTo>
                      <a:pt x="222" y="16"/>
                      <a:pt x="222" y="16"/>
                      <a:pt x="222" y="16"/>
                    </a:cubicBezTo>
                    <a:cubicBezTo>
                      <a:pt x="222" y="16"/>
                      <a:pt x="222" y="16"/>
                      <a:pt x="222" y="16"/>
                    </a:cubicBezTo>
                    <a:cubicBezTo>
                      <a:pt x="216" y="20"/>
                      <a:pt x="210" y="26"/>
                      <a:pt x="205" y="32"/>
                    </a:cubicBezTo>
                    <a:cubicBezTo>
                      <a:pt x="19" y="252"/>
                      <a:pt x="19" y="252"/>
                      <a:pt x="19" y="252"/>
                    </a:cubicBezTo>
                    <a:cubicBezTo>
                      <a:pt x="10" y="262"/>
                      <a:pt x="4" y="273"/>
                      <a:pt x="1" y="282"/>
                    </a:cubicBezTo>
                    <a:cubicBezTo>
                      <a:pt x="0" y="286"/>
                      <a:pt x="0" y="291"/>
                      <a:pt x="2" y="295"/>
                    </a:cubicBezTo>
                    <a:cubicBezTo>
                      <a:pt x="10" y="308"/>
                      <a:pt x="19" y="319"/>
                      <a:pt x="31" y="329"/>
                    </a:cubicBezTo>
                    <a:cubicBezTo>
                      <a:pt x="43" y="339"/>
                      <a:pt x="56" y="347"/>
                      <a:pt x="70" y="351"/>
                    </a:cubicBezTo>
                    <a:cubicBezTo>
                      <a:pt x="72" y="352"/>
                      <a:pt x="74" y="352"/>
                      <a:pt x="76" y="352"/>
                    </a:cubicBezTo>
                    <a:cubicBezTo>
                      <a:pt x="78" y="352"/>
                      <a:pt x="81" y="352"/>
                      <a:pt x="83" y="351"/>
                    </a:cubicBezTo>
                    <a:cubicBezTo>
                      <a:pt x="92" y="346"/>
                      <a:pt x="102" y="338"/>
                      <a:pt x="110" y="327"/>
                    </a:cubicBezTo>
                    <a:cubicBezTo>
                      <a:pt x="210" y="210"/>
                      <a:pt x="210" y="210"/>
                      <a:pt x="210" y="210"/>
                    </a:cubicBezTo>
                    <a:cubicBezTo>
                      <a:pt x="210" y="293"/>
                      <a:pt x="210" y="293"/>
                      <a:pt x="210" y="293"/>
                    </a:cubicBezTo>
                    <a:cubicBezTo>
                      <a:pt x="209" y="298"/>
                      <a:pt x="209" y="303"/>
                      <a:pt x="208" y="308"/>
                    </a:cubicBezTo>
                    <a:cubicBezTo>
                      <a:pt x="180" y="703"/>
                      <a:pt x="180" y="703"/>
                      <a:pt x="180" y="703"/>
                    </a:cubicBezTo>
                    <a:cubicBezTo>
                      <a:pt x="179" y="721"/>
                      <a:pt x="180" y="737"/>
                      <a:pt x="183" y="748"/>
                    </a:cubicBezTo>
                    <a:cubicBezTo>
                      <a:pt x="184" y="752"/>
                      <a:pt x="186" y="756"/>
                      <a:pt x="190" y="758"/>
                    </a:cubicBezTo>
                    <a:cubicBezTo>
                      <a:pt x="204" y="767"/>
                      <a:pt x="219" y="772"/>
                      <a:pt x="235" y="773"/>
                    </a:cubicBezTo>
                    <a:cubicBezTo>
                      <a:pt x="237" y="773"/>
                      <a:pt x="240" y="773"/>
                      <a:pt x="242" y="773"/>
                    </a:cubicBezTo>
                    <a:cubicBezTo>
                      <a:pt x="256" y="773"/>
                      <a:pt x="269" y="770"/>
                      <a:pt x="282" y="765"/>
                    </a:cubicBezTo>
                    <a:cubicBezTo>
                      <a:pt x="286" y="763"/>
                      <a:pt x="289" y="760"/>
                      <a:pt x="291" y="756"/>
                    </a:cubicBezTo>
                    <a:cubicBezTo>
                      <a:pt x="295" y="745"/>
                      <a:pt x="298" y="729"/>
                      <a:pt x="299" y="712"/>
                    </a:cubicBezTo>
                    <a:cubicBezTo>
                      <a:pt x="321" y="412"/>
                      <a:pt x="321" y="412"/>
                      <a:pt x="321" y="412"/>
                    </a:cubicBezTo>
                    <a:cubicBezTo>
                      <a:pt x="342" y="712"/>
                      <a:pt x="342" y="712"/>
                      <a:pt x="342" y="712"/>
                    </a:cubicBezTo>
                    <a:cubicBezTo>
                      <a:pt x="343" y="729"/>
                      <a:pt x="346" y="745"/>
                      <a:pt x="350" y="756"/>
                    </a:cubicBezTo>
                    <a:cubicBezTo>
                      <a:pt x="352" y="760"/>
                      <a:pt x="355" y="763"/>
                      <a:pt x="359" y="765"/>
                    </a:cubicBezTo>
                    <a:cubicBezTo>
                      <a:pt x="372" y="770"/>
                      <a:pt x="385" y="773"/>
                      <a:pt x="399" y="773"/>
                    </a:cubicBezTo>
                    <a:cubicBezTo>
                      <a:pt x="401" y="773"/>
                      <a:pt x="404" y="773"/>
                      <a:pt x="406" y="773"/>
                    </a:cubicBezTo>
                    <a:cubicBezTo>
                      <a:pt x="422" y="772"/>
                      <a:pt x="437" y="767"/>
                      <a:pt x="451" y="758"/>
                    </a:cubicBezTo>
                    <a:cubicBezTo>
                      <a:pt x="455" y="756"/>
                      <a:pt x="457" y="752"/>
                      <a:pt x="458" y="748"/>
                    </a:cubicBezTo>
                    <a:cubicBezTo>
                      <a:pt x="461" y="737"/>
                      <a:pt x="462" y="721"/>
                      <a:pt x="461" y="703"/>
                    </a:cubicBezTo>
                    <a:cubicBezTo>
                      <a:pt x="433" y="309"/>
                      <a:pt x="433" y="309"/>
                      <a:pt x="433" y="309"/>
                    </a:cubicBezTo>
                    <a:cubicBezTo>
                      <a:pt x="433" y="308"/>
                      <a:pt x="432" y="306"/>
                      <a:pt x="432" y="305"/>
                    </a:cubicBezTo>
                    <a:cubicBezTo>
                      <a:pt x="432" y="118"/>
                      <a:pt x="432" y="118"/>
                      <a:pt x="432" y="118"/>
                    </a:cubicBezTo>
                    <a:cubicBezTo>
                      <a:pt x="629" y="118"/>
                      <a:pt x="629" y="118"/>
                      <a:pt x="629" y="118"/>
                    </a:cubicBezTo>
                    <a:cubicBezTo>
                      <a:pt x="655" y="118"/>
                      <a:pt x="682" y="111"/>
                      <a:pt x="682" y="90"/>
                    </a:cubicBezTo>
                    <a:cubicBezTo>
                      <a:pt x="682" y="28"/>
                      <a:pt x="682" y="28"/>
                      <a:pt x="682" y="28"/>
                    </a:cubicBezTo>
                    <a:cubicBezTo>
                      <a:pt x="682" y="8"/>
                      <a:pt x="655" y="0"/>
                      <a:pt x="629" y="0"/>
                    </a:cubicBezTo>
                    <a:close/>
                    <a:moveTo>
                      <a:pt x="309" y="33"/>
                    </a:moveTo>
                    <a:cubicBezTo>
                      <a:pt x="333" y="33"/>
                      <a:pt x="333" y="33"/>
                      <a:pt x="333" y="33"/>
                    </a:cubicBezTo>
                    <a:cubicBezTo>
                      <a:pt x="333" y="138"/>
                      <a:pt x="333" y="138"/>
                      <a:pt x="333" y="138"/>
                    </a:cubicBezTo>
                    <a:cubicBezTo>
                      <a:pt x="321" y="167"/>
                      <a:pt x="321" y="167"/>
                      <a:pt x="321" y="167"/>
                    </a:cubicBezTo>
                    <a:cubicBezTo>
                      <a:pt x="309" y="138"/>
                      <a:pt x="309" y="138"/>
                      <a:pt x="309" y="138"/>
                    </a:cubicBezTo>
                    <a:lnTo>
                      <a:pt x="309" y="33"/>
                    </a:lnTo>
                    <a:close/>
                    <a:moveTo>
                      <a:pt x="649" y="83"/>
                    </a:moveTo>
                    <a:cubicBezTo>
                      <a:pt x="645" y="84"/>
                      <a:pt x="638" y="86"/>
                      <a:pt x="629" y="86"/>
                    </a:cubicBezTo>
                    <a:cubicBezTo>
                      <a:pt x="416" y="86"/>
                      <a:pt x="416" y="86"/>
                      <a:pt x="416" y="86"/>
                    </a:cubicBezTo>
                    <a:cubicBezTo>
                      <a:pt x="407" y="86"/>
                      <a:pt x="399" y="93"/>
                      <a:pt x="399" y="102"/>
                    </a:cubicBezTo>
                    <a:cubicBezTo>
                      <a:pt x="399" y="306"/>
                      <a:pt x="399" y="306"/>
                      <a:pt x="399" y="306"/>
                    </a:cubicBezTo>
                    <a:cubicBezTo>
                      <a:pt x="399" y="306"/>
                      <a:pt x="399" y="306"/>
                      <a:pt x="399" y="307"/>
                    </a:cubicBezTo>
                    <a:cubicBezTo>
                      <a:pt x="399" y="307"/>
                      <a:pt x="399" y="307"/>
                      <a:pt x="399" y="308"/>
                    </a:cubicBezTo>
                    <a:cubicBezTo>
                      <a:pt x="399" y="308"/>
                      <a:pt x="399" y="308"/>
                      <a:pt x="399" y="308"/>
                    </a:cubicBezTo>
                    <a:cubicBezTo>
                      <a:pt x="399" y="309"/>
                      <a:pt x="399" y="310"/>
                      <a:pt x="399" y="311"/>
                    </a:cubicBezTo>
                    <a:cubicBezTo>
                      <a:pt x="427" y="706"/>
                      <a:pt x="427" y="706"/>
                      <a:pt x="427" y="706"/>
                    </a:cubicBezTo>
                    <a:cubicBezTo>
                      <a:pt x="428" y="716"/>
                      <a:pt x="428" y="726"/>
                      <a:pt x="427" y="734"/>
                    </a:cubicBezTo>
                    <a:cubicBezTo>
                      <a:pt x="420" y="738"/>
                      <a:pt x="412" y="740"/>
                      <a:pt x="403" y="740"/>
                    </a:cubicBezTo>
                    <a:cubicBezTo>
                      <a:pt x="395" y="741"/>
                      <a:pt x="387" y="740"/>
                      <a:pt x="379" y="737"/>
                    </a:cubicBezTo>
                    <a:cubicBezTo>
                      <a:pt x="377" y="730"/>
                      <a:pt x="376" y="720"/>
                      <a:pt x="375" y="709"/>
                    </a:cubicBezTo>
                    <a:cubicBezTo>
                      <a:pt x="350" y="357"/>
                      <a:pt x="350" y="357"/>
                      <a:pt x="350" y="357"/>
                    </a:cubicBezTo>
                    <a:cubicBezTo>
                      <a:pt x="350" y="356"/>
                      <a:pt x="350" y="356"/>
                      <a:pt x="350" y="356"/>
                    </a:cubicBezTo>
                    <a:cubicBezTo>
                      <a:pt x="350" y="355"/>
                      <a:pt x="350" y="355"/>
                      <a:pt x="350" y="354"/>
                    </a:cubicBezTo>
                    <a:cubicBezTo>
                      <a:pt x="349" y="354"/>
                      <a:pt x="349" y="353"/>
                      <a:pt x="349" y="353"/>
                    </a:cubicBezTo>
                    <a:cubicBezTo>
                      <a:pt x="349" y="352"/>
                      <a:pt x="349" y="352"/>
                      <a:pt x="349" y="351"/>
                    </a:cubicBezTo>
                    <a:cubicBezTo>
                      <a:pt x="348" y="350"/>
                      <a:pt x="348" y="349"/>
                      <a:pt x="347" y="348"/>
                    </a:cubicBezTo>
                    <a:cubicBezTo>
                      <a:pt x="347" y="348"/>
                      <a:pt x="347" y="347"/>
                      <a:pt x="347" y="347"/>
                    </a:cubicBezTo>
                    <a:cubicBezTo>
                      <a:pt x="346" y="347"/>
                      <a:pt x="346" y="346"/>
                      <a:pt x="346" y="346"/>
                    </a:cubicBezTo>
                    <a:cubicBezTo>
                      <a:pt x="345" y="345"/>
                      <a:pt x="345" y="345"/>
                      <a:pt x="345" y="345"/>
                    </a:cubicBezTo>
                    <a:cubicBezTo>
                      <a:pt x="344" y="344"/>
                      <a:pt x="344" y="344"/>
                      <a:pt x="343" y="344"/>
                    </a:cubicBezTo>
                    <a:cubicBezTo>
                      <a:pt x="342" y="343"/>
                      <a:pt x="342" y="343"/>
                      <a:pt x="342" y="343"/>
                    </a:cubicBezTo>
                    <a:cubicBezTo>
                      <a:pt x="339" y="341"/>
                      <a:pt x="336" y="340"/>
                      <a:pt x="332" y="340"/>
                    </a:cubicBezTo>
                    <a:cubicBezTo>
                      <a:pt x="309" y="340"/>
                      <a:pt x="309" y="340"/>
                      <a:pt x="309" y="340"/>
                    </a:cubicBezTo>
                    <a:cubicBezTo>
                      <a:pt x="306" y="340"/>
                      <a:pt x="303" y="341"/>
                      <a:pt x="300" y="342"/>
                    </a:cubicBezTo>
                    <a:cubicBezTo>
                      <a:pt x="300" y="342"/>
                      <a:pt x="299" y="343"/>
                      <a:pt x="299" y="343"/>
                    </a:cubicBezTo>
                    <a:cubicBezTo>
                      <a:pt x="298" y="343"/>
                      <a:pt x="297" y="344"/>
                      <a:pt x="297" y="345"/>
                    </a:cubicBezTo>
                    <a:cubicBezTo>
                      <a:pt x="296" y="345"/>
                      <a:pt x="296" y="345"/>
                      <a:pt x="296" y="345"/>
                    </a:cubicBezTo>
                    <a:cubicBezTo>
                      <a:pt x="296" y="346"/>
                      <a:pt x="295" y="346"/>
                      <a:pt x="295" y="346"/>
                    </a:cubicBezTo>
                    <a:cubicBezTo>
                      <a:pt x="295" y="347"/>
                      <a:pt x="294" y="347"/>
                      <a:pt x="294" y="348"/>
                    </a:cubicBezTo>
                    <a:cubicBezTo>
                      <a:pt x="294" y="348"/>
                      <a:pt x="293" y="349"/>
                      <a:pt x="293" y="349"/>
                    </a:cubicBezTo>
                    <a:cubicBezTo>
                      <a:pt x="293" y="350"/>
                      <a:pt x="292" y="351"/>
                      <a:pt x="292" y="351"/>
                    </a:cubicBezTo>
                    <a:cubicBezTo>
                      <a:pt x="292" y="352"/>
                      <a:pt x="292" y="352"/>
                      <a:pt x="292" y="353"/>
                    </a:cubicBezTo>
                    <a:cubicBezTo>
                      <a:pt x="292" y="353"/>
                      <a:pt x="291" y="354"/>
                      <a:pt x="291" y="354"/>
                    </a:cubicBezTo>
                    <a:cubicBezTo>
                      <a:pt x="291" y="355"/>
                      <a:pt x="291" y="355"/>
                      <a:pt x="291" y="356"/>
                    </a:cubicBezTo>
                    <a:cubicBezTo>
                      <a:pt x="291" y="357"/>
                      <a:pt x="291" y="357"/>
                      <a:pt x="291" y="357"/>
                    </a:cubicBezTo>
                    <a:cubicBezTo>
                      <a:pt x="266" y="709"/>
                      <a:pt x="266" y="709"/>
                      <a:pt x="266" y="709"/>
                    </a:cubicBezTo>
                    <a:cubicBezTo>
                      <a:pt x="265" y="721"/>
                      <a:pt x="264" y="731"/>
                      <a:pt x="262" y="737"/>
                    </a:cubicBezTo>
                    <a:cubicBezTo>
                      <a:pt x="254" y="740"/>
                      <a:pt x="246" y="741"/>
                      <a:pt x="238" y="740"/>
                    </a:cubicBezTo>
                    <a:cubicBezTo>
                      <a:pt x="229" y="740"/>
                      <a:pt x="221" y="738"/>
                      <a:pt x="214" y="734"/>
                    </a:cubicBezTo>
                    <a:cubicBezTo>
                      <a:pt x="213" y="726"/>
                      <a:pt x="213" y="716"/>
                      <a:pt x="214" y="706"/>
                    </a:cubicBezTo>
                    <a:cubicBezTo>
                      <a:pt x="242" y="311"/>
                      <a:pt x="242" y="311"/>
                      <a:pt x="242" y="311"/>
                    </a:cubicBezTo>
                    <a:cubicBezTo>
                      <a:pt x="242" y="306"/>
                      <a:pt x="242" y="301"/>
                      <a:pt x="243" y="296"/>
                    </a:cubicBezTo>
                    <a:cubicBezTo>
                      <a:pt x="243" y="295"/>
                      <a:pt x="243" y="294"/>
                      <a:pt x="243" y="294"/>
                    </a:cubicBezTo>
                    <a:cubicBezTo>
                      <a:pt x="243" y="165"/>
                      <a:pt x="243" y="165"/>
                      <a:pt x="243" y="165"/>
                    </a:cubicBezTo>
                    <a:cubicBezTo>
                      <a:pt x="243" y="163"/>
                      <a:pt x="243" y="162"/>
                      <a:pt x="243" y="161"/>
                    </a:cubicBezTo>
                    <a:cubicBezTo>
                      <a:pt x="243" y="161"/>
                      <a:pt x="243" y="160"/>
                      <a:pt x="243" y="160"/>
                    </a:cubicBezTo>
                    <a:cubicBezTo>
                      <a:pt x="242" y="159"/>
                      <a:pt x="242" y="159"/>
                      <a:pt x="242" y="159"/>
                    </a:cubicBezTo>
                    <a:cubicBezTo>
                      <a:pt x="242" y="158"/>
                      <a:pt x="242" y="158"/>
                      <a:pt x="242" y="158"/>
                    </a:cubicBezTo>
                    <a:cubicBezTo>
                      <a:pt x="241" y="157"/>
                      <a:pt x="241" y="156"/>
                      <a:pt x="241" y="156"/>
                    </a:cubicBezTo>
                    <a:cubicBezTo>
                      <a:pt x="240" y="155"/>
                      <a:pt x="240" y="154"/>
                      <a:pt x="239" y="154"/>
                    </a:cubicBezTo>
                    <a:cubicBezTo>
                      <a:pt x="239" y="153"/>
                      <a:pt x="238" y="153"/>
                      <a:pt x="237" y="152"/>
                    </a:cubicBezTo>
                    <a:cubicBezTo>
                      <a:pt x="236" y="151"/>
                      <a:pt x="236" y="151"/>
                      <a:pt x="235" y="150"/>
                    </a:cubicBezTo>
                    <a:cubicBezTo>
                      <a:pt x="234" y="150"/>
                      <a:pt x="233" y="150"/>
                      <a:pt x="233" y="149"/>
                    </a:cubicBezTo>
                    <a:cubicBezTo>
                      <a:pt x="232" y="149"/>
                      <a:pt x="232" y="149"/>
                      <a:pt x="232" y="149"/>
                    </a:cubicBezTo>
                    <a:cubicBezTo>
                      <a:pt x="231" y="149"/>
                      <a:pt x="230" y="149"/>
                      <a:pt x="230" y="149"/>
                    </a:cubicBezTo>
                    <a:cubicBezTo>
                      <a:pt x="229" y="148"/>
                      <a:pt x="228" y="148"/>
                      <a:pt x="227" y="148"/>
                    </a:cubicBezTo>
                    <a:cubicBezTo>
                      <a:pt x="226" y="148"/>
                      <a:pt x="226" y="148"/>
                      <a:pt x="225" y="148"/>
                    </a:cubicBezTo>
                    <a:cubicBezTo>
                      <a:pt x="225" y="148"/>
                      <a:pt x="225" y="148"/>
                      <a:pt x="225" y="148"/>
                    </a:cubicBezTo>
                    <a:cubicBezTo>
                      <a:pt x="221" y="149"/>
                      <a:pt x="217" y="151"/>
                      <a:pt x="214" y="154"/>
                    </a:cubicBezTo>
                    <a:cubicBezTo>
                      <a:pt x="214" y="154"/>
                      <a:pt x="214" y="154"/>
                      <a:pt x="214" y="154"/>
                    </a:cubicBezTo>
                    <a:cubicBezTo>
                      <a:pt x="85" y="306"/>
                      <a:pt x="85" y="306"/>
                      <a:pt x="85" y="306"/>
                    </a:cubicBezTo>
                    <a:cubicBezTo>
                      <a:pt x="81" y="311"/>
                      <a:pt x="77" y="315"/>
                      <a:pt x="74" y="317"/>
                    </a:cubicBezTo>
                    <a:cubicBezTo>
                      <a:pt x="66" y="314"/>
                      <a:pt x="59" y="310"/>
                      <a:pt x="53" y="304"/>
                    </a:cubicBezTo>
                    <a:cubicBezTo>
                      <a:pt x="46" y="299"/>
                      <a:pt x="40" y="292"/>
                      <a:pt x="36" y="286"/>
                    </a:cubicBezTo>
                    <a:cubicBezTo>
                      <a:pt x="38" y="282"/>
                      <a:pt x="41" y="277"/>
                      <a:pt x="45" y="273"/>
                    </a:cubicBezTo>
                    <a:cubicBezTo>
                      <a:pt x="230" y="53"/>
                      <a:pt x="230" y="53"/>
                      <a:pt x="230" y="53"/>
                    </a:cubicBezTo>
                    <a:cubicBezTo>
                      <a:pt x="235" y="49"/>
                      <a:pt x="239" y="44"/>
                      <a:pt x="243" y="41"/>
                    </a:cubicBezTo>
                    <a:cubicBezTo>
                      <a:pt x="243" y="41"/>
                      <a:pt x="243" y="41"/>
                      <a:pt x="243" y="41"/>
                    </a:cubicBezTo>
                    <a:cubicBezTo>
                      <a:pt x="243" y="41"/>
                      <a:pt x="243" y="41"/>
                      <a:pt x="244" y="41"/>
                    </a:cubicBezTo>
                    <a:cubicBezTo>
                      <a:pt x="244" y="41"/>
                      <a:pt x="244" y="41"/>
                      <a:pt x="244" y="41"/>
                    </a:cubicBezTo>
                    <a:cubicBezTo>
                      <a:pt x="244" y="40"/>
                      <a:pt x="245" y="40"/>
                      <a:pt x="246" y="39"/>
                    </a:cubicBezTo>
                    <a:cubicBezTo>
                      <a:pt x="246" y="39"/>
                      <a:pt x="246" y="39"/>
                      <a:pt x="246" y="39"/>
                    </a:cubicBezTo>
                    <a:cubicBezTo>
                      <a:pt x="246" y="38"/>
                      <a:pt x="247" y="38"/>
                      <a:pt x="247" y="37"/>
                    </a:cubicBezTo>
                    <a:cubicBezTo>
                      <a:pt x="247" y="37"/>
                      <a:pt x="247" y="37"/>
                      <a:pt x="247" y="37"/>
                    </a:cubicBezTo>
                    <a:cubicBezTo>
                      <a:pt x="249" y="35"/>
                      <a:pt x="251" y="33"/>
                      <a:pt x="253" y="33"/>
                    </a:cubicBezTo>
                    <a:cubicBezTo>
                      <a:pt x="276" y="33"/>
                      <a:pt x="276" y="33"/>
                      <a:pt x="276" y="33"/>
                    </a:cubicBezTo>
                    <a:cubicBezTo>
                      <a:pt x="276" y="141"/>
                      <a:pt x="276" y="141"/>
                      <a:pt x="276" y="141"/>
                    </a:cubicBezTo>
                    <a:cubicBezTo>
                      <a:pt x="276" y="143"/>
                      <a:pt x="276" y="145"/>
                      <a:pt x="277" y="147"/>
                    </a:cubicBezTo>
                    <a:cubicBezTo>
                      <a:pt x="305" y="219"/>
                      <a:pt x="305" y="219"/>
                      <a:pt x="305" y="219"/>
                    </a:cubicBezTo>
                    <a:cubicBezTo>
                      <a:pt x="308" y="225"/>
                      <a:pt x="314" y="229"/>
                      <a:pt x="321" y="229"/>
                    </a:cubicBezTo>
                    <a:cubicBezTo>
                      <a:pt x="328" y="229"/>
                      <a:pt x="334" y="225"/>
                      <a:pt x="337" y="219"/>
                    </a:cubicBezTo>
                    <a:cubicBezTo>
                      <a:pt x="365" y="147"/>
                      <a:pt x="365" y="147"/>
                      <a:pt x="365" y="147"/>
                    </a:cubicBezTo>
                    <a:cubicBezTo>
                      <a:pt x="366" y="145"/>
                      <a:pt x="366" y="143"/>
                      <a:pt x="366" y="141"/>
                    </a:cubicBezTo>
                    <a:cubicBezTo>
                      <a:pt x="366" y="33"/>
                      <a:pt x="366" y="33"/>
                      <a:pt x="366" y="33"/>
                    </a:cubicBezTo>
                    <a:cubicBezTo>
                      <a:pt x="629" y="33"/>
                      <a:pt x="629" y="33"/>
                      <a:pt x="629" y="33"/>
                    </a:cubicBezTo>
                    <a:cubicBezTo>
                      <a:pt x="638" y="33"/>
                      <a:pt x="645" y="34"/>
                      <a:pt x="649" y="35"/>
                    </a:cubicBezTo>
                    <a:lnTo>
                      <a:pt x="64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2" name="Freeform 74"/>
              <p:cNvSpPr>
                <a:spLocks/>
              </p:cNvSpPr>
              <p:nvPr>
                <p:custDataLst>
                  <p:tags r:id="rId14"/>
                </p:custDataLst>
              </p:nvPr>
            </p:nvSpPr>
            <p:spPr bwMode="gray">
              <a:xfrm>
                <a:off x="6894238" y="4405742"/>
                <a:ext cx="0" cy="17795"/>
              </a:xfrm>
              <a:custGeom>
                <a:avLst/>
                <a:gdLst>
                  <a:gd name="T0" fmla="*/ 2 h 18"/>
                  <a:gd name="T1" fmla="*/ 16 h 18"/>
                  <a:gd name="T2" fmla="*/ 18 h 18"/>
                  <a:gd name="T3" fmla="*/ 0 h 18"/>
                  <a:gd name="T4" fmla="*/ 2 h 18"/>
                </a:gdLst>
                <a:ahLst/>
                <a:cxnLst>
                  <a:cxn ang="0">
                    <a:pos x="0" y="T0"/>
                  </a:cxn>
                  <a:cxn ang="0">
                    <a:pos x="0" y="T1"/>
                  </a:cxn>
                  <a:cxn ang="0">
                    <a:pos x="0" y="T2"/>
                  </a:cxn>
                  <a:cxn ang="0">
                    <a:pos x="0" y="T3"/>
                  </a:cxn>
                  <a:cxn ang="0">
                    <a:pos x="0" y="T4"/>
                  </a:cxn>
                </a:cxnLst>
                <a:rect l="0" t="0" r="r" b="b"/>
                <a:pathLst>
                  <a:path h="18">
                    <a:moveTo>
                      <a:pt x="0" y="2"/>
                    </a:moveTo>
                    <a:cubicBezTo>
                      <a:pt x="0" y="16"/>
                      <a:pt x="0" y="16"/>
                      <a:pt x="0" y="16"/>
                    </a:cubicBezTo>
                    <a:cubicBezTo>
                      <a:pt x="0" y="16"/>
                      <a:pt x="0" y="17"/>
                      <a:pt x="0" y="18"/>
                    </a:cubicBezTo>
                    <a:cubicBezTo>
                      <a:pt x="0" y="0"/>
                      <a:pt x="0" y="0"/>
                      <a:pt x="0" y="0"/>
                    </a:cubicBezTo>
                    <a:cubicBezTo>
                      <a:pt x="0" y="1"/>
                      <a:pt x="0" y="1"/>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3" name="Freeform 75"/>
              <p:cNvSpPr>
                <a:spLocks/>
              </p:cNvSpPr>
              <p:nvPr>
                <p:custDataLst>
                  <p:tags r:id="rId15"/>
                </p:custDataLst>
              </p:nvPr>
            </p:nvSpPr>
            <p:spPr bwMode="gray">
              <a:xfrm>
                <a:off x="6861026" y="4420570"/>
                <a:ext cx="0" cy="2966"/>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2"/>
                    </a:cubicBezTo>
                    <a:cubicBezTo>
                      <a:pt x="0"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4" name="Freeform 76"/>
              <p:cNvSpPr>
                <a:spLocks noEditPoints="1"/>
              </p:cNvSpPr>
              <p:nvPr>
                <p:custDataLst>
                  <p:tags r:id="rId16"/>
                </p:custDataLst>
              </p:nvPr>
            </p:nvSpPr>
            <p:spPr bwMode="gray">
              <a:xfrm>
                <a:off x="6693380" y="4171439"/>
                <a:ext cx="256215" cy="317347"/>
              </a:xfrm>
              <a:custGeom>
                <a:avLst/>
                <a:gdLst>
                  <a:gd name="T0" fmla="*/ 202 w 258"/>
                  <a:gd name="T1" fmla="*/ 238 h 340"/>
                  <a:gd name="T2" fmla="*/ 258 w 258"/>
                  <a:gd name="T3" fmla="*/ 131 h 340"/>
                  <a:gd name="T4" fmla="*/ 129 w 258"/>
                  <a:gd name="T5" fmla="*/ 0 h 340"/>
                  <a:gd name="T6" fmla="*/ 0 w 258"/>
                  <a:gd name="T7" fmla="*/ 131 h 340"/>
                  <a:gd name="T8" fmla="*/ 59 w 258"/>
                  <a:gd name="T9" fmla="*/ 242 h 340"/>
                  <a:gd name="T10" fmla="*/ 59 w 258"/>
                  <a:gd name="T11" fmla="*/ 303 h 340"/>
                  <a:gd name="T12" fmla="*/ 60 w 258"/>
                  <a:gd name="T13" fmla="*/ 307 h 340"/>
                  <a:gd name="T14" fmla="*/ 95 w 258"/>
                  <a:gd name="T15" fmla="*/ 340 h 340"/>
                  <a:gd name="T16" fmla="*/ 99 w 258"/>
                  <a:gd name="T17" fmla="*/ 340 h 340"/>
                  <a:gd name="T18" fmla="*/ 160 w 258"/>
                  <a:gd name="T19" fmla="*/ 340 h 340"/>
                  <a:gd name="T20" fmla="*/ 163 w 258"/>
                  <a:gd name="T21" fmla="*/ 340 h 340"/>
                  <a:gd name="T22" fmla="*/ 201 w 258"/>
                  <a:gd name="T23" fmla="*/ 309 h 340"/>
                  <a:gd name="T24" fmla="*/ 202 w 258"/>
                  <a:gd name="T25" fmla="*/ 303 h 340"/>
                  <a:gd name="T26" fmla="*/ 202 w 258"/>
                  <a:gd name="T27" fmla="*/ 275 h 340"/>
                  <a:gd name="T28" fmla="*/ 202 w 258"/>
                  <a:gd name="T29" fmla="*/ 273 h 340"/>
                  <a:gd name="T30" fmla="*/ 202 w 258"/>
                  <a:gd name="T31" fmla="*/ 238 h 340"/>
                  <a:gd name="T32" fmla="*/ 84 w 258"/>
                  <a:gd name="T33" fmla="*/ 218 h 340"/>
                  <a:gd name="T34" fmla="*/ 33 w 258"/>
                  <a:gd name="T35" fmla="*/ 131 h 340"/>
                  <a:gd name="T36" fmla="*/ 129 w 258"/>
                  <a:gd name="T37" fmla="*/ 32 h 340"/>
                  <a:gd name="T38" fmla="*/ 224 w 258"/>
                  <a:gd name="T39" fmla="*/ 131 h 340"/>
                  <a:gd name="T40" fmla="*/ 177 w 258"/>
                  <a:gd name="T41" fmla="*/ 216 h 340"/>
                  <a:gd name="T42" fmla="*/ 171 w 258"/>
                  <a:gd name="T43" fmla="*/ 222 h 340"/>
                  <a:gd name="T44" fmla="*/ 89 w 258"/>
                  <a:gd name="T45" fmla="*/ 222 h 340"/>
                  <a:gd name="T46" fmla="*/ 84 w 258"/>
                  <a:gd name="T47" fmla="*/ 218 h 340"/>
                  <a:gd name="T48" fmla="*/ 93 w 258"/>
                  <a:gd name="T49" fmla="*/ 255 h 340"/>
                  <a:gd name="T50" fmla="*/ 169 w 258"/>
                  <a:gd name="T51" fmla="*/ 255 h 340"/>
                  <a:gd name="T52" fmla="*/ 169 w 258"/>
                  <a:gd name="T53" fmla="*/ 267 h 340"/>
                  <a:gd name="T54" fmla="*/ 169 w 258"/>
                  <a:gd name="T55" fmla="*/ 269 h 340"/>
                  <a:gd name="T56" fmla="*/ 93 w 258"/>
                  <a:gd name="T57" fmla="*/ 269 h 340"/>
                  <a:gd name="T58" fmla="*/ 93 w 258"/>
                  <a:gd name="T59" fmla="*/ 255 h 340"/>
                  <a:gd name="T60" fmla="*/ 157 w 258"/>
                  <a:gd name="T61" fmla="*/ 308 h 340"/>
                  <a:gd name="T62" fmla="*/ 101 w 258"/>
                  <a:gd name="T63" fmla="*/ 308 h 340"/>
                  <a:gd name="T64" fmla="*/ 94 w 258"/>
                  <a:gd name="T65" fmla="*/ 301 h 340"/>
                  <a:gd name="T66" fmla="*/ 168 w 258"/>
                  <a:gd name="T67" fmla="*/ 301 h 340"/>
                  <a:gd name="T68" fmla="*/ 157 w 258"/>
                  <a:gd name="T69" fmla="*/ 30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8" h="340">
                    <a:moveTo>
                      <a:pt x="202" y="238"/>
                    </a:moveTo>
                    <a:cubicBezTo>
                      <a:pt x="237" y="214"/>
                      <a:pt x="258" y="174"/>
                      <a:pt x="258" y="131"/>
                    </a:cubicBezTo>
                    <a:cubicBezTo>
                      <a:pt x="258" y="58"/>
                      <a:pt x="200" y="0"/>
                      <a:pt x="129" y="0"/>
                    </a:cubicBezTo>
                    <a:cubicBezTo>
                      <a:pt x="57" y="0"/>
                      <a:pt x="0" y="58"/>
                      <a:pt x="0" y="131"/>
                    </a:cubicBezTo>
                    <a:cubicBezTo>
                      <a:pt x="0" y="176"/>
                      <a:pt x="22" y="218"/>
                      <a:pt x="59" y="242"/>
                    </a:cubicBezTo>
                    <a:cubicBezTo>
                      <a:pt x="59" y="303"/>
                      <a:pt x="59" y="303"/>
                      <a:pt x="59" y="303"/>
                    </a:cubicBezTo>
                    <a:cubicBezTo>
                      <a:pt x="59" y="304"/>
                      <a:pt x="60" y="306"/>
                      <a:pt x="60" y="307"/>
                    </a:cubicBezTo>
                    <a:cubicBezTo>
                      <a:pt x="63" y="317"/>
                      <a:pt x="74" y="335"/>
                      <a:pt x="95" y="340"/>
                    </a:cubicBezTo>
                    <a:cubicBezTo>
                      <a:pt x="96" y="340"/>
                      <a:pt x="98" y="340"/>
                      <a:pt x="99" y="340"/>
                    </a:cubicBezTo>
                    <a:cubicBezTo>
                      <a:pt x="160" y="340"/>
                      <a:pt x="160" y="340"/>
                      <a:pt x="160" y="340"/>
                    </a:cubicBezTo>
                    <a:cubicBezTo>
                      <a:pt x="161" y="340"/>
                      <a:pt x="162" y="340"/>
                      <a:pt x="163" y="340"/>
                    </a:cubicBezTo>
                    <a:cubicBezTo>
                      <a:pt x="166" y="340"/>
                      <a:pt x="191" y="334"/>
                      <a:pt x="201" y="309"/>
                    </a:cubicBezTo>
                    <a:cubicBezTo>
                      <a:pt x="202" y="307"/>
                      <a:pt x="202" y="305"/>
                      <a:pt x="202" y="303"/>
                    </a:cubicBezTo>
                    <a:cubicBezTo>
                      <a:pt x="202" y="275"/>
                      <a:pt x="202" y="275"/>
                      <a:pt x="202" y="275"/>
                    </a:cubicBezTo>
                    <a:cubicBezTo>
                      <a:pt x="202" y="274"/>
                      <a:pt x="202" y="274"/>
                      <a:pt x="202" y="273"/>
                    </a:cubicBezTo>
                    <a:lnTo>
                      <a:pt x="202" y="238"/>
                    </a:lnTo>
                    <a:close/>
                    <a:moveTo>
                      <a:pt x="84" y="218"/>
                    </a:moveTo>
                    <a:cubicBezTo>
                      <a:pt x="52" y="201"/>
                      <a:pt x="33" y="168"/>
                      <a:pt x="33" y="131"/>
                    </a:cubicBezTo>
                    <a:cubicBezTo>
                      <a:pt x="33" y="76"/>
                      <a:pt x="76" y="32"/>
                      <a:pt x="129" y="32"/>
                    </a:cubicBezTo>
                    <a:cubicBezTo>
                      <a:pt x="181" y="32"/>
                      <a:pt x="224" y="76"/>
                      <a:pt x="224" y="131"/>
                    </a:cubicBezTo>
                    <a:cubicBezTo>
                      <a:pt x="224" y="166"/>
                      <a:pt x="207" y="198"/>
                      <a:pt x="177" y="216"/>
                    </a:cubicBezTo>
                    <a:cubicBezTo>
                      <a:pt x="174" y="217"/>
                      <a:pt x="172" y="220"/>
                      <a:pt x="171" y="222"/>
                    </a:cubicBezTo>
                    <a:cubicBezTo>
                      <a:pt x="89" y="222"/>
                      <a:pt x="89" y="222"/>
                      <a:pt x="89" y="222"/>
                    </a:cubicBezTo>
                    <a:cubicBezTo>
                      <a:pt x="88" y="221"/>
                      <a:pt x="86" y="219"/>
                      <a:pt x="84" y="218"/>
                    </a:cubicBezTo>
                    <a:close/>
                    <a:moveTo>
                      <a:pt x="93" y="255"/>
                    </a:moveTo>
                    <a:cubicBezTo>
                      <a:pt x="169" y="255"/>
                      <a:pt x="169" y="255"/>
                      <a:pt x="169" y="255"/>
                    </a:cubicBezTo>
                    <a:cubicBezTo>
                      <a:pt x="169" y="267"/>
                      <a:pt x="169" y="267"/>
                      <a:pt x="169" y="267"/>
                    </a:cubicBezTo>
                    <a:cubicBezTo>
                      <a:pt x="169" y="267"/>
                      <a:pt x="169" y="268"/>
                      <a:pt x="169" y="269"/>
                    </a:cubicBezTo>
                    <a:cubicBezTo>
                      <a:pt x="93" y="269"/>
                      <a:pt x="93" y="269"/>
                      <a:pt x="93" y="269"/>
                    </a:cubicBezTo>
                    <a:lnTo>
                      <a:pt x="93" y="255"/>
                    </a:lnTo>
                    <a:close/>
                    <a:moveTo>
                      <a:pt x="157" y="308"/>
                    </a:moveTo>
                    <a:cubicBezTo>
                      <a:pt x="101" y="308"/>
                      <a:pt x="101" y="308"/>
                      <a:pt x="101" y="308"/>
                    </a:cubicBezTo>
                    <a:cubicBezTo>
                      <a:pt x="97" y="306"/>
                      <a:pt x="95" y="304"/>
                      <a:pt x="94" y="301"/>
                    </a:cubicBezTo>
                    <a:cubicBezTo>
                      <a:pt x="168" y="301"/>
                      <a:pt x="168" y="301"/>
                      <a:pt x="168" y="301"/>
                    </a:cubicBezTo>
                    <a:cubicBezTo>
                      <a:pt x="164" y="305"/>
                      <a:pt x="160" y="307"/>
                      <a:pt x="157" y="3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5" name="Freeform 77"/>
              <p:cNvSpPr>
                <a:spLocks/>
              </p:cNvSpPr>
              <p:nvPr>
                <p:custDataLst>
                  <p:tags r:id="rId17"/>
                </p:custDataLst>
              </p:nvPr>
            </p:nvSpPr>
            <p:spPr bwMode="gray">
              <a:xfrm>
                <a:off x="6804088" y="4063184"/>
                <a:ext cx="33213" cy="100840"/>
              </a:xfrm>
              <a:custGeom>
                <a:avLst/>
                <a:gdLst>
                  <a:gd name="T0" fmla="*/ 17 w 33"/>
                  <a:gd name="T1" fmla="*/ 108 h 108"/>
                  <a:gd name="T2" fmla="*/ 0 w 33"/>
                  <a:gd name="T3" fmla="*/ 92 h 108"/>
                  <a:gd name="T4" fmla="*/ 0 w 33"/>
                  <a:gd name="T5" fmla="*/ 17 h 108"/>
                  <a:gd name="T6" fmla="*/ 17 w 33"/>
                  <a:gd name="T7" fmla="*/ 0 h 108"/>
                  <a:gd name="T8" fmla="*/ 33 w 33"/>
                  <a:gd name="T9" fmla="*/ 17 h 108"/>
                  <a:gd name="T10" fmla="*/ 33 w 33"/>
                  <a:gd name="T11" fmla="*/ 92 h 108"/>
                  <a:gd name="T12" fmla="*/ 17 w 33"/>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3" h="108">
                    <a:moveTo>
                      <a:pt x="17" y="108"/>
                    </a:moveTo>
                    <a:cubicBezTo>
                      <a:pt x="7" y="108"/>
                      <a:pt x="0" y="101"/>
                      <a:pt x="0" y="92"/>
                    </a:cubicBezTo>
                    <a:cubicBezTo>
                      <a:pt x="0" y="17"/>
                      <a:pt x="0" y="17"/>
                      <a:pt x="0" y="17"/>
                    </a:cubicBezTo>
                    <a:cubicBezTo>
                      <a:pt x="0" y="8"/>
                      <a:pt x="7" y="0"/>
                      <a:pt x="17" y="0"/>
                    </a:cubicBezTo>
                    <a:cubicBezTo>
                      <a:pt x="26" y="0"/>
                      <a:pt x="33" y="8"/>
                      <a:pt x="33" y="17"/>
                    </a:cubicBezTo>
                    <a:cubicBezTo>
                      <a:pt x="33" y="92"/>
                      <a:pt x="33" y="92"/>
                      <a:pt x="33" y="92"/>
                    </a:cubicBezTo>
                    <a:cubicBezTo>
                      <a:pt x="33" y="101"/>
                      <a:pt x="26" y="108"/>
                      <a:pt x="17" y="1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6" name="Freeform 78"/>
              <p:cNvSpPr>
                <a:spLocks/>
              </p:cNvSpPr>
              <p:nvPr>
                <p:custDataLst>
                  <p:tags r:id="rId18"/>
                </p:custDataLst>
              </p:nvPr>
            </p:nvSpPr>
            <p:spPr bwMode="gray">
              <a:xfrm>
                <a:off x="6672819" y="4100257"/>
                <a:ext cx="79078" cy="90459"/>
              </a:xfrm>
              <a:custGeom>
                <a:avLst/>
                <a:gdLst>
                  <a:gd name="T0" fmla="*/ 62 w 81"/>
                  <a:gd name="T1" fmla="*/ 96 h 96"/>
                  <a:gd name="T2" fmla="*/ 49 w 81"/>
                  <a:gd name="T3" fmla="*/ 89 h 96"/>
                  <a:gd name="T4" fmla="*/ 5 w 81"/>
                  <a:gd name="T5" fmla="*/ 28 h 96"/>
                  <a:gd name="T6" fmla="*/ 9 w 81"/>
                  <a:gd name="T7" fmla="*/ 5 h 96"/>
                  <a:gd name="T8" fmla="*/ 32 w 81"/>
                  <a:gd name="T9" fmla="*/ 9 h 96"/>
                  <a:gd name="T10" fmla="*/ 76 w 81"/>
                  <a:gd name="T11" fmla="*/ 70 h 96"/>
                  <a:gd name="T12" fmla="*/ 72 w 81"/>
                  <a:gd name="T13" fmla="*/ 93 h 96"/>
                  <a:gd name="T14" fmla="*/ 62 w 8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96">
                    <a:moveTo>
                      <a:pt x="62" y="96"/>
                    </a:moveTo>
                    <a:cubicBezTo>
                      <a:pt x="57" y="96"/>
                      <a:pt x="52" y="94"/>
                      <a:pt x="49" y="89"/>
                    </a:cubicBezTo>
                    <a:cubicBezTo>
                      <a:pt x="5" y="28"/>
                      <a:pt x="5" y="28"/>
                      <a:pt x="5" y="28"/>
                    </a:cubicBezTo>
                    <a:cubicBezTo>
                      <a:pt x="0" y="20"/>
                      <a:pt x="2" y="10"/>
                      <a:pt x="9" y="5"/>
                    </a:cubicBezTo>
                    <a:cubicBezTo>
                      <a:pt x="17" y="0"/>
                      <a:pt x="27" y="2"/>
                      <a:pt x="32" y="9"/>
                    </a:cubicBezTo>
                    <a:cubicBezTo>
                      <a:pt x="76" y="70"/>
                      <a:pt x="76" y="70"/>
                      <a:pt x="76" y="70"/>
                    </a:cubicBezTo>
                    <a:cubicBezTo>
                      <a:pt x="81" y="78"/>
                      <a:pt x="79" y="88"/>
                      <a:pt x="72" y="93"/>
                    </a:cubicBezTo>
                    <a:cubicBezTo>
                      <a:pt x="69" y="95"/>
                      <a:pt x="65" y="96"/>
                      <a:pt x="62"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7" name="Freeform 79"/>
              <p:cNvSpPr>
                <a:spLocks/>
              </p:cNvSpPr>
              <p:nvPr>
                <p:custDataLst>
                  <p:tags r:id="rId19"/>
                </p:custDataLst>
              </p:nvPr>
            </p:nvSpPr>
            <p:spPr bwMode="gray">
              <a:xfrm>
                <a:off x="6892658" y="4100257"/>
                <a:ext cx="79078" cy="90459"/>
              </a:xfrm>
              <a:custGeom>
                <a:avLst/>
                <a:gdLst>
                  <a:gd name="T0" fmla="*/ 19 w 81"/>
                  <a:gd name="T1" fmla="*/ 97 h 97"/>
                  <a:gd name="T2" fmla="*/ 10 w 81"/>
                  <a:gd name="T3" fmla="*/ 94 h 97"/>
                  <a:gd name="T4" fmla="*/ 6 w 81"/>
                  <a:gd name="T5" fmla="*/ 71 h 97"/>
                  <a:gd name="T6" fmla="*/ 49 w 81"/>
                  <a:gd name="T7" fmla="*/ 9 h 97"/>
                  <a:gd name="T8" fmla="*/ 72 w 81"/>
                  <a:gd name="T9" fmla="*/ 5 h 97"/>
                  <a:gd name="T10" fmla="*/ 76 w 81"/>
                  <a:gd name="T11" fmla="*/ 28 h 97"/>
                  <a:gd name="T12" fmla="*/ 33 w 81"/>
                  <a:gd name="T13" fmla="*/ 90 h 97"/>
                  <a:gd name="T14" fmla="*/ 19 w 81"/>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97">
                    <a:moveTo>
                      <a:pt x="19" y="97"/>
                    </a:moveTo>
                    <a:cubicBezTo>
                      <a:pt x="16" y="97"/>
                      <a:pt x="13" y="96"/>
                      <a:pt x="10" y="94"/>
                    </a:cubicBezTo>
                    <a:cubicBezTo>
                      <a:pt x="2" y="88"/>
                      <a:pt x="0" y="78"/>
                      <a:pt x="6" y="71"/>
                    </a:cubicBezTo>
                    <a:cubicBezTo>
                      <a:pt x="49" y="9"/>
                      <a:pt x="49" y="9"/>
                      <a:pt x="49" y="9"/>
                    </a:cubicBezTo>
                    <a:cubicBezTo>
                      <a:pt x="54" y="2"/>
                      <a:pt x="65" y="0"/>
                      <a:pt x="72" y="5"/>
                    </a:cubicBezTo>
                    <a:cubicBezTo>
                      <a:pt x="80" y="10"/>
                      <a:pt x="81" y="21"/>
                      <a:pt x="76" y="28"/>
                    </a:cubicBezTo>
                    <a:cubicBezTo>
                      <a:pt x="33" y="90"/>
                      <a:pt x="33" y="90"/>
                      <a:pt x="33" y="90"/>
                    </a:cubicBezTo>
                    <a:cubicBezTo>
                      <a:pt x="30" y="94"/>
                      <a:pt x="24" y="97"/>
                      <a:pt x="19" y="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8" name="Freeform 80"/>
              <p:cNvSpPr>
                <a:spLocks/>
              </p:cNvSpPr>
              <p:nvPr>
                <p:custDataLst>
                  <p:tags r:id="rId20"/>
                </p:custDataLst>
              </p:nvPr>
            </p:nvSpPr>
            <p:spPr bwMode="gray">
              <a:xfrm>
                <a:off x="7148870" y="4085428"/>
                <a:ext cx="1583"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0"/>
                      <a:pt x="1"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19" name="Freeform 81"/>
              <p:cNvSpPr>
                <a:spLocks/>
              </p:cNvSpPr>
              <p:nvPr>
                <p:custDataLst>
                  <p:tags r:id="rId21"/>
                </p:custDataLst>
              </p:nvPr>
            </p:nvSpPr>
            <p:spPr bwMode="gray">
              <a:xfrm>
                <a:off x="7152034" y="4088395"/>
                <a:ext cx="3163" cy="13348"/>
              </a:xfrm>
              <a:custGeom>
                <a:avLst/>
                <a:gdLst>
                  <a:gd name="T0" fmla="*/ 3 w 3"/>
                  <a:gd name="T1" fmla="*/ 8 h 14"/>
                  <a:gd name="T2" fmla="*/ 2 w 3"/>
                  <a:gd name="T3" fmla="*/ 11 h 14"/>
                  <a:gd name="T4" fmla="*/ 2 w 3"/>
                  <a:gd name="T5" fmla="*/ 13 h 14"/>
                  <a:gd name="T6" fmla="*/ 2 w 3"/>
                  <a:gd name="T7" fmla="*/ 14 h 14"/>
                  <a:gd name="T8" fmla="*/ 1 w 3"/>
                  <a:gd name="T9" fmla="*/ 14 h 14"/>
                  <a:gd name="T10" fmla="*/ 2 w 3"/>
                  <a:gd name="T11" fmla="*/ 11 h 14"/>
                  <a:gd name="T12" fmla="*/ 0 w 3"/>
                  <a:gd name="T13" fmla="*/ 0 h 14"/>
                  <a:gd name="T14" fmla="*/ 1 w 3"/>
                  <a:gd name="T15" fmla="*/ 1 h 14"/>
                  <a:gd name="T16" fmla="*/ 3 w 3"/>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4">
                    <a:moveTo>
                      <a:pt x="3" y="8"/>
                    </a:moveTo>
                    <a:cubicBezTo>
                      <a:pt x="3" y="9"/>
                      <a:pt x="3" y="10"/>
                      <a:pt x="2" y="11"/>
                    </a:cubicBezTo>
                    <a:cubicBezTo>
                      <a:pt x="2" y="11"/>
                      <a:pt x="2" y="12"/>
                      <a:pt x="2" y="13"/>
                    </a:cubicBezTo>
                    <a:cubicBezTo>
                      <a:pt x="2" y="13"/>
                      <a:pt x="2" y="13"/>
                      <a:pt x="2" y="14"/>
                    </a:cubicBezTo>
                    <a:cubicBezTo>
                      <a:pt x="1" y="14"/>
                      <a:pt x="1" y="14"/>
                      <a:pt x="1" y="14"/>
                    </a:cubicBezTo>
                    <a:cubicBezTo>
                      <a:pt x="2" y="11"/>
                      <a:pt x="2" y="11"/>
                      <a:pt x="2" y="11"/>
                    </a:cubicBezTo>
                    <a:cubicBezTo>
                      <a:pt x="3" y="7"/>
                      <a:pt x="2" y="3"/>
                      <a:pt x="0" y="0"/>
                    </a:cubicBezTo>
                    <a:cubicBezTo>
                      <a:pt x="1" y="0"/>
                      <a:pt x="1" y="1"/>
                      <a:pt x="1" y="1"/>
                    </a:cubicBezTo>
                    <a:cubicBezTo>
                      <a:pt x="2" y="3"/>
                      <a:pt x="3" y="6"/>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0" name="Freeform 82"/>
              <p:cNvSpPr>
                <a:spLocks/>
              </p:cNvSpPr>
              <p:nvPr>
                <p:custDataLst>
                  <p:tags r:id="rId22"/>
                </p:custDataLst>
              </p:nvPr>
            </p:nvSpPr>
            <p:spPr bwMode="gray">
              <a:xfrm>
                <a:off x="7123566" y="4082462"/>
                <a:ext cx="7909" cy="5933"/>
              </a:xfrm>
              <a:custGeom>
                <a:avLst/>
                <a:gdLst>
                  <a:gd name="T0" fmla="*/ 8 w 8"/>
                  <a:gd name="T1" fmla="*/ 0 h 7"/>
                  <a:gd name="T2" fmla="*/ 2 w 8"/>
                  <a:gd name="T3" fmla="*/ 5 h 7"/>
                  <a:gd name="T4" fmla="*/ 0 w 8"/>
                  <a:gd name="T5" fmla="*/ 7 h 7"/>
                  <a:gd name="T6" fmla="*/ 5 w 8"/>
                  <a:gd name="T7" fmla="*/ 2 h 7"/>
                  <a:gd name="T8" fmla="*/ 8 w 8"/>
                  <a:gd name="T9" fmla="*/ 0 h 7"/>
                </a:gdLst>
                <a:ahLst/>
                <a:cxnLst>
                  <a:cxn ang="0">
                    <a:pos x="T0" y="T1"/>
                  </a:cxn>
                  <a:cxn ang="0">
                    <a:pos x="T2" y="T3"/>
                  </a:cxn>
                  <a:cxn ang="0">
                    <a:pos x="T4" y="T5"/>
                  </a:cxn>
                  <a:cxn ang="0">
                    <a:pos x="T6" y="T7"/>
                  </a:cxn>
                  <a:cxn ang="0">
                    <a:pos x="T8" y="T9"/>
                  </a:cxn>
                </a:cxnLst>
                <a:rect l="0" t="0" r="r" b="b"/>
                <a:pathLst>
                  <a:path w="8" h="7">
                    <a:moveTo>
                      <a:pt x="8" y="0"/>
                    </a:moveTo>
                    <a:cubicBezTo>
                      <a:pt x="6" y="1"/>
                      <a:pt x="4" y="3"/>
                      <a:pt x="2" y="5"/>
                    </a:cubicBezTo>
                    <a:cubicBezTo>
                      <a:pt x="0" y="7"/>
                      <a:pt x="0" y="7"/>
                      <a:pt x="0" y="7"/>
                    </a:cubicBezTo>
                    <a:cubicBezTo>
                      <a:pt x="1" y="5"/>
                      <a:pt x="3" y="3"/>
                      <a:pt x="5" y="2"/>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1" name="Freeform 83"/>
              <p:cNvSpPr>
                <a:spLocks/>
              </p:cNvSpPr>
              <p:nvPr>
                <p:custDataLst>
                  <p:tags r:id="rId23"/>
                </p:custDataLst>
              </p:nvPr>
            </p:nvSpPr>
            <p:spPr bwMode="gray">
              <a:xfrm>
                <a:off x="7148870" y="4085428"/>
                <a:ext cx="1583"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0"/>
                      <a:pt x="1" y="0"/>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2" name="Freeform 84"/>
              <p:cNvSpPr>
                <a:spLocks/>
              </p:cNvSpPr>
              <p:nvPr>
                <p:custDataLst>
                  <p:tags r:id="rId24"/>
                </p:custDataLst>
              </p:nvPr>
            </p:nvSpPr>
            <p:spPr bwMode="gray">
              <a:xfrm>
                <a:off x="7152034" y="4088395"/>
                <a:ext cx="3163" cy="13348"/>
              </a:xfrm>
              <a:custGeom>
                <a:avLst/>
                <a:gdLst>
                  <a:gd name="T0" fmla="*/ 3 w 3"/>
                  <a:gd name="T1" fmla="*/ 8 h 14"/>
                  <a:gd name="T2" fmla="*/ 2 w 3"/>
                  <a:gd name="T3" fmla="*/ 11 h 14"/>
                  <a:gd name="T4" fmla="*/ 2 w 3"/>
                  <a:gd name="T5" fmla="*/ 13 h 14"/>
                  <a:gd name="T6" fmla="*/ 2 w 3"/>
                  <a:gd name="T7" fmla="*/ 14 h 14"/>
                  <a:gd name="T8" fmla="*/ 1 w 3"/>
                  <a:gd name="T9" fmla="*/ 14 h 14"/>
                  <a:gd name="T10" fmla="*/ 2 w 3"/>
                  <a:gd name="T11" fmla="*/ 11 h 14"/>
                  <a:gd name="T12" fmla="*/ 0 w 3"/>
                  <a:gd name="T13" fmla="*/ 0 h 14"/>
                  <a:gd name="T14" fmla="*/ 1 w 3"/>
                  <a:gd name="T15" fmla="*/ 1 h 14"/>
                  <a:gd name="T16" fmla="*/ 3 w 3"/>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4">
                    <a:moveTo>
                      <a:pt x="3" y="8"/>
                    </a:moveTo>
                    <a:cubicBezTo>
                      <a:pt x="3" y="9"/>
                      <a:pt x="3" y="10"/>
                      <a:pt x="2" y="11"/>
                    </a:cubicBezTo>
                    <a:cubicBezTo>
                      <a:pt x="2" y="11"/>
                      <a:pt x="2" y="12"/>
                      <a:pt x="2" y="13"/>
                    </a:cubicBezTo>
                    <a:cubicBezTo>
                      <a:pt x="2" y="13"/>
                      <a:pt x="2" y="13"/>
                      <a:pt x="2" y="14"/>
                    </a:cubicBezTo>
                    <a:cubicBezTo>
                      <a:pt x="1" y="14"/>
                      <a:pt x="1" y="14"/>
                      <a:pt x="1" y="14"/>
                    </a:cubicBezTo>
                    <a:cubicBezTo>
                      <a:pt x="2" y="11"/>
                      <a:pt x="2" y="11"/>
                      <a:pt x="2" y="11"/>
                    </a:cubicBezTo>
                    <a:cubicBezTo>
                      <a:pt x="3" y="7"/>
                      <a:pt x="2" y="3"/>
                      <a:pt x="0" y="0"/>
                    </a:cubicBezTo>
                    <a:cubicBezTo>
                      <a:pt x="1" y="0"/>
                      <a:pt x="1" y="1"/>
                      <a:pt x="1" y="1"/>
                    </a:cubicBezTo>
                    <a:cubicBezTo>
                      <a:pt x="2" y="3"/>
                      <a:pt x="3" y="6"/>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3" name="Freeform 85"/>
              <p:cNvSpPr>
                <a:spLocks/>
              </p:cNvSpPr>
              <p:nvPr>
                <p:custDataLst>
                  <p:tags r:id="rId25"/>
                </p:custDataLst>
              </p:nvPr>
            </p:nvSpPr>
            <p:spPr bwMode="gray">
              <a:xfrm>
                <a:off x="6966990" y="4080981"/>
                <a:ext cx="188207" cy="210577"/>
              </a:xfrm>
              <a:custGeom>
                <a:avLst/>
                <a:gdLst>
                  <a:gd name="T0" fmla="*/ 189 w 190"/>
                  <a:gd name="T1" fmla="*/ 20 h 227"/>
                  <a:gd name="T2" fmla="*/ 188 w 190"/>
                  <a:gd name="T3" fmla="*/ 23 h 227"/>
                  <a:gd name="T4" fmla="*/ 188 w 190"/>
                  <a:gd name="T5" fmla="*/ 23 h 227"/>
                  <a:gd name="T6" fmla="*/ 165 w 190"/>
                  <a:gd name="T7" fmla="*/ 128 h 227"/>
                  <a:gd name="T8" fmla="*/ 149 w 190"/>
                  <a:gd name="T9" fmla="*/ 141 h 227"/>
                  <a:gd name="T10" fmla="*/ 146 w 190"/>
                  <a:gd name="T11" fmla="*/ 141 h 227"/>
                  <a:gd name="T12" fmla="*/ 133 w 190"/>
                  <a:gd name="T13" fmla="*/ 121 h 227"/>
                  <a:gd name="T14" fmla="*/ 141 w 190"/>
                  <a:gd name="T15" fmla="*/ 84 h 227"/>
                  <a:gd name="T16" fmla="*/ 32 w 190"/>
                  <a:gd name="T17" fmla="*/ 221 h 227"/>
                  <a:gd name="T18" fmla="*/ 19 w 190"/>
                  <a:gd name="T19" fmla="*/ 227 h 227"/>
                  <a:gd name="T20" fmla="*/ 9 w 190"/>
                  <a:gd name="T21" fmla="*/ 224 h 227"/>
                  <a:gd name="T22" fmla="*/ 6 w 190"/>
                  <a:gd name="T23" fmla="*/ 201 h 227"/>
                  <a:gd name="T24" fmla="*/ 116 w 190"/>
                  <a:gd name="T25" fmla="*/ 63 h 227"/>
                  <a:gd name="T26" fmla="*/ 80 w 190"/>
                  <a:gd name="T27" fmla="*/ 80 h 227"/>
                  <a:gd name="T28" fmla="*/ 73 w 190"/>
                  <a:gd name="T29" fmla="*/ 81 h 227"/>
                  <a:gd name="T30" fmla="*/ 58 w 190"/>
                  <a:gd name="T31" fmla="*/ 72 h 227"/>
                  <a:gd name="T32" fmla="*/ 66 w 190"/>
                  <a:gd name="T33" fmla="*/ 50 h 227"/>
                  <a:gd name="T34" fmla="*/ 163 w 190"/>
                  <a:gd name="T35" fmla="*/ 4 h 227"/>
                  <a:gd name="T36" fmla="*/ 158 w 190"/>
                  <a:gd name="T37" fmla="*/ 9 h 227"/>
                  <a:gd name="T38" fmla="*/ 160 w 190"/>
                  <a:gd name="T39" fmla="*/ 7 h 227"/>
                  <a:gd name="T40" fmla="*/ 166 w 190"/>
                  <a:gd name="T41" fmla="*/ 2 h 227"/>
                  <a:gd name="T42" fmla="*/ 176 w 190"/>
                  <a:gd name="T43" fmla="*/ 1 h 227"/>
                  <a:gd name="T44" fmla="*/ 177 w 190"/>
                  <a:gd name="T45" fmla="*/ 1 h 227"/>
                  <a:gd name="T46" fmla="*/ 178 w 190"/>
                  <a:gd name="T47" fmla="*/ 1 h 227"/>
                  <a:gd name="T48" fmla="*/ 178 w 190"/>
                  <a:gd name="T49" fmla="*/ 2 h 227"/>
                  <a:gd name="T50" fmla="*/ 178 w 190"/>
                  <a:gd name="T51" fmla="*/ 2 h 227"/>
                  <a:gd name="T52" fmla="*/ 179 w 190"/>
                  <a:gd name="T53" fmla="*/ 2 h 227"/>
                  <a:gd name="T54" fmla="*/ 180 w 190"/>
                  <a:gd name="T55" fmla="*/ 2 h 227"/>
                  <a:gd name="T56" fmla="*/ 181 w 190"/>
                  <a:gd name="T57" fmla="*/ 3 h 227"/>
                  <a:gd name="T58" fmla="*/ 182 w 190"/>
                  <a:gd name="T59" fmla="*/ 4 h 227"/>
                  <a:gd name="T60" fmla="*/ 184 w 190"/>
                  <a:gd name="T61" fmla="*/ 5 h 227"/>
                  <a:gd name="T62" fmla="*/ 184 w 190"/>
                  <a:gd name="T63" fmla="*/ 5 h 227"/>
                  <a:gd name="T64" fmla="*/ 185 w 190"/>
                  <a:gd name="T65" fmla="*/ 6 h 227"/>
                  <a:gd name="T66" fmla="*/ 186 w 190"/>
                  <a:gd name="T67" fmla="*/ 7 h 227"/>
                  <a:gd name="T68" fmla="*/ 187 w 190"/>
                  <a:gd name="T69" fmla="*/ 9 h 227"/>
                  <a:gd name="T70" fmla="*/ 189 w 190"/>
                  <a:gd name="T71"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227">
                    <a:moveTo>
                      <a:pt x="189" y="20"/>
                    </a:moveTo>
                    <a:cubicBezTo>
                      <a:pt x="188" y="23"/>
                      <a:pt x="188" y="23"/>
                      <a:pt x="188" y="23"/>
                    </a:cubicBezTo>
                    <a:cubicBezTo>
                      <a:pt x="188" y="23"/>
                      <a:pt x="188" y="23"/>
                      <a:pt x="188" y="23"/>
                    </a:cubicBezTo>
                    <a:cubicBezTo>
                      <a:pt x="165" y="128"/>
                      <a:pt x="165" y="128"/>
                      <a:pt x="165" y="128"/>
                    </a:cubicBezTo>
                    <a:cubicBezTo>
                      <a:pt x="164" y="136"/>
                      <a:pt x="157" y="141"/>
                      <a:pt x="149" y="141"/>
                    </a:cubicBezTo>
                    <a:cubicBezTo>
                      <a:pt x="148" y="141"/>
                      <a:pt x="147" y="141"/>
                      <a:pt x="146" y="141"/>
                    </a:cubicBezTo>
                    <a:cubicBezTo>
                      <a:pt x="137" y="139"/>
                      <a:pt x="131" y="130"/>
                      <a:pt x="133" y="121"/>
                    </a:cubicBezTo>
                    <a:cubicBezTo>
                      <a:pt x="141" y="84"/>
                      <a:pt x="141" y="84"/>
                      <a:pt x="141" y="84"/>
                    </a:cubicBezTo>
                    <a:cubicBezTo>
                      <a:pt x="32" y="221"/>
                      <a:pt x="32" y="221"/>
                      <a:pt x="32" y="221"/>
                    </a:cubicBezTo>
                    <a:cubicBezTo>
                      <a:pt x="29" y="225"/>
                      <a:pt x="24" y="227"/>
                      <a:pt x="19" y="227"/>
                    </a:cubicBezTo>
                    <a:cubicBezTo>
                      <a:pt x="16" y="227"/>
                      <a:pt x="12" y="226"/>
                      <a:pt x="9" y="224"/>
                    </a:cubicBezTo>
                    <a:cubicBezTo>
                      <a:pt x="2" y="218"/>
                      <a:pt x="0" y="208"/>
                      <a:pt x="6" y="201"/>
                    </a:cubicBezTo>
                    <a:cubicBezTo>
                      <a:pt x="116" y="63"/>
                      <a:pt x="116" y="63"/>
                      <a:pt x="116" y="63"/>
                    </a:cubicBezTo>
                    <a:cubicBezTo>
                      <a:pt x="80" y="80"/>
                      <a:pt x="80" y="80"/>
                      <a:pt x="80" y="80"/>
                    </a:cubicBezTo>
                    <a:cubicBezTo>
                      <a:pt x="78" y="81"/>
                      <a:pt x="75" y="81"/>
                      <a:pt x="73" y="81"/>
                    </a:cubicBezTo>
                    <a:cubicBezTo>
                      <a:pt x="67" y="81"/>
                      <a:pt x="61" y="78"/>
                      <a:pt x="58" y="72"/>
                    </a:cubicBezTo>
                    <a:cubicBezTo>
                      <a:pt x="54" y="64"/>
                      <a:pt x="57" y="54"/>
                      <a:pt x="66" y="50"/>
                    </a:cubicBezTo>
                    <a:cubicBezTo>
                      <a:pt x="163" y="4"/>
                      <a:pt x="163" y="4"/>
                      <a:pt x="163" y="4"/>
                    </a:cubicBezTo>
                    <a:cubicBezTo>
                      <a:pt x="161" y="5"/>
                      <a:pt x="159" y="7"/>
                      <a:pt x="158" y="9"/>
                    </a:cubicBezTo>
                    <a:cubicBezTo>
                      <a:pt x="160" y="7"/>
                      <a:pt x="160" y="7"/>
                      <a:pt x="160" y="7"/>
                    </a:cubicBezTo>
                    <a:cubicBezTo>
                      <a:pt x="162" y="5"/>
                      <a:pt x="164" y="3"/>
                      <a:pt x="166" y="2"/>
                    </a:cubicBezTo>
                    <a:cubicBezTo>
                      <a:pt x="169" y="1"/>
                      <a:pt x="173" y="0"/>
                      <a:pt x="176" y="1"/>
                    </a:cubicBezTo>
                    <a:cubicBezTo>
                      <a:pt x="177" y="1"/>
                      <a:pt x="177" y="1"/>
                      <a:pt x="177" y="1"/>
                    </a:cubicBezTo>
                    <a:cubicBezTo>
                      <a:pt x="177" y="1"/>
                      <a:pt x="178" y="1"/>
                      <a:pt x="178" y="1"/>
                    </a:cubicBezTo>
                    <a:cubicBezTo>
                      <a:pt x="178" y="1"/>
                      <a:pt x="178" y="1"/>
                      <a:pt x="178" y="2"/>
                    </a:cubicBezTo>
                    <a:cubicBezTo>
                      <a:pt x="178" y="2"/>
                      <a:pt x="178" y="2"/>
                      <a:pt x="178" y="2"/>
                    </a:cubicBezTo>
                    <a:cubicBezTo>
                      <a:pt x="178" y="1"/>
                      <a:pt x="178" y="1"/>
                      <a:pt x="179" y="2"/>
                    </a:cubicBezTo>
                    <a:cubicBezTo>
                      <a:pt x="179" y="2"/>
                      <a:pt x="180" y="2"/>
                      <a:pt x="180" y="2"/>
                    </a:cubicBezTo>
                    <a:cubicBezTo>
                      <a:pt x="181" y="2"/>
                      <a:pt x="181" y="3"/>
                      <a:pt x="181" y="3"/>
                    </a:cubicBezTo>
                    <a:cubicBezTo>
                      <a:pt x="182" y="3"/>
                      <a:pt x="182" y="3"/>
                      <a:pt x="182" y="4"/>
                    </a:cubicBezTo>
                    <a:cubicBezTo>
                      <a:pt x="183" y="4"/>
                      <a:pt x="183" y="4"/>
                      <a:pt x="184" y="5"/>
                    </a:cubicBezTo>
                    <a:cubicBezTo>
                      <a:pt x="184" y="5"/>
                      <a:pt x="184" y="5"/>
                      <a:pt x="184" y="5"/>
                    </a:cubicBezTo>
                    <a:cubicBezTo>
                      <a:pt x="185" y="5"/>
                      <a:pt x="185" y="6"/>
                      <a:pt x="185" y="6"/>
                    </a:cubicBezTo>
                    <a:cubicBezTo>
                      <a:pt x="185" y="6"/>
                      <a:pt x="185" y="6"/>
                      <a:pt x="186" y="7"/>
                    </a:cubicBezTo>
                    <a:cubicBezTo>
                      <a:pt x="186" y="7"/>
                      <a:pt x="187" y="8"/>
                      <a:pt x="187" y="9"/>
                    </a:cubicBezTo>
                    <a:cubicBezTo>
                      <a:pt x="189" y="12"/>
                      <a:pt x="190" y="16"/>
                      <a:pt x="189"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4" name="Freeform 86"/>
              <p:cNvSpPr>
                <a:spLocks/>
              </p:cNvSpPr>
              <p:nvPr>
                <p:custDataLst>
                  <p:tags r:id="rId26"/>
                </p:custDataLst>
              </p:nvPr>
            </p:nvSpPr>
            <p:spPr bwMode="gray">
              <a:xfrm>
                <a:off x="7123566" y="4080981"/>
                <a:ext cx="18978" cy="7415"/>
              </a:xfrm>
              <a:custGeom>
                <a:avLst/>
                <a:gdLst>
                  <a:gd name="T0" fmla="*/ 19 w 19"/>
                  <a:gd name="T1" fmla="*/ 1 h 9"/>
                  <a:gd name="T2" fmla="*/ 18 w 19"/>
                  <a:gd name="T3" fmla="*/ 1 h 9"/>
                  <a:gd name="T4" fmla="*/ 8 w 19"/>
                  <a:gd name="T5" fmla="*/ 2 h 9"/>
                  <a:gd name="T6" fmla="*/ 2 w 19"/>
                  <a:gd name="T7" fmla="*/ 7 h 9"/>
                  <a:gd name="T8" fmla="*/ 0 w 19"/>
                  <a:gd name="T9" fmla="*/ 9 h 9"/>
                  <a:gd name="T10" fmla="*/ 5 w 19"/>
                  <a:gd name="T11" fmla="*/ 4 h 9"/>
                  <a:gd name="T12" fmla="*/ 18 w 19"/>
                  <a:gd name="T13" fmla="*/ 1 h 9"/>
                  <a:gd name="T14" fmla="*/ 19 w 1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9" y="1"/>
                    </a:moveTo>
                    <a:cubicBezTo>
                      <a:pt x="19" y="1"/>
                      <a:pt x="19" y="1"/>
                      <a:pt x="18" y="1"/>
                    </a:cubicBezTo>
                    <a:cubicBezTo>
                      <a:pt x="15" y="0"/>
                      <a:pt x="11" y="1"/>
                      <a:pt x="8" y="2"/>
                    </a:cubicBezTo>
                    <a:cubicBezTo>
                      <a:pt x="6" y="3"/>
                      <a:pt x="4" y="5"/>
                      <a:pt x="2" y="7"/>
                    </a:cubicBezTo>
                    <a:cubicBezTo>
                      <a:pt x="0" y="9"/>
                      <a:pt x="0" y="9"/>
                      <a:pt x="0" y="9"/>
                    </a:cubicBezTo>
                    <a:cubicBezTo>
                      <a:pt x="1" y="7"/>
                      <a:pt x="3" y="5"/>
                      <a:pt x="5" y="4"/>
                    </a:cubicBezTo>
                    <a:cubicBezTo>
                      <a:pt x="9" y="1"/>
                      <a:pt x="14" y="0"/>
                      <a:pt x="18" y="1"/>
                    </a:cubicBezTo>
                    <a:cubicBezTo>
                      <a:pt x="19" y="1"/>
                      <a:pt x="19" y="1"/>
                      <a:pt x="1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5" name="Freeform 87"/>
              <p:cNvSpPr>
                <a:spLocks/>
              </p:cNvSpPr>
              <p:nvPr>
                <p:custDataLst>
                  <p:tags r:id="rId27"/>
                </p:custDataLst>
              </p:nvPr>
            </p:nvSpPr>
            <p:spPr bwMode="gray">
              <a:xfrm>
                <a:off x="7330750" y="3385483"/>
                <a:ext cx="11072" cy="11863"/>
              </a:xfrm>
              <a:custGeom>
                <a:avLst/>
                <a:gdLst>
                  <a:gd name="T0" fmla="*/ 12 w 12"/>
                  <a:gd name="T1" fmla="*/ 0 h 13"/>
                  <a:gd name="T2" fmla="*/ 12 w 12"/>
                  <a:gd name="T3" fmla="*/ 0 h 13"/>
                  <a:gd name="T4" fmla="*/ 12 w 12"/>
                  <a:gd name="T5" fmla="*/ 1 h 13"/>
                  <a:gd name="T6" fmla="*/ 10 w 12"/>
                  <a:gd name="T7" fmla="*/ 5 h 13"/>
                  <a:gd name="T8" fmla="*/ 10 w 12"/>
                  <a:gd name="T9" fmla="*/ 6 h 13"/>
                  <a:gd name="T10" fmla="*/ 8 w 12"/>
                  <a:gd name="T11" fmla="*/ 8 h 13"/>
                  <a:gd name="T12" fmla="*/ 7 w 12"/>
                  <a:gd name="T13" fmla="*/ 9 h 13"/>
                  <a:gd name="T14" fmla="*/ 5 w 12"/>
                  <a:gd name="T15" fmla="*/ 11 h 13"/>
                  <a:gd name="T16" fmla="*/ 3 w 12"/>
                  <a:gd name="T17" fmla="*/ 12 h 13"/>
                  <a:gd name="T18" fmla="*/ 2 w 12"/>
                  <a:gd name="T19" fmla="*/ 13 h 13"/>
                  <a:gd name="T20" fmla="*/ 0 w 12"/>
                  <a:gd name="T21" fmla="*/ 13 h 13"/>
                  <a:gd name="T22" fmla="*/ 2 w 12"/>
                  <a:gd name="T23" fmla="*/ 12 h 13"/>
                  <a:gd name="T24" fmla="*/ 12 w 1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12" y="0"/>
                    </a:moveTo>
                    <a:cubicBezTo>
                      <a:pt x="12" y="0"/>
                      <a:pt x="12" y="0"/>
                      <a:pt x="12" y="0"/>
                    </a:cubicBezTo>
                    <a:cubicBezTo>
                      <a:pt x="12" y="0"/>
                      <a:pt x="12" y="1"/>
                      <a:pt x="12" y="1"/>
                    </a:cubicBezTo>
                    <a:cubicBezTo>
                      <a:pt x="11" y="2"/>
                      <a:pt x="11" y="4"/>
                      <a:pt x="10" y="5"/>
                    </a:cubicBezTo>
                    <a:cubicBezTo>
                      <a:pt x="10" y="5"/>
                      <a:pt x="10" y="5"/>
                      <a:pt x="10" y="6"/>
                    </a:cubicBezTo>
                    <a:cubicBezTo>
                      <a:pt x="9" y="6"/>
                      <a:pt x="9" y="7"/>
                      <a:pt x="8" y="8"/>
                    </a:cubicBezTo>
                    <a:cubicBezTo>
                      <a:pt x="8" y="8"/>
                      <a:pt x="7" y="9"/>
                      <a:pt x="7" y="9"/>
                    </a:cubicBezTo>
                    <a:cubicBezTo>
                      <a:pt x="6" y="10"/>
                      <a:pt x="5" y="11"/>
                      <a:pt x="5" y="11"/>
                    </a:cubicBezTo>
                    <a:cubicBezTo>
                      <a:pt x="4" y="11"/>
                      <a:pt x="4" y="12"/>
                      <a:pt x="3" y="12"/>
                    </a:cubicBezTo>
                    <a:cubicBezTo>
                      <a:pt x="3" y="12"/>
                      <a:pt x="2" y="13"/>
                      <a:pt x="2" y="13"/>
                    </a:cubicBezTo>
                    <a:cubicBezTo>
                      <a:pt x="1" y="13"/>
                      <a:pt x="1" y="13"/>
                      <a:pt x="0" y="13"/>
                    </a:cubicBezTo>
                    <a:cubicBezTo>
                      <a:pt x="2" y="12"/>
                      <a:pt x="2" y="12"/>
                      <a:pt x="2" y="12"/>
                    </a:cubicBezTo>
                    <a:cubicBezTo>
                      <a:pt x="8" y="10"/>
                      <a:pt x="11" y="5"/>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6" name="Freeform 88"/>
              <p:cNvSpPr>
                <a:spLocks/>
              </p:cNvSpPr>
              <p:nvPr>
                <p:custDataLst>
                  <p:tags r:id="rId28"/>
                </p:custDataLst>
              </p:nvPr>
            </p:nvSpPr>
            <p:spPr bwMode="gray">
              <a:xfrm>
                <a:off x="7341822" y="3381034"/>
                <a:ext cx="0" cy="1484"/>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7" name="Freeform 89"/>
              <p:cNvSpPr>
                <a:spLocks/>
              </p:cNvSpPr>
              <p:nvPr>
                <p:custDataLst>
                  <p:tags r:id="rId29"/>
                </p:custDataLst>
              </p:nvPr>
            </p:nvSpPr>
            <p:spPr bwMode="gray">
              <a:xfrm>
                <a:off x="7058722" y="3318752"/>
                <a:ext cx="283102" cy="123084"/>
              </a:xfrm>
              <a:custGeom>
                <a:avLst/>
                <a:gdLst>
                  <a:gd name="T0" fmla="*/ 285 w 285"/>
                  <a:gd name="T1" fmla="*/ 67 h 131"/>
                  <a:gd name="T2" fmla="*/ 285 w 285"/>
                  <a:gd name="T3" fmla="*/ 69 h 131"/>
                  <a:gd name="T4" fmla="*/ 285 w 285"/>
                  <a:gd name="T5" fmla="*/ 70 h 131"/>
                  <a:gd name="T6" fmla="*/ 285 w 285"/>
                  <a:gd name="T7" fmla="*/ 70 h 131"/>
                  <a:gd name="T8" fmla="*/ 275 w 285"/>
                  <a:gd name="T9" fmla="*/ 82 h 131"/>
                  <a:gd name="T10" fmla="*/ 273 w 285"/>
                  <a:gd name="T11" fmla="*/ 83 h 131"/>
                  <a:gd name="T12" fmla="*/ 271 w 285"/>
                  <a:gd name="T13" fmla="*/ 84 h 131"/>
                  <a:gd name="T14" fmla="*/ 268 w 285"/>
                  <a:gd name="T15" fmla="*/ 84 h 131"/>
                  <a:gd name="T16" fmla="*/ 268 w 285"/>
                  <a:gd name="T17" fmla="*/ 84 h 131"/>
                  <a:gd name="T18" fmla="*/ 267 w 285"/>
                  <a:gd name="T19" fmla="*/ 84 h 131"/>
                  <a:gd name="T20" fmla="*/ 268 w 285"/>
                  <a:gd name="T21" fmla="*/ 84 h 131"/>
                  <a:gd name="T22" fmla="*/ 271 w 285"/>
                  <a:gd name="T23" fmla="*/ 84 h 131"/>
                  <a:gd name="T24" fmla="*/ 272 w 285"/>
                  <a:gd name="T25" fmla="*/ 83 h 131"/>
                  <a:gd name="T26" fmla="*/ 173 w 285"/>
                  <a:gd name="T27" fmla="*/ 129 h 131"/>
                  <a:gd name="T28" fmla="*/ 166 w 285"/>
                  <a:gd name="T29" fmla="*/ 131 h 131"/>
                  <a:gd name="T30" fmla="*/ 151 w 285"/>
                  <a:gd name="T31" fmla="*/ 121 h 131"/>
                  <a:gd name="T32" fmla="*/ 159 w 285"/>
                  <a:gd name="T33" fmla="*/ 100 h 131"/>
                  <a:gd name="T34" fmla="*/ 194 w 285"/>
                  <a:gd name="T35" fmla="*/ 83 h 131"/>
                  <a:gd name="T36" fmla="*/ 17 w 285"/>
                  <a:gd name="T37" fmla="*/ 82 h 131"/>
                  <a:gd name="T38" fmla="*/ 0 w 285"/>
                  <a:gd name="T39" fmla="*/ 66 h 131"/>
                  <a:gd name="T40" fmla="*/ 17 w 285"/>
                  <a:gd name="T41" fmla="*/ 50 h 131"/>
                  <a:gd name="T42" fmla="*/ 17 w 285"/>
                  <a:gd name="T43" fmla="*/ 50 h 131"/>
                  <a:gd name="T44" fmla="*/ 196 w 285"/>
                  <a:gd name="T45" fmla="*/ 51 h 131"/>
                  <a:gd name="T46" fmla="*/ 161 w 285"/>
                  <a:gd name="T47" fmla="*/ 34 h 131"/>
                  <a:gd name="T48" fmla="*/ 153 w 285"/>
                  <a:gd name="T49" fmla="*/ 12 h 131"/>
                  <a:gd name="T50" fmla="*/ 176 w 285"/>
                  <a:gd name="T51" fmla="*/ 4 h 131"/>
                  <a:gd name="T52" fmla="*/ 273 w 285"/>
                  <a:gd name="T53" fmla="*/ 51 h 131"/>
                  <a:gd name="T54" fmla="*/ 265 w 285"/>
                  <a:gd name="T55" fmla="*/ 51 h 131"/>
                  <a:gd name="T56" fmla="*/ 268 w 285"/>
                  <a:gd name="T57" fmla="*/ 51 h 131"/>
                  <a:gd name="T58" fmla="*/ 276 w 285"/>
                  <a:gd name="T59" fmla="*/ 53 h 131"/>
                  <a:gd name="T60" fmla="*/ 278 w 285"/>
                  <a:gd name="T61" fmla="*/ 54 h 131"/>
                  <a:gd name="T62" fmla="*/ 279 w 285"/>
                  <a:gd name="T63" fmla="*/ 55 h 131"/>
                  <a:gd name="T64" fmla="*/ 284 w 285"/>
                  <a:gd name="T65" fmla="*/ 61 h 131"/>
                  <a:gd name="T66" fmla="*/ 284 w 285"/>
                  <a:gd name="T67" fmla="*/ 63 h 131"/>
                  <a:gd name="T68" fmla="*/ 284 w 285"/>
                  <a:gd name="T69" fmla="*/ 63 h 131"/>
                  <a:gd name="T70" fmla="*/ 284 w 285"/>
                  <a:gd name="T71" fmla="*/ 63 h 131"/>
                  <a:gd name="T72" fmla="*/ 285 w 285"/>
                  <a:gd name="T73" fmla="*/ 64 h 131"/>
                  <a:gd name="T74" fmla="*/ 285 w 285"/>
                  <a:gd name="T75" fmla="*/ 65 h 131"/>
                  <a:gd name="T76" fmla="*/ 285 w 285"/>
                  <a:gd name="T77" fmla="*/ 66 h 131"/>
                  <a:gd name="T78" fmla="*/ 285 w 285"/>
                  <a:gd name="T79" fmla="*/ 6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 h="131">
                    <a:moveTo>
                      <a:pt x="285" y="67"/>
                    </a:moveTo>
                    <a:cubicBezTo>
                      <a:pt x="285" y="68"/>
                      <a:pt x="285" y="68"/>
                      <a:pt x="285" y="69"/>
                    </a:cubicBezTo>
                    <a:cubicBezTo>
                      <a:pt x="285" y="69"/>
                      <a:pt x="285" y="69"/>
                      <a:pt x="285" y="70"/>
                    </a:cubicBezTo>
                    <a:cubicBezTo>
                      <a:pt x="285" y="70"/>
                      <a:pt x="285" y="70"/>
                      <a:pt x="285" y="70"/>
                    </a:cubicBezTo>
                    <a:cubicBezTo>
                      <a:pt x="284" y="75"/>
                      <a:pt x="281" y="80"/>
                      <a:pt x="275" y="82"/>
                    </a:cubicBezTo>
                    <a:cubicBezTo>
                      <a:pt x="273" y="83"/>
                      <a:pt x="273" y="83"/>
                      <a:pt x="273" y="83"/>
                    </a:cubicBezTo>
                    <a:cubicBezTo>
                      <a:pt x="272" y="84"/>
                      <a:pt x="271" y="84"/>
                      <a:pt x="271" y="84"/>
                    </a:cubicBezTo>
                    <a:cubicBezTo>
                      <a:pt x="270" y="84"/>
                      <a:pt x="269" y="84"/>
                      <a:pt x="268" y="84"/>
                    </a:cubicBezTo>
                    <a:cubicBezTo>
                      <a:pt x="268" y="84"/>
                      <a:pt x="268" y="84"/>
                      <a:pt x="268" y="84"/>
                    </a:cubicBezTo>
                    <a:cubicBezTo>
                      <a:pt x="267" y="84"/>
                      <a:pt x="267" y="84"/>
                      <a:pt x="267" y="84"/>
                    </a:cubicBezTo>
                    <a:cubicBezTo>
                      <a:pt x="268" y="84"/>
                      <a:pt x="268" y="84"/>
                      <a:pt x="268" y="84"/>
                    </a:cubicBezTo>
                    <a:cubicBezTo>
                      <a:pt x="269" y="84"/>
                      <a:pt x="270" y="84"/>
                      <a:pt x="271" y="84"/>
                    </a:cubicBezTo>
                    <a:cubicBezTo>
                      <a:pt x="271" y="84"/>
                      <a:pt x="272" y="84"/>
                      <a:pt x="272" y="83"/>
                    </a:cubicBezTo>
                    <a:cubicBezTo>
                      <a:pt x="173" y="129"/>
                      <a:pt x="173" y="129"/>
                      <a:pt x="173" y="129"/>
                    </a:cubicBezTo>
                    <a:cubicBezTo>
                      <a:pt x="171" y="130"/>
                      <a:pt x="168" y="131"/>
                      <a:pt x="166" y="131"/>
                    </a:cubicBezTo>
                    <a:cubicBezTo>
                      <a:pt x="160" y="131"/>
                      <a:pt x="154" y="127"/>
                      <a:pt x="151" y="121"/>
                    </a:cubicBezTo>
                    <a:cubicBezTo>
                      <a:pt x="147" y="113"/>
                      <a:pt x="151" y="103"/>
                      <a:pt x="159" y="100"/>
                    </a:cubicBezTo>
                    <a:cubicBezTo>
                      <a:pt x="194" y="83"/>
                      <a:pt x="194" y="83"/>
                      <a:pt x="194" y="83"/>
                    </a:cubicBezTo>
                    <a:cubicBezTo>
                      <a:pt x="17" y="82"/>
                      <a:pt x="17" y="82"/>
                      <a:pt x="17" y="82"/>
                    </a:cubicBezTo>
                    <a:cubicBezTo>
                      <a:pt x="8" y="82"/>
                      <a:pt x="0" y="75"/>
                      <a:pt x="0" y="66"/>
                    </a:cubicBezTo>
                    <a:cubicBezTo>
                      <a:pt x="0" y="57"/>
                      <a:pt x="8" y="50"/>
                      <a:pt x="17" y="50"/>
                    </a:cubicBezTo>
                    <a:cubicBezTo>
                      <a:pt x="17" y="50"/>
                      <a:pt x="17" y="50"/>
                      <a:pt x="17" y="50"/>
                    </a:cubicBezTo>
                    <a:cubicBezTo>
                      <a:pt x="196" y="51"/>
                      <a:pt x="196" y="51"/>
                      <a:pt x="196" y="51"/>
                    </a:cubicBezTo>
                    <a:cubicBezTo>
                      <a:pt x="161" y="34"/>
                      <a:pt x="161" y="34"/>
                      <a:pt x="161" y="34"/>
                    </a:cubicBezTo>
                    <a:cubicBezTo>
                      <a:pt x="153" y="30"/>
                      <a:pt x="149" y="20"/>
                      <a:pt x="153" y="12"/>
                    </a:cubicBezTo>
                    <a:cubicBezTo>
                      <a:pt x="157" y="4"/>
                      <a:pt x="167" y="0"/>
                      <a:pt x="176" y="4"/>
                    </a:cubicBezTo>
                    <a:cubicBezTo>
                      <a:pt x="273" y="51"/>
                      <a:pt x="273" y="51"/>
                      <a:pt x="273" y="51"/>
                    </a:cubicBezTo>
                    <a:cubicBezTo>
                      <a:pt x="270" y="51"/>
                      <a:pt x="268" y="51"/>
                      <a:pt x="265" y="51"/>
                    </a:cubicBezTo>
                    <a:cubicBezTo>
                      <a:pt x="268" y="51"/>
                      <a:pt x="268" y="51"/>
                      <a:pt x="268" y="51"/>
                    </a:cubicBezTo>
                    <a:cubicBezTo>
                      <a:pt x="271" y="51"/>
                      <a:pt x="274" y="52"/>
                      <a:pt x="276" y="53"/>
                    </a:cubicBezTo>
                    <a:cubicBezTo>
                      <a:pt x="276" y="53"/>
                      <a:pt x="277" y="54"/>
                      <a:pt x="278" y="54"/>
                    </a:cubicBezTo>
                    <a:cubicBezTo>
                      <a:pt x="278" y="54"/>
                      <a:pt x="279" y="55"/>
                      <a:pt x="279" y="55"/>
                    </a:cubicBezTo>
                    <a:cubicBezTo>
                      <a:pt x="281" y="57"/>
                      <a:pt x="283" y="59"/>
                      <a:pt x="284" y="61"/>
                    </a:cubicBezTo>
                    <a:cubicBezTo>
                      <a:pt x="284" y="62"/>
                      <a:pt x="284" y="62"/>
                      <a:pt x="284" y="63"/>
                    </a:cubicBezTo>
                    <a:cubicBezTo>
                      <a:pt x="284" y="63"/>
                      <a:pt x="284" y="63"/>
                      <a:pt x="284" y="63"/>
                    </a:cubicBezTo>
                    <a:cubicBezTo>
                      <a:pt x="284" y="63"/>
                      <a:pt x="284" y="63"/>
                      <a:pt x="284" y="63"/>
                    </a:cubicBezTo>
                    <a:cubicBezTo>
                      <a:pt x="284" y="64"/>
                      <a:pt x="285" y="64"/>
                      <a:pt x="285" y="64"/>
                    </a:cubicBezTo>
                    <a:cubicBezTo>
                      <a:pt x="285" y="65"/>
                      <a:pt x="285" y="65"/>
                      <a:pt x="285" y="65"/>
                    </a:cubicBezTo>
                    <a:cubicBezTo>
                      <a:pt x="285" y="65"/>
                      <a:pt x="285" y="65"/>
                      <a:pt x="285" y="66"/>
                    </a:cubicBezTo>
                    <a:cubicBezTo>
                      <a:pt x="285" y="66"/>
                      <a:pt x="285" y="67"/>
                      <a:pt x="285"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8" name="Freeform 90"/>
              <p:cNvSpPr>
                <a:spLocks/>
              </p:cNvSpPr>
              <p:nvPr>
                <p:custDataLst>
                  <p:tags r:id="rId30"/>
                </p:custDataLst>
              </p:nvPr>
            </p:nvSpPr>
            <p:spPr bwMode="gray">
              <a:xfrm>
                <a:off x="7324425" y="3397348"/>
                <a:ext cx="4745" cy="0"/>
              </a:xfrm>
              <a:custGeom>
                <a:avLst/>
                <a:gdLst>
                  <a:gd name="T0" fmla="*/ 1 w 4"/>
                  <a:gd name="T1" fmla="*/ 4 w 4"/>
                  <a:gd name="T2" fmla="*/ 1 w 4"/>
                  <a:gd name="T3" fmla="*/ 0 w 4"/>
                  <a:gd name="T4" fmla="*/ 1 w 4"/>
                  <a:gd name="T5" fmla="*/ 1 w 4"/>
                </a:gdLst>
                <a:ahLst/>
                <a:cxnLst>
                  <a:cxn ang="0">
                    <a:pos x="T0" y="0"/>
                  </a:cxn>
                  <a:cxn ang="0">
                    <a:pos x="T1" y="0"/>
                  </a:cxn>
                  <a:cxn ang="0">
                    <a:pos x="T2" y="0"/>
                  </a:cxn>
                  <a:cxn ang="0">
                    <a:pos x="T3" y="0"/>
                  </a:cxn>
                  <a:cxn ang="0">
                    <a:pos x="T4" y="0"/>
                  </a:cxn>
                  <a:cxn ang="0">
                    <a:pos x="T5" y="0"/>
                  </a:cxn>
                </a:cxnLst>
                <a:rect l="0" t="0" r="r" b="b"/>
                <a:pathLst>
                  <a:path w="4">
                    <a:moveTo>
                      <a:pt x="1" y="0"/>
                    </a:moveTo>
                    <a:cubicBezTo>
                      <a:pt x="2" y="0"/>
                      <a:pt x="3" y="0"/>
                      <a:pt x="4" y="0"/>
                    </a:cubicBezTo>
                    <a:cubicBezTo>
                      <a:pt x="3" y="0"/>
                      <a:pt x="2" y="0"/>
                      <a:pt x="1" y="0"/>
                    </a:cubicBezTo>
                    <a:cubicBezTo>
                      <a:pt x="1" y="0"/>
                      <a:pt x="1" y="0"/>
                      <a:pt x="0" y="0"/>
                    </a:cubicBezTo>
                    <a:cubicBezTo>
                      <a:pt x="1" y="0"/>
                      <a:pt x="1" y="0"/>
                      <a:pt x="1"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29" name="Freeform 91"/>
              <p:cNvSpPr>
                <a:spLocks/>
              </p:cNvSpPr>
              <p:nvPr>
                <p:custDataLst>
                  <p:tags r:id="rId31"/>
                </p:custDataLst>
              </p:nvPr>
            </p:nvSpPr>
            <p:spPr bwMode="gray">
              <a:xfrm>
                <a:off x="7329170" y="3397348"/>
                <a:ext cx="1583" cy="0"/>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0"/>
                    </a:cubicBezTo>
                    <a:cubicBezTo>
                      <a:pt x="1" y="0"/>
                      <a:pt x="1" y="0"/>
                      <a:pt x="1" y="0"/>
                    </a:cubicBezTo>
                    <a:cubicBezTo>
                      <a:pt x="1"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0" name="Freeform 92"/>
              <p:cNvSpPr>
                <a:spLocks/>
              </p:cNvSpPr>
              <p:nvPr>
                <p:custDataLst>
                  <p:tags r:id="rId32"/>
                </p:custDataLst>
              </p:nvPr>
            </p:nvSpPr>
            <p:spPr bwMode="gray">
              <a:xfrm>
                <a:off x="7322844" y="3367689"/>
                <a:ext cx="11072" cy="1484"/>
              </a:xfrm>
              <a:custGeom>
                <a:avLst/>
                <a:gdLst>
                  <a:gd name="T0" fmla="*/ 3 w 11"/>
                  <a:gd name="T1" fmla="*/ 0 h 2"/>
                  <a:gd name="T2" fmla="*/ 0 w 11"/>
                  <a:gd name="T3" fmla="*/ 0 h 2"/>
                  <a:gd name="T4" fmla="*/ 8 w 11"/>
                  <a:gd name="T5" fmla="*/ 0 h 2"/>
                  <a:gd name="T6" fmla="*/ 11 w 11"/>
                  <a:gd name="T7" fmla="*/ 2 h 2"/>
                  <a:gd name="T8" fmla="*/ 3 w 11"/>
                  <a:gd name="T9" fmla="*/ 0 h 2"/>
                </a:gdLst>
                <a:ahLst/>
                <a:cxnLst>
                  <a:cxn ang="0">
                    <a:pos x="T0" y="T1"/>
                  </a:cxn>
                  <a:cxn ang="0">
                    <a:pos x="T2" y="T3"/>
                  </a:cxn>
                  <a:cxn ang="0">
                    <a:pos x="T4" y="T5"/>
                  </a:cxn>
                  <a:cxn ang="0">
                    <a:pos x="T6" y="T7"/>
                  </a:cxn>
                  <a:cxn ang="0">
                    <a:pos x="T8" y="T9"/>
                  </a:cxn>
                </a:cxnLst>
                <a:rect l="0" t="0" r="r" b="b"/>
                <a:pathLst>
                  <a:path w="11" h="2">
                    <a:moveTo>
                      <a:pt x="3" y="0"/>
                    </a:moveTo>
                    <a:cubicBezTo>
                      <a:pt x="0" y="0"/>
                      <a:pt x="0" y="0"/>
                      <a:pt x="0" y="0"/>
                    </a:cubicBezTo>
                    <a:cubicBezTo>
                      <a:pt x="3" y="0"/>
                      <a:pt x="5" y="0"/>
                      <a:pt x="8" y="0"/>
                    </a:cubicBezTo>
                    <a:cubicBezTo>
                      <a:pt x="11" y="2"/>
                      <a:pt x="11" y="2"/>
                      <a:pt x="11" y="2"/>
                    </a:cubicBezTo>
                    <a:cubicBezTo>
                      <a:pt x="9" y="1"/>
                      <a:pt x="6"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1" name="Freeform 93"/>
              <p:cNvSpPr>
                <a:spLocks/>
              </p:cNvSpPr>
              <p:nvPr>
                <p:custDataLst>
                  <p:tags r:id="rId33"/>
                </p:custDataLst>
              </p:nvPr>
            </p:nvSpPr>
            <p:spPr bwMode="gray">
              <a:xfrm>
                <a:off x="7330750" y="3385483"/>
                <a:ext cx="11072" cy="11863"/>
              </a:xfrm>
              <a:custGeom>
                <a:avLst/>
                <a:gdLst>
                  <a:gd name="T0" fmla="*/ 12 w 12"/>
                  <a:gd name="T1" fmla="*/ 0 h 13"/>
                  <a:gd name="T2" fmla="*/ 12 w 12"/>
                  <a:gd name="T3" fmla="*/ 1 h 13"/>
                  <a:gd name="T4" fmla="*/ 10 w 12"/>
                  <a:gd name="T5" fmla="*/ 5 h 13"/>
                  <a:gd name="T6" fmla="*/ 10 w 12"/>
                  <a:gd name="T7" fmla="*/ 6 h 13"/>
                  <a:gd name="T8" fmla="*/ 8 w 12"/>
                  <a:gd name="T9" fmla="*/ 8 h 13"/>
                  <a:gd name="T10" fmla="*/ 7 w 12"/>
                  <a:gd name="T11" fmla="*/ 9 h 13"/>
                  <a:gd name="T12" fmla="*/ 5 w 12"/>
                  <a:gd name="T13" fmla="*/ 11 h 13"/>
                  <a:gd name="T14" fmla="*/ 3 w 12"/>
                  <a:gd name="T15" fmla="*/ 12 h 13"/>
                  <a:gd name="T16" fmla="*/ 2 w 12"/>
                  <a:gd name="T17" fmla="*/ 13 h 13"/>
                  <a:gd name="T18" fmla="*/ 0 w 12"/>
                  <a:gd name="T19" fmla="*/ 13 h 13"/>
                  <a:gd name="T20" fmla="*/ 2 w 12"/>
                  <a:gd name="T21" fmla="*/ 12 h 13"/>
                  <a:gd name="T22" fmla="*/ 12 w 12"/>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3">
                    <a:moveTo>
                      <a:pt x="12" y="0"/>
                    </a:moveTo>
                    <a:cubicBezTo>
                      <a:pt x="12" y="0"/>
                      <a:pt x="12" y="1"/>
                      <a:pt x="12" y="1"/>
                    </a:cubicBezTo>
                    <a:cubicBezTo>
                      <a:pt x="11" y="2"/>
                      <a:pt x="11" y="4"/>
                      <a:pt x="10" y="5"/>
                    </a:cubicBezTo>
                    <a:cubicBezTo>
                      <a:pt x="10" y="5"/>
                      <a:pt x="10" y="5"/>
                      <a:pt x="10" y="6"/>
                    </a:cubicBezTo>
                    <a:cubicBezTo>
                      <a:pt x="9" y="6"/>
                      <a:pt x="9" y="7"/>
                      <a:pt x="8" y="8"/>
                    </a:cubicBezTo>
                    <a:cubicBezTo>
                      <a:pt x="8" y="8"/>
                      <a:pt x="7" y="9"/>
                      <a:pt x="7" y="9"/>
                    </a:cubicBezTo>
                    <a:cubicBezTo>
                      <a:pt x="6" y="10"/>
                      <a:pt x="5" y="11"/>
                      <a:pt x="5" y="11"/>
                    </a:cubicBezTo>
                    <a:cubicBezTo>
                      <a:pt x="4" y="11"/>
                      <a:pt x="4" y="12"/>
                      <a:pt x="3" y="12"/>
                    </a:cubicBezTo>
                    <a:cubicBezTo>
                      <a:pt x="3" y="12"/>
                      <a:pt x="2" y="13"/>
                      <a:pt x="2" y="13"/>
                    </a:cubicBezTo>
                    <a:cubicBezTo>
                      <a:pt x="1" y="13"/>
                      <a:pt x="1" y="13"/>
                      <a:pt x="0" y="13"/>
                    </a:cubicBezTo>
                    <a:cubicBezTo>
                      <a:pt x="2" y="12"/>
                      <a:pt x="2" y="12"/>
                      <a:pt x="2" y="12"/>
                    </a:cubicBezTo>
                    <a:cubicBezTo>
                      <a:pt x="8" y="10"/>
                      <a:pt x="11" y="5"/>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2" name="Freeform 94"/>
              <p:cNvSpPr>
                <a:spLocks/>
              </p:cNvSpPr>
              <p:nvPr>
                <p:custDataLst>
                  <p:tags r:id="rId34"/>
                </p:custDataLst>
              </p:nvPr>
            </p:nvSpPr>
            <p:spPr bwMode="gray">
              <a:xfrm>
                <a:off x="7324425" y="3397348"/>
                <a:ext cx="4745" cy="0"/>
              </a:xfrm>
              <a:custGeom>
                <a:avLst/>
                <a:gdLst>
                  <a:gd name="T0" fmla="*/ 1 w 4"/>
                  <a:gd name="T1" fmla="*/ 4 w 4"/>
                  <a:gd name="T2" fmla="*/ 1 w 4"/>
                  <a:gd name="T3" fmla="*/ 0 w 4"/>
                  <a:gd name="T4" fmla="*/ 1 w 4"/>
                  <a:gd name="T5" fmla="*/ 1 w 4"/>
                </a:gdLst>
                <a:ahLst/>
                <a:cxnLst>
                  <a:cxn ang="0">
                    <a:pos x="T0" y="0"/>
                  </a:cxn>
                  <a:cxn ang="0">
                    <a:pos x="T1" y="0"/>
                  </a:cxn>
                  <a:cxn ang="0">
                    <a:pos x="T2" y="0"/>
                  </a:cxn>
                  <a:cxn ang="0">
                    <a:pos x="T3" y="0"/>
                  </a:cxn>
                  <a:cxn ang="0">
                    <a:pos x="T4" y="0"/>
                  </a:cxn>
                  <a:cxn ang="0">
                    <a:pos x="T5" y="0"/>
                  </a:cxn>
                </a:cxnLst>
                <a:rect l="0" t="0" r="r" b="b"/>
                <a:pathLst>
                  <a:path w="4">
                    <a:moveTo>
                      <a:pt x="1" y="0"/>
                    </a:moveTo>
                    <a:cubicBezTo>
                      <a:pt x="2" y="0"/>
                      <a:pt x="3" y="0"/>
                      <a:pt x="4" y="0"/>
                    </a:cubicBezTo>
                    <a:cubicBezTo>
                      <a:pt x="3" y="0"/>
                      <a:pt x="2" y="0"/>
                      <a:pt x="1" y="0"/>
                    </a:cubicBezTo>
                    <a:cubicBezTo>
                      <a:pt x="1" y="0"/>
                      <a:pt x="1" y="0"/>
                      <a:pt x="0" y="0"/>
                    </a:cubicBezTo>
                    <a:cubicBezTo>
                      <a:pt x="1" y="0"/>
                      <a:pt x="1" y="0"/>
                      <a:pt x="1"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3" name="Freeform 95"/>
              <p:cNvSpPr>
                <a:spLocks/>
              </p:cNvSpPr>
              <p:nvPr>
                <p:custDataLst>
                  <p:tags r:id="rId35"/>
                </p:custDataLst>
              </p:nvPr>
            </p:nvSpPr>
            <p:spPr bwMode="gray">
              <a:xfrm>
                <a:off x="7329170" y="3397348"/>
                <a:ext cx="1583" cy="0"/>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0"/>
                    </a:cubicBezTo>
                    <a:cubicBezTo>
                      <a:pt x="1" y="0"/>
                      <a:pt x="1" y="0"/>
                      <a:pt x="1" y="0"/>
                    </a:cubicBezTo>
                    <a:cubicBezTo>
                      <a:pt x="1"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4" name="Freeform 96"/>
              <p:cNvSpPr>
                <a:spLocks/>
              </p:cNvSpPr>
              <p:nvPr>
                <p:custDataLst>
                  <p:tags r:id="rId36"/>
                </p:custDataLst>
              </p:nvPr>
            </p:nvSpPr>
            <p:spPr bwMode="gray">
              <a:xfrm>
                <a:off x="7322844" y="3367689"/>
                <a:ext cx="18978" cy="10381"/>
              </a:xfrm>
              <a:custGeom>
                <a:avLst/>
                <a:gdLst>
                  <a:gd name="T0" fmla="*/ 18 w 19"/>
                  <a:gd name="T1" fmla="*/ 9 h 12"/>
                  <a:gd name="T2" fmla="*/ 19 w 19"/>
                  <a:gd name="T3" fmla="*/ 12 h 12"/>
                  <a:gd name="T4" fmla="*/ 19 w 19"/>
                  <a:gd name="T5" fmla="*/ 10 h 12"/>
                  <a:gd name="T6" fmla="*/ 14 w 19"/>
                  <a:gd name="T7" fmla="*/ 4 h 12"/>
                  <a:gd name="T8" fmla="*/ 13 w 19"/>
                  <a:gd name="T9" fmla="*/ 3 h 12"/>
                  <a:gd name="T10" fmla="*/ 11 w 19"/>
                  <a:gd name="T11" fmla="*/ 2 h 12"/>
                  <a:gd name="T12" fmla="*/ 3 w 19"/>
                  <a:gd name="T13" fmla="*/ 0 h 12"/>
                  <a:gd name="T14" fmla="*/ 0 w 19"/>
                  <a:gd name="T15" fmla="*/ 0 h 12"/>
                  <a:gd name="T16" fmla="*/ 8 w 19"/>
                  <a:gd name="T17" fmla="*/ 0 h 12"/>
                  <a:gd name="T18" fmla="*/ 18 w 19"/>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8" y="9"/>
                    </a:moveTo>
                    <a:cubicBezTo>
                      <a:pt x="19" y="10"/>
                      <a:pt x="19" y="11"/>
                      <a:pt x="19" y="12"/>
                    </a:cubicBezTo>
                    <a:cubicBezTo>
                      <a:pt x="19" y="11"/>
                      <a:pt x="19" y="11"/>
                      <a:pt x="19" y="10"/>
                    </a:cubicBezTo>
                    <a:cubicBezTo>
                      <a:pt x="18" y="8"/>
                      <a:pt x="16" y="6"/>
                      <a:pt x="14" y="4"/>
                    </a:cubicBezTo>
                    <a:cubicBezTo>
                      <a:pt x="14" y="4"/>
                      <a:pt x="13" y="3"/>
                      <a:pt x="13" y="3"/>
                    </a:cubicBezTo>
                    <a:cubicBezTo>
                      <a:pt x="12" y="3"/>
                      <a:pt x="11" y="2"/>
                      <a:pt x="11" y="2"/>
                    </a:cubicBezTo>
                    <a:cubicBezTo>
                      <a:pt x="9" y="1"/>
                      <a:pt x="6" y="0"/>
                      <a:pt x="3" y="0"/>
                    </a:cubicBezTo>
                    <a:cubicBezTo>
                      <a:pt x="0" y="0"/>
                      <a:pt x="0" y="0"/>
                      <a:pt x="0" y="0"/>
                    </a:cubicBezTo>
                    <a:cubicBezTo>
                      <a:pt x="3" y="0"/>
                      <a:pt x="5" y="0"/>
                      <a:pt x="8" y="0"/>
                    </a:cubicBezTo>
                    <a:cubicBezTo>
                      <a:pt x="12" y="2"/>
                      <a:pt x="16" y="5"/>
                      <a:pt x="18"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5" name="Freeform 97"/>
              <p:cNvSpPr>
                <a:spLocks/>
              </p:cNvSpPr>
              <p:nvPr>
                <p:custDataLst>
                  <p:tags r:id="rId37"/>
                </p:custDataLst>
              </p:nvPr>
            </p:nvSpPr>
            <p:spPr bwMode="gray">
              <a:xfrm>
                <a:off x="7341822" y="3381034"/>
                <a:ext cx="0" cy="1484"/>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6" name="Freeform 98"/>
              <p:cNvSpPr>
                <a:spLocks/>
              </p:cNvSpPr>
              <p:nvPr>
                <p:custDataLst>
                  <p:tags r:id="rId38"/>
                </p:custDataLst>
              </p:nvPr>
            </p:nvSpPr>
            <p:spPr bwMode="gray">
              <a:xfrm>
                <a:off x="6968572" y="3504119"/>
                <a:ext cx="3163" cy="13348"/>
              </a:xfrm>
              <a:custGeom>
                <a:avLst/>
                <a:gdLst>
                  <a:gd name="T0" fmla="*/ 1 w 3"/>
                  <a:gd name="T1" fmla="*/ 11 h 14"/>
                  <a:gd name="T2" fmla="*/ 2 w 3"/>
                  <a:gd name="T3" fmla="*/ 14 h 14"/>
                  <a:gd name="T4" fmla="*/ 1 w 3"/>
                  <a:gd name="T5" fmla="*/ 13 h 14"/>
                  <a:gd name="T6" fmla="*/ 1 w 3"/>
                  <a:gd name="T7" fmla="*/ 11 h 14"/>
                  <a:gd name="T8" fmla="*/ 1 w 3"/>
                  <a:gd name="T9" fmla="*/ 11 h 14"/>
                  <a:gd name="T10" fmla="*/ 0 w 3"/>
                  <a:gd name="T11" fmla="*/ 8 h 14"/>
                  <a:gd name="T12" fmla="*/ 2 w 3"/>
                  <a:gd name="T13" fmla="*/ 1 h 14"/>
                  <a:gd name="T14" fmla="*/ 3 w 3"/>
                  <a:gd name="T15" fmla="*/ 0 h 14"/>
                  <a:gd name="T16" fmla="*/ 1 w 3"/>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4">
                    <a:moveTo>
                      <a:pt x="1" y="11"/>
                    </a:moveTo>
                    <a:cubicBezTo>
                      <a:pt x="2" y="14"/>
                      <a:pt x="2" y="14"/>
                      <a:pt x="2" y="14"/>
                    </a:cubicBezTo>
                    <a:cubicBezTo>
                      <a:pt x="1" y="13"/>
                      <a:pt x="1" y="13"/>
                      <a:pt x="1" y="13"/>
                    </a:cubicBezTo>
                    <a:cubicBezTo>
                      <a:pt x="1" y="13"/>
                      <a:pt x="1" y="12"/>
                      <a:pt x="1" y="11"/>
                    </a:cubicBezTo>
                    <a:cubicBezTo>
                      <a:pt x="1" y="11"/>
                      <a:pt x="1" y="11"/>
                      <a:pt x="1" y="11"/>
                    </a:cubicBezTo>
                    <a:cubicBezTo>
                      <a:pt x="1" y="10"/>
                      <a:pt x="0" y="9"/>
                      <a:pt x="0" y="8"/>
                    </a:cubicBezTo>
                    <a:cubicBezTo>
                      <a:pt x="0" y="6"/>
                      <a:pt x="1" y="3"/>
                      <a:pt x="2" y="1"/>
                    </a:cubicBezTo>
                    <a:cubicBezTo>
                      <a:pt x="2" y="1"/>
                      <a:pt x="2" y="0"/>
                      <a:pt x="3" y="0"/>
                    </a:cubicBezTo>
                    <a:cubicBezTo>
                      <a:pt x="1" y="3"/>
                      <a:pt x="0" y="7"/>
                      <a:pt x="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7" name="Freeform 99"/>
              <p:cNvSpPr>
                <a:spLocks/>
              </p:cNvSpPr>
              <p:nvPr>
                <p:custDataLst>
                  <p:tags r:id="rId39"/>
                </p:custDataLst>
              </p:nvPr>
            </p:nvSpPr>
            <p:spPr bwMode="gray">
              <a:xfrm>
                <a:off x="6968572" y="3496704"/>
                <a:ext cx="188207" cy="210577"/>
              </a:xfrm>
              <a:custGeom>
                <a:avLst/>
                <a:gdLst>
                  <a:gd name="T0" fmla="*/ 181 w 190"/>
                  <a:gd name="T1" fmla="*/ 223 h 226"/>
                  <a:gd name="T2" fmla="*/ 171 w 190"/>
                  <a:gd name="T3" fmla="*/ 226 h 226"/>
                  <a:gd name="T4" fmla="*/ 158 w 190"/>
                  <a:gd name="T5" fmla="*/ 220 h 226"/>
                  <a:gd name="T6" fmla="*/ 49 w 190"/>
                  <a:gd name="T7" fmla="*/ 83 h 226"/>
                  <a:gd name="T8" fmla="*/ 57 w 190"/>
                  <a:gd name="T9" fmla="*/ 120 h 226"/>
                  <a:gd name="T10" fmla="*/ 44 w 190"/>
                  <a:gd name="T11" fmla="*/ 140 h 226"/>
                  <a:gd name="T12" fmla="*/ 41 w 190"/>
                  <a:gd name="T13" fmla="*/ 140 h 226"/>
                  <a:gd name="T14" fmla="*/ 25 w 190"/>
                  <a:gd name="T15" fmla="*/ 127 h 226"/>
                  <a:gd name="T16" fmla="*/ 2 w 190"/>
                  <a:gd name="T17" fmla="*/ 22 h 226"/>
                  <a:gd name="T18" fmla="*/ 2 w 190"/>
                  <a:gd name="T19" fmla="*/ 22 h 226"/>
                  <a:gd name="T20" fmla="*/ 1 w 190"/>
                  <a:gd name="T21" fmla="*/ 19 h 226"/>
                  <a:gd name="T22" fmla="*/ 3 w 190"/>
                  <a:gd name="T23" fmla="*/ 8 h 226"/>
                  <a:gd name="T24" fmla="*/ 4 w 190"/>
                  <a:gd name="T25" fmla="*/ 6 h 226"/>
                  <a:gd name="T26" fmla="*/ 5 w 190"/>
                  <a:gd name="T27" fmla="*/ 5 h 226"/>
                  <a:gd name="T28" fmla="*/ 5 w 190"/>
                  <a:gd name="T29" fmla="*/ 5 h 226"/>
                  <a:gd name="T30" fmla="*/ 5 w 190"/>
                  <a:gd name="T31" fmla="*/ 4 h 226"/>
                  <a:gd name="T32" fmla="*/ 6 w 190"/>
                  <a:gd name="T33" fmla="*/ 4 h 226"/>
                  <a:gd name="T34" fmla="*/ 7 w 190"/>
                  <a:gd name="T35" fmla="*/ 3 h 226"/>
                  <a:gd name="T36" fmla="*/ 7 w 190"/>
                  <a:gd name="T37" fmla="*/ 3 h 226"/>
                  <a:gd name="T38" fmla="*/ 7 w 190"/>
                  <a:gd name="T39" fmla="*/ 3 h 226"/>
                  <a:gd name="T40" fmla="*/ 9 w 190"/>
                  <a:gd name="T41" fmla="*/ 2 h 226"/>
                  <a:gd name="T42" fmla="*/ 10 w 190"/>
                  <a:gd name="T43" fmla="*/ 1 h 226"/>
                  <a:gd name="T44" fmla="*/ 11 w 190"/>
                  <a:gd name="T45" fmla="*/ 1 h 226"/>
                  <a:gd name="T46" fmla="*/ 12 w 190"/>
                  <a:gd name="T47" fmla="*/ 1 h 226"/>
                  <a:gd name="T48" fmla="*/ 12 w 190"/>
                  <a:gd name="T49" fmla="*/ 1 h 226"/>
                  <a:gd name="T50" fmla="*/ 13 w 190"/>
                  <a:gd name="T51" fmla="*/ 0 h 226"/>
                  <a:gd name="T52" fmla="*/ 13 w 190"/>
                  <a:gd name="T53" fmla="*/ 0 h 226"/>
                  <a:gd name="T54" fmla="*/ 14 w 190"/>
                  <a:gd name="T55" fmla="*/ 0 h 226"/>
                  <a:gd name="T56" fmla="*/ 17 w 190"/>
                  <a:gd name="T57" fmla="*/ 0 h 226"/>
                  <a:gd name="T58" fmla="*/ 20 w 190"/>
                  <a:gd name="T59" fmla="*/ 0 h 226"/>
                  <a:gd name="T60" fmla="*/ 21 w 190"/>
                  <a:gd name="T61" fmla="*/ 0 h 226"/>
                  <a:gd name="T62" fmla="*/ 23 w 190"/>
                  <a:gd name="T63" fmla="*/ 1 h 226"/>
                  <a:gd name="T64" fmla="*/ 23 w 190"/>
                  <a:gd name="T65" fmla="*/ 1 h 226"/>
                  <a:gd name="T66" fmla="*/ 24 w 190"/>
                  <a:gd name="T67" fmla="*/ 1 h 226"/>
                  <a:gd name="T68" fmla="*/ 25 w 190"/>
                  <a:gd name="T69" fmla="*/ 2 h 226"/>
                  <a:gd name="T70" fmla="*/ 30 w 190"/>
                  <a:gd name="T71" fmla="*/ 6 h 226"/>
                  <a:gd name="T72" fmla="*/ 32 w 190"/>
                  <a:gd name="T73" fmla="*/ 8 h 226"/>
                  <a:gd name="T74" fmla="*/ 26 w 190"/>
                  <a:gd name="T75" fmla="*/ 2 h 226"/>
                  <a:gd name="T76" fmla="*/ 125 w 190"/>
                  <a:gd name="T77" fmla="*/ 49 h 226"/>
                  <a:gd name="T78" fmla="*/ 132 w 190"/>
                  <a:gd name="T79" fmla="*/ 71 h 226"/>
                  <a:gd name="T80" fmla="*/ 117 w 190"/>
                  <a:gd name="T81" fmla="*/ 80 h 226"/>
                  <a:gd name="T82" fmla="*/ 110 w 190"/>
                  <a:gd name="T83" fmla="*/ 79 h 226"/>
                  <a:gd name="T84" fmla="*/ 75 w 190"/>
                  <a:gd name="T85" fmla="*/ 62 h 226"/>
                  <a:gd name="T86" fmla="*/ 184 w 190"/>
                  <a:gd name="T87" fmla="*/ 200 h 226"/>
                  <a:gd name="T88" fmla="*/ 181 w 190"/>
                  <a:gd name="T89" fmla="*/ 2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0" h="226">
                    <a:moveTo>
                      <a:pt x="181" y="223"/>
                    </a:moveTo>
                    <a:cubicBezTo>
                      <a:pt x="178" y="225"/>
                      <a:pt x="175" y="226"/>
                      <a:pt x="171" y="226"/>
                    </a:cubicBezTo>
                    <a:cubicBezTo>
                      <a:pt x="166" y="226"/>
                      <a:pt x="161" y="224"/>
                      <a:pt x="158" y="220"/>
                    </a:cubicBezTo>
                    <a:cubicBezTo>
                      <a:pt x="49" y="83"/>
                      <a:pt x="49" y="83"/>
                      <a:pt x="49" y="83"/>
                    </a:cubicBezTo>
                    <a:cubicBezTo>
                      <a:pt x="57" y="120"/>
                      <a:pt x="57" y="120"/>
                      <a:pt x="57" y="120"/>
                    </a:cubicBezTo>
                    <a:cubicBezTo>
                      <a:pt x="59" y="129"/>
                      <a:pt x="53" y="138"/>
                      <a:pt x="44" y="140"/>
                    </a:cubicBezTo>
                    <a:cubicBezTo>
                      <a:pt x="43" y="140"/>
                      <a:pt x="42" y="140"/>
                      <a:pt x="41" y="140"/>
                    </a:cubicBezTo>
                    <a:cubicBezTo>
                      <a:pt x="33" y="140"/>
                      <a:pt x="26" y="135"/>
                      <a:pt x="25" y="127"/>
                    </a:cubicBezTo>
                    <a:cubicBezTo>
                      <a:pt x="2" y="22"/>
                      <a:pt x="2" y="22"/>
                      <a:pt x="2" y="22"/>
                    </a:cubicBezTo>
                    <a:cubicBezTo>
                      <a:pt x="2" y="22"/>
                      <a:pt x="2" y="22"/>
                      <a:pt x="2" y="22"/>
                    </a:cubicBezTo>
                    <a:cubicBezTo>
                      <a:pt x="1" y="19"/>
                      <a:pt x="1" y="19"/>
                      <a:pt x="1" y="19"/>
                    </a:cubicBezTo>
                    <a:cubicBezTo>
                      <a:pt x="0" y="15"/>
                      <a:pt x="1" y="11"/>
                      <a:pt x="3" y="8"/>
                    </a:cubicBezTo>
                    <a:cubicBezTo>
                      <a:pt x="3" y="7"/>
                      <a:pt x="4" y="6"/>
                      <a:pt x="4" y="6"/>
                    </a:cubicBezTo>
                    <a:cubicBezTo>
                      <a:pt x="4" y="6"/>
                      <a:pt x="4" y="6"/>
                      <a:pt x="5" y="5"/>
                    </a:cubicBezTo>
                    <a:cubicBezTo>
                      <a:pt x="5" y="5"/>
                      <a:pt x="5" y="5"/>
                      <a:pt x="5" y="5"/>
                    </a:cubicBezTo>
                    <a:cubicBezTo>
                      <a:pt x="5" y="5"/>
                      <a:pt x="5" y="4"/>
                      <a:pt x="5" y="4"/>
                    </a:cubicBezTo>
                    <a:cubicBezTo>
                      <a:pt x="6" y="4"/>
                      <a:pt x="6" y="4"/>
                      <a:pt x="6" y="4"/>
                    </a:cubicBezTo>
                    <a:cubicBezTo>
                      <a:pt x="6" y="4"/>
                      <a:pt x="6" y="3"/>
                      <a:pt x="7" y="3"/>
                    </a:cubicBezTo>
                    <a:cubicBezTo>
                      <a:pt x="7" y="3"/>
                      <a:pt x="7" y="3"/>
                      <a:pt x="7" y="3"/>
                    </a:cubicBezTo>
                    <a:cubicBezTo>
                      <a:pt x="7" y="3"/>
                      <a:pt x="7" y="3"/>
                      <a:pt x="7" y="3"/>
                    </a:cubicBezTo>
                    <a:cubicBezTo>
                      <a:pt x="8" y="2"/>
                      <a:pt x="8" y="2"/>
                      <a:pt x="9" y="2"/>
                    </a:cubicBezTo>
                    <a:cubicBezTo>
                      <a:pt x="9" y="2"/>
                      <a:pt x="9" y="1"/>
                      <a:pt x="10" y="1"/>
                    </a:cubicBezTo>
                    <a:cubicBezTo>
                      <a:pt x="10" y="1"/>
                      <a:pt x="10" y="1"/>
                      <a:pt x="11" y="1"/>
                    </a:cubicBezTo>
                    <a:cubicBezTo>
                      <a:pt x="11" y="1"/>
                      <a:pt x="11" y="1"/>
                      <a:pt x="12" y="1"/>
                    </a:cubicBezTo>
                    <a:cubicBezTo>
                      <a:pt x="12" y="1"/>
                      <a:pt x="12" y="1"/>
                      <a:pt x="12" y="1"/>
                    </a:cubicBezTo>
                    <a:cubicBezTo>
                      <a:pt x="12" y="0"/>
                      <a:pt x="12" y="0"/>
                      <a:pt x="13" y="0"/>
                    </a:cubicBezTo>
                    <a:cubicBezTo>
                      <a:pt x="13" y="0"/>
                      <a:pt x="13" y="0"/>
                      <a:pt x="13" y="0"/>
                    </a:cubicBezTo>
                    <a:cubicBezTo>
                      <a:pt x="13" y="0"/>
                      <a:pt x="13" y="0"/>
                      <a:pt x="14" y="0"/>
                    </a:cubicBezTo>
                    <a:cubicBezTo>
                      <a:pt x="15" y="0"/>
                      <a:pt x="16" y="0"/>
                      <a:pt x="17" y="0"/>
                    </a:cubicBezTo>
                    <a:cubicBezTo>
                      <a:pt x="18" y="0"/>
                      <a:pt x="19" y="0"/>
                      <a:pt x="20" y="0"/>
                    </a:cubicBezTo>
                    <a:cubicBezTo>
                      <a:pt x="21" y="0"/>
                      <a:pt x="21" y="0"/>
                      <a:pt x="21" y="0"/>
                    </a:cubicBezTo>
                    <a:cubicBezTo>
                      <a:pt x="22" y="0"/>
                      <a:pt x="22" y="0"/>
                      <a:pt x="23" y="1"/>
                    </a:cubicBezTo>
                    <a:cubicBezTo>
                      <a:pt x="23" y="1"/>
                      <a:pt x="23" y="1"/>
                      <a:pt x="23" y="1"/>
                    </a:cubicBezTo>
                    <a:cubicBezTo>
                      <a:pt x="23" y="1"/>
                      <a:pt x="24" y="1"/>
                      <a:pt x="24" y="1"/>
                    </a:cubicBezTo>
                    <a:cubicBezTo>
                      <a:pt x="24" y="1"/>
                      <a:pt x="25" y="2"/>
                      <a:pt x="25" y="2"/>
                    </a:cubicBezTo>
                    <a:cubicBezTo>
                      <a:pt x="27" y="3"/>
                      <a:pt x="29" y="4"/>
                      <a:pt x="30" y="6"/>
                    </a:cubicBezTo>
                    <a:cubicBezTo>
                      <a:pt x="32" y="8"/>
                      <a:pt x="32" y="8"/>
                      <a:pt x="32" y="8"/>
                    </a:cubicBezTo>
                    <a:cubicBezTo>
                      <a:pt x="30" y="5"/>
                      <a:pt x="29" y="4"/>
                      <a:pt x="26" y="2"/>
                    </a:cubicBezTo>
                    <a:cubicBezTo>
                      <a:pt x="125" y="49"/>
                      <a:pt x="125" y="49"/>
                      <a:pt x="125" y="49"/>
                    </a:cubicBezTo>
                    <a:cubicBezTo>
                      <a:pt x="133" y="53"/>
                      <a:pt x="136" y="63"/>
                      <a:pt x="132" y="71"/>
                    </a:cubicBezTo>
                    <a:cubicBezTo>
                      <a:pt x="129" y="77"/>
                      <a:pt x="123" y="80"/>
                      <a:pt x="117" y="80"/>
                    </a:cubicBezTo>
                    <a:cubicBezTo>
                      <a:pt x="115" y="80"/>
                      <a:pt x="112" y="80"/>
                      <a:pt x="110" y="79"/>
                    </a:cubicBezTo>
                    <a:cubicBezTo>
                      <a:pt x="75" y="62"/>
                      <a:pt x="75" y="62"/>
                      <a:pt x="75" y="62"/>
                    </a:cubicBezTo>
                    <a:cubicBezTo>
                      <a:pt x="184" y="200"/>
                      <a:pt x="184" y="200"/>
                      <a:pt x="184" y="200"/>
                    </a:cubicBezTo>
                    <a:cubicBezTo>
                      <a:pt x="190" y="207"/>
                      <a:pt x="188" y="217"/>
                      <a:pt x="181" y="2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8" name="Freeform 100"/>
              <p:cNvSpPr>
                <a:spLocks/>
              </p:cNvSpPr>
              <p:nvPr>
                <p:custDataLst>
                  <p:tags r:id="rId40"/>
                </p:custDataLst>
              </p:nvPr>
            </p:nvSpPr>
            <p:spPr bwMode="gray">
              <a:xfrm>
                <a:off x="6968572" y="3504119"/>
                <a:ext cx="3163" cy="13348"/>
              </a:xfrm>
              <a:custGeom>
                <a:avLst/>
                <a:gdLst>
                  <a:gd name="T0" fmla="*/ 1 w 3"/>
                  <a:gd name="T1" fmla="*/ 11 h 14"/>
                  <a:gd name="T2" fmla="*/ 2 w 3"/>
                  <a:gd name="T3" fmla="*/ 14 h 14"/>
                  <a:gd name="T4" fmla="*/ 1 w 3"/>
                  <a:gd name="T5" fmla="*/ 13 h 14"/>
                  <a:gd name="T6" fmla="*/ 1 w 3"/>
                  <a:gd name="T7" fmla="*/ 11 h 14"/>
                  <a:gd name="T8" fmla="*/ 1 w 3"/>
                  <a:gd name="T9" fmla="*/ 11 h 14"/>
                  <a:gd name="T10" fmla="*/ 0 w 3"/>
                  <a:gd name="T11" fmla="*/ 8 h 14"/>
                  <a:gd name="T12" fmla="*/ 2 w 3"/>
                  <a:gd name="T13" fmla="*/ 1 h 14"/>
                  <a:gd name="T14" fmla="*/ 3 w 3"/>
                  <a:gd name="T15" fmla="*/ 0 h 14"/>
                  <a:gd name="T16" fmla="*/ 1 w 3"/>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4">
                    <a:moveTo>
                      <a:pt x="1" y="11"/>
                    </a:moveTo>
                    <a:cubicBezTo>
                      <a:pt x="2" y="14"/>
                      <a:pt x="2" y="14"/>
                      <a:pt x="2" y="14"/>
                    </a:cubicBezTo>
                    <a:cubicBezTo>
                      <a:pt x="1" y="13"/>
                      <a:pt x="1" y="13"/>
                      <a:pt x="1" y="13"/>
                    </a:cubicBezTo>
                    <a:cubicBezTo>
                      <a:pt x="1" y="13"/>
                      <a:pt x="1" y="12"/>
                      <a:pt x="1" y="11"/>
                    </a:cubicBezTo>
                    <a:cubicBezTo>
                      <a:pt x="1" y="11"/>
                      <a:pt x="1" y="11"/>
                      <a:pt x="1" y="11"/>
                    </a:cubicBezTo>
                    <a:cubicBezTo>
                      <a:pt x="1" y="10"/>
                      <a:pt x="0" y="9"/>
                      <a:pt x="0" y="8"/>
                    </a:cubicBezTo>
                    <a:cubicBezTo>
                      <a:pt x="0" y="6"/>
                      <a:pt x="1" y="3"/>
                      <a:pt x="2" y="1"/>
                    </a:cubicBezTo>
                    <a:cubicBezTo>
                      <a:pt x="2" y="1"/>
                      <a:pt x="2" y="0"/>
                      <a:pt x="3" y="0"/>
                    </a:cubicBezTo>
                    <a:cubicBezTo>
                      <a:pt x="1" y="3"/>
                      <a:pt x="0" y="7"/>
                      <a:pt x="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39" name="Freeform 101"/>
              <p:cNvSpPr>
                <a:spLocks/>
              </p:cNvSpPr>
              <p:nvPr>
                <p:custDataLst>
                  <p:tags r:id="rId41"/>
                </p:custDataLst>
              </p:nvPr>
            </p:nvSpPr>
            <p:spPr bwMode="gray">
              <a:xfrm>
                <a:off x="6978061" y="3498186"/>
                <a:ext cx="158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0" name="Freeform 102"/>
              <p:cNvSpPr>
                <a:spLocks/>
              </p:cNvSpPr>
              <p:nvPr>
                <p:custDataLst>
                  <p:tags r:id="rId42"/>
                </p:custDataLst>
              </p:nvPr>
            </p:nvSpPr>
            <p:spPr bwMode="gray">
              <a:xfrm>
                <a:off x="6992297" y="3498186"/>
                <a:ext cx="1583"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cubicBezTo>
                      <a:pt x="0" y="0"/>
                      <a:pt x="0" y="0"/>
                      <a:pt x="0" y="0"/>
                    </a:cubicBez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1" name="Freeform 103"/>
              <p:cNvSpPr>
                <a:spLocks/>
              </p:cNvSpPr>
              <p:nvPr>
                <p:custDataLst>
                  <p:tags r:id="rId43"/>
                </p:custDataLst>
              </p:nvPr>
            </p:nvSpPr>
            <p:spPr bwMode="gray">
              <a:xfrm>
                <a:off x="6993877" y="3498186"/>
                <a:ext cx="6326" cy="5933"/>
              </a:xfrm>
              <a:custGeom>
                <a:avLst/>
                <a:gdLst>
                  <a:gd name="T0" fmla="*/ 7 w 7"/>
                  <a:gd name="T1" fmla="*/ 6 h 6"/>
                  <a:gd name="T2" fmla="*/ 5 w 7"/>
                  <a:gd name="T3" fmla="*/ 4 h 6"/>
                  <a:gd name="T4" fmla="*/ 0 w 7"/>
                  <a:gd name="T5" fmla="*/ 0 h 6"/>
                  <a:gd name="T6" fmla="*/ 1 w 7"/>
                  <a:gd name="T7" fmla="*/ 0 h 6"/>
                  <a:gd name="T8" fmla="*/ 7 w 7"/>
                  <a:gd name="T9" fmla="*/ 6 h 6"/>
                </a:gdLst>
                <a:ahLst/>
                <a:cxnLst>
                  <a:cxn ang="0">
                    <a:pos x="T0" y="T1"/>
                  </a:cxn>
                  <a:cxn ang="0">
                    <a:pos x="T2" y="T3"/>
                  </a:cxn>
                  <a:cxn ang="0">
                    <a:pos x="T4" y="T5"/>
                  </a:cxn>
                  <a:cxn ang="0">
                    <a:pos x="T6" y="T7"/>
                  </a:cxn>
                  <a:cxn ang="0">
                    <a:pos x="T8" y="T9"/>
                  </a:cxn>
                </a:cxnLst>
                <a:rect l="0" t="0" r="r" b="b"/>
                <a:pathLst>
                  <a:path w="7" h="6">
                    <a:moveTo>
                      <a:pt x="7" y="6"/>
                    </a:moveTo>
                    <a:cubicBezTo>
                      <a:pt x="5" y="4"/>
                      <a:pt x="5" y="4"/>
                      <a:pt x="5" y="4"/>
                    </a:cubicBezTo>
                    <a:cubicBezTo>
                      <a:pt x="4" y="2"/>
                      <a:pt x="2" y="1"/>
                      <a:pt x="0" y="0"/>
                    </a:cubicBezTo>
                    <a:cubicBezTo>
                      <a:pt x="1" y="0"/>
                      <a:pt x="1" y="0"/>
                      <a:pt x="1" y="0"/>
                    </a:cubicBezTo>
                    <a:cubicBezTo>
                      <a:pt x="4" y="2"/>
                      <a:pt x="5" y="3"/>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2" name="Freeform 104"/>
              <p:cNvSpPr>
                <a:spLocks/>
              </p:cNvSpPr>
              <p:nvPr>
                <p:custDataLst>
                  <p:tags r:id="rId44"/>
                </p:custDataLst>
              </p:nvPr>
            </p:nvSpPr>
            <p:spPr bwMode="gray">
              <a:xfrm>
                <a:off x="6974899" y="3498186"/>
                <a:ext cx="3163" cy="1484"/>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1"/>
                    </a:cubicBezTo>
                    <a:cubicBezTo>
                      <a:pt x="0" y="1"/>
                      <a:pt x="0" y="1"/>
                      <a:pt x="0" y="1"/>
                    </a:cubicBezTo>
                    <a:cubicBezTo>
                      <a:pt x="0" y="1"/>
                      <a:pt x="1"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3" name="Freeform 105"/>
              <p:cNvSpPr>
                <a:spLocks/>
              </p:cNvSpPr>
              <p:nvPr>
                <p:custDataLst>
                  <p:tags r:id="rId45"/>
                </p:custDataLst>
              </p:nvPr>
            </p:nvSpPr>
            <p:spPr bwMode="gray">
              <a:xfrm>
                <a:off x="6978061" y="3496704"/>
                <a:ext cx="3163" cy="1484"/>
              </a:xfrm>
              <a:custGeom>
                <a:avLst/>
                <a:gdLst>
                  <a:gd name="T0" fmla="*/ 3 w 3"/>
                  <a:gd name="T1" fmla="*/ 0 h 1"/>
                  <a:gd name="T2" fmla="*/ 2 w 3"/>
                  <a:gd name="T3" fmla="*/ 1 h 1"/>
                  <a:gd name="T4" fmla="*/ 2 w 3"/>
                  <a:gd name="T5" fmla="*/ 1 h 1"/>
                  <a:gd name="T6" fmla="*/ 1 w 3"/>
                  <a:gd name="T7" fmla="*/ 1 h 1"/>
                  <a:gd name="T8" fmla="*/ 0 w 3"/>
                  <a:gd name="T9" fmla="*/ 1 h 1"/>
                  <a:gd name="T10" fmla="*/ 0 w 3"/>
                  <a:gd name="T11" fmla="*/ 1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cubicBezTo>
                      <a:pt x="2" y="0"/>
                      <a:pt x="2" y="0"/>
                      <a:pt x="2" y="1"/>
                    </a:cubicBezTo>
                    <a:cubicBezTo>
                      <a:pt x="2" y="1"/>
                      <a:pt x="2" y="1"/>
                      <a:pt x="2" y="1"/>
                    </a:cubicBezTo>
                    <a:cubicBezTo>
                      <a:pt x="1" y="1"/>
                      <a:pt x="1" y="1"/>
                      <a:pt x="1" y="1"/>
                    </a:cubicBezTo>
                    <a:cubicBezTo>
                      <a:pt x="0" y="1"/>
                      <a:pt x="0" y="1"/>
                      <a:pt x="0" y="1"/>
                    </a:cubicBezTo>
                    <a:cubicBezTo>
                      <a:pt x="0" y="1"/>
                      <a:pt x="0" y="1"/>
                      <a:pt x="0" y="1"/>
                    </a:cubicBezTo>
                    <a:cubicBezTo>
                      <a:pt x="1" y="1"/>
                      <a:pt x="2"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4" name="Freeform 106"/>
              <p:cNvSpPr>
                <a:spLocks/>
              </p:cNvSpPr>
              <p:nvPr>
                <p:custDataLst>
                  <p:tags r:id="rId46"/>
                </p:custDataLst>
              </p:nvPr>
            </p:nvSpPr>
            <p:spPr bwMode="gray">
              <a:xfrm>
                <a:off x="6981225" y="3495222"/>
                <a:ext cx="18978" cy="8896"/>
              </a:xfrm>
              <a:custGeom>
                <a:avLst/>
                <a:gdLst>
                  <a:gd name="T0" fmla="*/ 19 w 19"/>
                  <a:gd name="T1" fmla="*/ 9 h 9"/>
                  <a:gd name="T2" fmla="*/ 17 w 19"/>
                  <a:gd name="T3" fmla="*/ 7 h 9"/>
                  <a:gd name="T4" fmla="*/ 12 w 19"/>
                  <a:gd name="T5" fmla="*/ 3 h 9"/>
                  <a:gd name="T6" fmla="*/ 11 w 19"/>
                  <a:gd name="T7" fmla="*/ 2 h 9"/>
                  <a:gd name="T8" fmla="*/ 10 w 19"/>
                  <a:gd name="T9" fmla="*/ 2 h 9"/>
                  <a:gd name="T10" fmla="*/ 10 w 19"/>
                  <a:gd name="T11" fmla="*/ 2 h 9"/>
                  <a:gd name="T12" fmla="*/ 8 w 19"/>
                  <a:gd name="T13" fmla="*/ 1 h 9"/>
                  <a:gd name="T14" fmla="*/ 7 w 19"/>
                  <a:gd name="T15" fmla="*/ 1 h 9"/>
                  <a:gd name="T16" fmla="*/ 4 w 19"/>
                  <a:gd name="T17" fmla="*/ 1 h 9"/>
                  <a:gd name="T18" fmla="*/ 1 w 19"/>
                  <a:gd name="T19" fmla="*/ 1 h 9"/>
                  <a:gd name="T20" fmla="*/ 0 w 19"/>
                  <a:gd name="T21" fmla="*/ 1 h 9"/>
                  <a:gd name="T22" fmla="*/ 1 w 19"/>
                  <a:gd name="T23" fmla="*/ 1 h 9"/>
                  <a:gd name="T24" fmla="*/ 13 w 19"/>
                  <a:gd name="T25" fmla="*/ 3 h 9"/>
                  <a:gd name="T26" fmla="*/ 19 w 19"/>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9">
                    <a:moveTo>
                      <a:pt x="19" y="9"/>
                    </a:moveTo>
                    <a:cubicBezTo>
                      <a:pt x="17" y="7"/>
                      <a:pt x="17" y="7"/>
                      <a:pt x="17" y="7"/>
                    </a:cubicBezTo>
                    <a:cubicBezTo>
                      <a:pt x="16" y="5"/>
                      <a:pt x="14" y="4"/>
                      <a:pt x="12" y="3"/>
                    </a:cubicBezTo>
                    <a:cubicBezTo>
                      <a:pt x="12" y="3"/>
                      <a:pt x="11" y="2"/>
                      <a:pt x="11" y="2"/>
                    </a:cubicBezTo>
                    <a:cubicBezTo>
                      <a:pt x="11" y="2"/>
                      <a:pt x="10" y="2"/>
                      <a:pt x="10" y="2"/>
                    </a:cubicBezTo>
                    <a:cubicBezTo>
                      <a:pt x="10" y="2"/>
                      <a:pt x="10" y="2"/>
                      <a:pt x="10" y="2"/>
                    </a:cubicBezTo>
                    <a:cubicBezTo>
                      <a:pt x="9" y="1"/>
                      <a:pt x="9" y="1"/>
                      <a:pt x="8" y="1"/>
                    </a:cubicBezTo>
                    <a:cubicBezTo>
                      <a:pt x="8" y="1"/>
                      <a:pt x="8" y="1"/>
                      <a:pt x="7" y="1"/>
                    </a:cubicBezTo>
                    <a:cubicBezTo>
                      <a:pt x="6" y="1"/>
                      <a:pt x="5" y="1"/>
                      <a:pt x="4" y="1"/>
                    </a:cubicBezTo>
                    <a:cubicBezTo>
                      <a:pt x="3" y="1"/>
                      <a:pt x="2" y="1"/>
                      <a:pt x="1" y="1"/>
                    </a:cubicBezTo>
                    <a:cubicBezTo>
                      <a:pt x="0" y="1"/>
                      <a:pt x="0" y="1"/>
                      <a:pt x="0" y="1"/>
                    </a:cubicBezTo>
                    <a:cubicBezTo>
                      <a:pt x="0" y="1"/>
                      <a:pt x="0" y="1"/>
                      <a:pt x="1" y="1"/>
                    </a:cubicBezTo>
                    <a:cubicBezTo>
                      <a:pt x="5" y="0"/>
                      <a:pt x="10" y="1"/>
                      <a:pt x="13" y="3"/>
                    </a:cubicBezTo>
                    <a:cubicBezTo>
                      <a:pt x="16" y="5"/>
                      <a:pt x="17" y="6"/>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5" name="Freeform 107"/>
              <p:cNvSpPr>
                <a:spLocks noEditPoints="1"/>
              </p:cNvSpPr>
              <p:nvPr>
                <p:custDataLst>
                  <p:tags r:id="rId47"/>
                </p:custDataLst>
              </p:nvPr>
            </p:nvSpPr>
            <p:spPr bwMode="gray">
              <a:xfrm>
                <a:off x="7110914" y="3707280"/>
                <a:ext cx="298917" cy="354422"/>
              </a:xfrm>
              <a:custGeom>
                <a:avLst/>
                <a:gdLst>
                  <a:gd name="T0" fmla="*/ 284 w 301"/>
                  <a:gd name="T1" fmla="*/ 0 h 379"/>
                  <a:gd name="T2" fmla="*/ 59 w 301"/>
                  <a:gd name="T3" fmla="*/ 0 h 379"/>
                  <a:gd name="T4" fmla="*/ 42 w 301"/>
                  <a:gd name="T5" fmla="*/ 17 h 379"/>
                  <a:gd name="T6" fmla="*/ 42 w 301"/>
                  <a:gd name="T7" fmla="*/ 42 h 379"/>
                  <a:gd name="T8" fmla="*/ 16 w 301"/>
                  <a:gd name="T9" fmla="*/ 42 h 379"/>
                  <a:gd name="T10" fmla="*/ 0 w 301"/>
                  <a:gd name="T11" fmla="*/ 59 h 379"/>
                  <a:gd name="T12" fmla="*/ 0 w 301"/>
                  <a:gd name="T13" fmla="*/ 363 h 379"/>
                  <a:gd name="T14" fmla="*/ 16 w 301"/>
                  <a:gd name="T15" fmla="*/ 379 h 379"/>
                  <a:gd name="T16" fmla="*/ 242 w 301"/>
                  <a:gd name="T17" fmla="*/ 379 h 379"/>
                  <a:gd name="T18" fmla="*/ 259 w 301"/>
                  <a:gd name="T19" fmla="*/ 363 h 379"/>
                  <a:gd name="T20" fmla="*/ 259 w 301"/>
                  <a:gd name="T21" fmla="*/ 337 h 379"/>
                  <a:gd name="T22" fmla="*/ 284 w 301"/>
                  <a:gd name="T23" fmla="*/ 337 h 379"/>
                  <a:gd name="T24" fmla="*/ 301 w 301"/>
                  <a:gd name="T25" fmla="*/ 321 h 379"/>
                  <a:gd name="T26" fmla="*/ 301 w 301"/>
                  <a:gd name="T27" fmla="*/ 17 h 379"/>
                  <a:gd name="T28" fmla="*/ 284 w 301"/>
                  <a:gd name="T29" fmla="*/ 0 h 379"/>
                  <a:gd name="T30" fmla="*/ 225 w 301"/>
                  <a:gd name="T31" fmla="*/ 346 h 379"/>
                  <a:gd name="T32" fmla="*/ 33 w 301"/>
                  <a:gd name="T33" fmla="*/ 346 h 379"/>
                  <a:gd name="T34" fmla="*/ 33 w 301"/>
                  <a:gd name="T35" fmla="*/ 75 h 379"/>
                  <a:gd name="T36" fmla="*/ 155 w 301"/>
                  <a:gd name="T37" fmla="*/ 75 h 379"/>
                  <a:gd name="T38" fmla="*/ 155 w 301"/>
                  <a:gd name="T39" fmla="*/ 118 h 379"/>
                  <a:gd name="T40" fmla="*/ 172 w 301"/>
                  <a:gd name="T41" fmla="*/ 134 h 379"/>
                  <a:gd name="T42" fmla="*/ 225 w 301"/>
                  <a:gd name="T43" fmla="*/ 134 h 379"/>
                  <a:gd name="T44" fmla="*/ 225 w 301"/>
                  <a:gd name="T45" fmla="*/ 346 h 379"/>
                  <a:gd name="T46" fmla="*/ 188 w 301"/>
                  <a:gd name="T47" fmla="*/ 101 h 379"/>
                  <a:gd name="T48" fmla="*/ 188 w 301"/>
                  <a:gd name="T49" fmla="*/ 94 h 379"/>
                  <a:gd name="T50" fmla="*/ 197 w 301"/>
                  <a:gd name="T51" fmla="*/ 101 h 379"/>
                  <a:gd name="T52" fmla="*/ 188 w 301"/>
                  <a:gd name="T53" fmla="*/ 101 h 379"/>
                  <a:gd name="T54" fmla="*/ 268 w 301"/>
                  <a:gd name="T55" fmla="*/ 304 h 379"/>
                  <a:gd name="T56" fmla="*/ 259 w 301"/>
                  <a:gd name="T57" fmla="*/ 304 h 379"/>
                  <a:gd name="T58" fmla="*/ 259 w 301"/>
                  <a:gd name="T59" fmla="*/ 117 h 379"/>
                  <a:gd name="T60" fmla="*/ 259 w 301"/>
                  <a:gd name="T61" fmla="*/ 116 h 379"/>
                  <a:gd name="T62" fmla="*/ 258 w 301"/>
                  <a:gd name="T63" fmla="*/ 115 h 379"/>
                  <a:gd name="T64" fmla="*/ 258 w 301"/>
                  <a:gd name="T65" fmla="*/ 113 h 379"/>
                  <a:gd name="T66" fmla="*/ 255 w 301"/>
                  <a:gd name="T67" fmla="*/ 108 h 379"/>
                  <a:gd name="T68" fmla="*/ 254 w 301"/>
                  <a:gd name="T69" fmla="*/ 106 h 379"/>
                  <a:gd name="T70" fmla="*/ 252 w 301"/>
                  <a:gd name="T71" fmla="*/ 105 h 379"/>
                  <a:gd name="T72" fmla="*/ 251 w 301"/>
                  <a:gd name="T73" fmla="*/ 104 h 379"/>
                  <a:gd name="T74" fmla="*/ 183 w 301"/>
                  <a:gd name="T75" fmla="*/ 47 h 379"/>
                  <a:gd name="T76" fmla="*/ 182 w 301"/>
                  <a:gd name="T77" fmla="*/ 46 h 379"/>
                  <a:gd name="T78" fmla="*/ 182 w 301"/>
                  <a:gd name="T79" fmla="*/ 46 h 379"/>
                  <a:gd name="T80" fmla="*/ 180 w 301"/>
                  <a:gd name="T81" fmla="*/ 44 h 379"/>
                  <a:gd name="T82" fmla="*/ 178 w 301"/>
                  <a:gd name="T83" fmla="*/ 43 h 379"/>
                  <a:gd name="T84" fmla="*/ 177 w 301"/>
                  <a:gd name="T85" fmla="*/ 43 h 379"/>
                  <a:gd name="T86" fmla="*/ 175 w 301"/>
                  <a:gd name="T87" fmla="*/ 43 h 379"/>
                  <a:gd name="T88" fmla="*/ 174 w 301"/>
                  <a:gd name="T89" fmla="*/ 42 h 379"/>
                  <a:gd name="T90" fmla="*/ 173 w 301"/>
                  <a:gd name="T91" fmla="*/ 42 h 379"/>
                  <a:gd name="T92" fmla="*/ 172 w 301"/>
                  <a:gd name="T93" fmla="*/ 42 h 379"/>
                  <a:gd name="T94" fmla="*/ 75 w 301"/>
                  <a:gd name="T95" fmla="*/ 42 h 379"/>
                  <a:gd name="T96" fmla="*/ 75 w 301"/>
                  <a:gd name="T97" fmla="*/ 33 h 379"/>
                  <a:gd name="T98" fmla="*/ 268 w 301"/>
                  <a:gd name="T99" fmla="*/ 33 h 379"/>
                  <a:gd name="T100" fmla="*/ 268 w 301"/>
                  <a:gd name="T101" fmla="*/ 30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379">
                    <a:moveTo>
                      <a:pt x="284" y="0"/>
                    </a:moveTo>
                    <a:cubicBezTo>
                      <a:pt x="59" y="0"/>
                      <a:pt x="59" y="0"/>
                      <a:pt x="59" y="0"/>
                    </a:cubicBezTo>
                    <a:cubicBezTo>
                      <a:pt x="49" y="0"/>
                      <a:pt x="42" y="8"/>
                      <a:pt x="42" y="17"/>
                    </a:cubicBezTo>
                    <a:cubicBezTo>
                      <a:pt x="42" y="42"/>
                      <a:pt x="42" y="42"/>
                      <a:pt x="42" y="42"/>
                    </a:cubicBezTo>
                    <a:cubicBezTo>
                      <a:pt x="16" y="42"/>
                      <a:pt x="16" y="42"/>
                      <a:pt x="16" y="42"/>
                    </a:cubicBezTo>
                    <a:cubicBezTo>
                      <a:pt x="7" y="42"/>
                      <a:pt x="0" y="50"/>
                      <a:pt x="0" y="59"/>
                    </a:cubicBezTo>
                    <a:cubicBezTo>
                      <a:pt x="0" y="363"/>
                      <a:pt x="0" y="363"/>
                      <a:pt x="0" y="363"/>
                    </a:cubicBezTo>
                    <a:cubicBezTo>
                      <a:pt x="0" y="372"/>
                      <a:pt x="7" y="379"/>
                      <a:pt x="16" y="379"/>
                    </a:cubicBezTo>
                    <a:cubicBezTo>
                      <a:pt x="242" y="379"/>
                      <a:pt x="242" y="379"/>
                      <a:pt x="242" y="379"/>
                    </a:cubicBezTo>
                    <a:cubicBezTo>
                      <a:pt x="251" y="379"/>
                      <a:pt x="259" y="372"/>
                      <a:pt x="259" y="363"/>
                    </a:cubicBezTo>
                    <a:cubicBezTo>
                      <a:pt x="259" y="337"/>
                      <a:pt x="259" y="337"/>
                      <a:pt x="259" y="337"/>
                    </a:cubicBezTo>
                    <a:cubicBezTo>
                      <a:pt x="284" y="337"/>
                      <a:pt x="284" y="337"/>
                      <a:pt x="284" y="337"/>
                    </a:cubicBezTo>
                    <a:cubicBezTo>
                      <a:pt x="294" y="337"/>
                      <a:pt x="301" y="330"/>
                      <a:pt x="301" y="321"/>
                    </a:cubicBezTo>
                    <a:cubicBezTo>
                      <a:pt x="301" y="17"/>
                      <a:pt x="301" y="17"/>
                      <a:pt x="301" y="17"/>
                    </a:cubicBezTo>
                    <a:cubicBezTo>
                      <a:pt x="301" y="8"/>
                      <a:pt x="294" y="0"/>
                      <a:pt x="284" y="0"/>
                    </a:cubicBezTo>
                    <a:close/>
                    <a:moveTo>
                      <a:pt x="225" y="346"/>
                    </a:moveTo>
                    <a:cubicBezTo>
                      <a:pt x="33" y="346"/>
                      <a:pt x="33" y="346"/>
                      <a:pt x="33" y="346"/>
                    </a:cubicBezTo>
                    <a:cubicBezTo>
                      <a:pt x="33" y="75"/>
                      <a:pt x="33" y="75"/>
                      <a:pt x="33" y="75"/>
                    </a:cubicBezTo>
                    <a:cubicBezTo>
                      <a:pt x="155" y="75"/>
                      <a:pt x="155" y="75"/>
                      <a:pt x="155" y="75"/>
                    </a:cubicBezTo>
                    <a:cubicBezTo>
                      <a:pt x="155" y="118"/>
                      <a:pt x="155" y="118"/>
                      <a:pt x="155" y="118"/>
                    </a:cubicBezTo>
                    <a:cubicBezTo>
                      <a:pt x="155" y="127"/>
                      <a:pt x="162" y="134"/>
                      <a:pt x="172" y="134"/>
                    </a:cubicBezTo>
                    <a:cubicBezTo>
                      <a:pt x="225" y="134"/>
                      <a:pt x="225" y="134"/>
                      <a:pt x="225" y="134"/>
                    </a:cubicBezTo>
                    <a:lnTo>
                      <a:pt x="225" y="346"/>
                    </a:lnTo>
                    <a:close/>
                    <a:moveTo>
                      <a:pt x="188" y="101"/>
                    </a:moveTo>
                    <a:cubicBezTo>
                      <a:pt x="188" y="94"/>
                      <a:pt x="188" y="94"/>
                      <a:pt x="188" y="94"/>
                    </a:cubicBezTo>
                    <a:cubicBezTo>
                      <a:pt x="197" y="101"/>
                      <a:pt x="197" y="101"/>
                      <a:pt x="197" y="101"/>
                    </a:cubicBezTo>
                    <a:lnTo>
                      <a:pt x="188" y="101"/>
                    </a:lnTo>
                    <a:close/>
                    <a:moveTo>
                      <a:pt x="268" y="304"/>
                    </a:moveTo>
                    <a:cubicBezTo>
                      <a:pt x="259" y="304"/>
                      <a:pt x="259" y="304"/>
                      <a:pt x="259" y="304"/>
                    </a:cubicBezTo>
                    <a:cubicBezTo>
                      <a:pt x="259" y="117"/>
                      <a:pt x="259" y="117"/>
                      <a:pt x="259" y="117"/>
                    </a:cubicBezTo>
                    <a:cubicBezTo>
                      <a:pt x="259" y="117"/>
                      <a:pt x="259" y="116"/>
                      <a:pt x="259" y="116"/>
                    </a:cubicBezTo>
                    <a:cubicBezTo>
                      <a:pt x="258" y="116"/>
                      <a:pt x="258" y="115"/>
                      <a:pt x="258" y="115"/>
                    </a:cubicBezTo>
                    <a:cubicBezTo>
                      <a:pt x="258" y="114"/>
                      <a:pt x="258" y="113"/>
                      <a:pt x="258" y="113"/>
                    </a:cubicBezTo>
                    <a:cubicBezTo>
                      <a:pt x="257" y="111"/>
                      <a:pt x="256" y="109"/>
                      <a:pt x="255" y="108"/>
                    </a:cubicBezTo>
                    <a:cubicBezTo>
                      <a:pt x="255" y="107"/>
                      <a:pt x="254" y="107"/>
                      <a:pt x="254" y="106"/>
                    </a:cubicBezTo>
                    <a:cubicBezTo>
                      <a:pt x="253" y="106"/>
                      <a:pt x="253" y="105"/>
                      <a:pt x="252" y="105"/>
                    </a:cubicBezTo>
                    <a:cubicBezTo>
                      <a:pt x="252" y="105"/>
                      <a:pt x="252" y="105"/>
                      <a:pt x="251" y="104"/>
                    </a:cubicBezTo>
                    <a:cubicBezTo>
                      <a:pt x="183" y="47"/>
                      <a:pt x="183" y="47"/>
                      <a:pt x="183" y="47"/>
                    </a:cubicBezTo>
                    <a:cubicBezTo>
                      <a:pt x="182" y="46"/>
                      <a:pt x="182" y="46"/>
                      <a:pt x="182" y="46"/>
                    </a:cubicBezTo>
                    <a:cubicBezTo>
                      <a:pt x="182" y="46"/>
                      <a:pt x="182" y="46"/>
                      <a:pt x="182" y="46"/>
                    </a:cubicBezTo>
                    <a:cubicBezTo>
                      <a:pt x="181" y="45"/>
                      <a:pt x="181" y="45"/>
                      <a:pt x="180" y="44"/>
                    </a:cubicBezTo>
                    <a:cubicBezTo>
                      <a:pt x="179" y="44"/>
                      <a:pt x="178" y="44"/>
                      <a:pt x="178" y="43"/>
                    </a:cubicBezTo>
                    <a:cubicBezTo>
                      <a:pt x="177" y="43"/>
                      <a:pt x="177" y="43"/>
                      <a:pt x="177" y="43"/>
                    </a:cubicBezTo>
                    <a:cubicBezTo>
                      <a:pt x="176" y="43"/>
                      <a:pt x="175" y="43"/>
                      <a:pt x="175" y="43"/>
                    </a:cubicBezTo>
                    <a:cubicBezTo>
                      <a:pt x="174" y="43"/>
                      <a:pt x="174" y="43"/>
                      <a:pt x="174" y="42"/>
                    </a:cubicBezTo>
                    <a:cubicBezTo>
                      <a:pt x="173" y="42"/>
                      <a:pt x="173" y="42"/>
                      <a:pt x="173" y="42"/>
                    </a:cubicBezTo>
                    <a:cubicBezTo>
                      <a:pt x="172" y="42"/>
                      <a:pt x="172" y="42"/>
                      <a:pt x="172" y="42"/>
                    </a:cubicBezTo>
                    <a:cubicBezTo>
                      <a:pt x="75" y="42"/>
                      <a:pt x="75" y="42"/>
                      <a:pt x="75" y="42"/>
                    </a:cubicBezTo>
                    <a:cubicBezTo>
                      <a:pt x="75" y="33"/>
                      <a:pt x="75" y="33"/>
                      <a:pt x="75" y="33"/>
                    </a:cubicBezTo>
                    <a:cubicBezTo>
                      <a:pt x="268" y="33"/>
                      <a:pt x="268" y="33"/>
                      <a:pt x="268" y="33"/>
                    </a:cubicBezTo>
                    <a:lnTo>
                      <a:pt x="268" y="3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6" name="Freeform 108"/>
              <p:cNvSpPr>
                <a:spLocks/>
              </p:cNvSpPr>
              <p:nvPr>
                <p:custDataLst>
                  <p:tags r:id="rId48"/>
                </p:custDataLst>
              </p:nvPr>
            </p:nvSpPr>
            <p:spPr bwMode="gray">
              <a:xfrm>
                <a:off x="7169432" y="3905994"/>
                <a:ext cx="132852" cy="31143"/>
              </a:xfrm>
              <a:custGeom>
                <a:avLst/>
                <a:gdLst>
                  <a:gd name="T0" fmla="*/ 117 w 134"/>
                  <a:gd name="T1" fmla="*/ 33 h 33"/>
                  <a:gd name="T2" fmla="*/ 16 w 134"/>
                  <a:gd name="T3" fmla="*/ 33 h 33"/>
                  <a:gd name="T4" fmla="*/ 0 w 134"/>
                  <a:gd name="T5" fmla="*/ 17 h 33"/>
                  <a:gd name="T6" fmla="*/ 16 w 134"/>
                  <a:gd name="T7" fmla="*/ 0 h 33"/>
                  <a:gd name="T8" fmla="*/ 117 w 134"/>
                  <a:gd name="T9" fmla="*/ 0 h 33"/>
                  <a:gd name="T10" fmla="*/ 134 w 134"/>
                  <a:gd name="T11" fmla="*/ 17 h 33"/>
                  <a:gd name="T12" fmla="*/ 117 w 1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4" h="33">
                    <a:moveTo>
                      <a:pt x="117" y="33"/>
                    </a:moveTo>
                    <a:cubicBezTo>
                      <a:pt x="16" y="33"/>
                      <a:pt x="16" y="33"/>
                      <a:pt x="16" y="33"/>
                    </a:cubicBezTo>
                    <a:cubicBezTo>
                      <a:pt x="7" y="33"/>
                      <a:pt x="0" y="26"/>
                      <a:pt x="0" y="17"/>
                    </a:cubicBezTo>
                    <a:cubicBezTo>
                      <a:pt x="0" y="8"/>
                      <a:pt x="7" y="0"/>
                      <a:pt x="16" y="0"/>
                    </a:cubicBezTo>
                    <a:cubicBezTo>
                      <a:pt x="117" y="0"/>
                      <a:pt x="117" y="0"/>
                      <a:pt x="117" y="0"/>
                    </a:cubicBezTo>
                    <a:cubicBezTo>
                      <a:pt x="126" y="0"/>
                      <a:pt x="134" y="8"/>
                      <a:pt x="134" y="17"/>
                    </a:cubicBezTo>
                    <a:cubicBezTo>
                      <a:pt x="134" y="26"/>
                      <a:pt x="126" y="33"/>
                      <a:pt x="117"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7" name="Freeform 109"/>
              <p:cNvSpPr>
                <a:spLocks/>
              </p:cNvSpPr>
              <p:nvPr>
                <p:custDataLst>
                  <p:tags r:id="rId49"/>
                </p:custDataLst>
              </p:nvPr>
            </p:nvSpPr>
            <p:spPr bwMode="gray">
              <a:xfrm>
                <a:off x="7169432" y="3962345"/>
                <a:ext cx="132852" cy="29658"/>
              </a:xfrm>
              <a:custGeom>
                <a:avLst/>
                <a:gdLst>
                  <a:gd name="T0" fmla="*/ 117 w 134"/>
                  <a:gd name="T1" fmla="*/ 32 h 32"/>
                  <a:gd name="T2" fmla="*/ 16 w 134"/>
                  <a:gd name="T3" fmla="*/ 32 h 32"/>
                  <a:gd name="T4" fmla="*/ 0 w 134"/>
                  <a:gd name="T5" fmla="*/ 16 h 32"/>
                  <a:gd name="T6" fmla="*/ 16 w 134"/>
                  <a:gd name="T7" fmla="*/ 0 h 32"/>
                  <a:gd name="T8" fmla="*/ 117 w 134"/>
                  <a:gd name="T9" fmla="*/ 0 h 32"/>
                  <a:gd name="T10" fmla="*/ 134 w 134"/>
                  <a:gd name="T11" fmla="*/ 16 h 32"/>
                  <a:gd name="T12" fmla="*/ 117 w 13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34" h="32">
                    <a:moveTo>
                      <a:pt x="117" y="32"/>
                    </a:moveTo>
                    <a:cubicBezTo>
                      <a:pt x="16" y="32"/>
                      <a:pt x="16" y="32"/>
                      <a:pt x="16" y="32"/>
                    </a:cubicBezTo>
                    <a:cubicBezTo>
                      <a:pt x="7" y="32"/>
                      <a:pt x="0" y="25"/>
                      <a:pt x="0" y="16"/>
                    </a:cubicBezTo>
                    <a:cubicBezTo>
                      <a:pt x="0" y="7"/>
                      <a:pt x="7" y="0"/>
                      <a:pt x="16" y="0"/>
                    </a:cubicBezTo>
                    <a:cubicBezTo>
                      <a:pt x="117" y="0"/>
                      <a:pt x="117" y="0"/>
                      <a:pt x="117" y="0"/>
                    </a:cubicBezTo>
                    <a:cubicBezTo>
                      <a:pt x="126" y="0"/>
                      <a:pt x="134" y="7"/>
                      <a:pt x="134" y="16"/>
                    </a:cubicBezTo>
                    <a:cubicBezTo>
                      <a:pt x="134" y="25"/>
                      <a:pt x="126" y="32"/>
                      <a:pt x="117"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8" name="Freeform 110"/>
              <p:cNvSpPr>
                <a:spLocks/>
              </p:cNvSpPr>
              <p:nvPr>
                <p:custDataLst>
                  <p:tags r:id="rId50"/>
                </p:custDataLst>
              </p:nvPr>
            </p:nvSpPr>
            <p:spPr bwMode="gray">
              <a:xfrm>
                <a:off x="7169432" y="3849642"/>
                <a:ext cx="132852" cy="31143"/>
              </a:xfrm>
              <a:custGeom>
                <a:avLst/>
                <a:gdLst>
                  <a:gd name="T0" fmla="*/ 117 w 134"/>
                  <a:gd name="T1" fmla="*/ 33 h 33"/>
                  <a:gd name="T2" fmla="*/ 16 w 134"/>
                  <a:gd name="T3" fmla="*/ 33 h 33"/>
                  <a:gd name="T4" fmla="*/ 0 w 134"/>
                  <a:gd name="T5" fmla="*/ 16 h 33"/>
                  <a:gd name="T6" fmla="*/ 16 w 134"/>
                  <a:gd name="T7" fmla="*/ 0 h 33"/>
                  <a:gd name="T8" fmla="*/ 117 w 134"/>
                  <a:gd name="T9" fmla="*/ 0 h 33"/>
                  <a:gd name="T10" fmla="*/ 134 w 134"/>
                  <a:gd name="T11" fmla="*/ 16 h 33"/>
                  <a:gd name="T12" fmla="*/ 117 w 1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4" h="33">
                    <a:moveTo>
                      <a:pt x="117" y="33"/>
                    </a:moveTo>
                    <a:cubicBezTo>
                      <a:pt x="16" y="33"/>
                      <a:pt x="16" y="33"/>
                      <a:pt x="16" y="33"/>
                    </a:cubicBezTo>
                    <a:cubicBezTo>
                      <a:pt x="7" y="33"/>
                      <a:pt x="0" y="26"/>
                      <a:pt x="0" y="16"/>
                    </a:cubicBezTo>
                    <a:cubicBezTo>
                      <a:pt x="0" y="7"/>
                      <a:pt x="7" y="0"/>
                      <a:pt x="16" y="0"/>
                    </a:cubicBezTo>
                    <a:cubicBezTo>
                      <a:pt x="117" y="0"/>
                      <a:pt x="117" y="0"/>
                      <a:pt x="117" y="0"/>
                    </a:cubicBezTo>
                    <a:cubicBezTo>
                      <a:pt x="126" y="0"/>
                      <a:pt x="134" y="7"/>
                      <a:pt x="134" y="16"/>
                    </a:cubicBezTo>
                    <a:cubicBezTo>
                      <a:pt x="134" y="26"/>
                      <a:pt x="126" y="33"/>
                      <a:pt x="117"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49" name="Freeform 111"/>
              <p:cNvSpPr>
                <a:spLocks noEditPoints="1"/>
              </p:cNvSpPr>
              <p:nvPr>
                <p:custDataLst>
                  <p:tags r:id="rId51"/>
                </p:custDataLst>
              </p:nvPr>
            </p:nvSpPr>
            <p:spPr bwMode="gray">
              <a:xfrm>
                <a:off x="7363964" y="3808121"/>
                <a:ext cx="4745" cy="11863"/>
              </a:xfrm>
              <a:custGeom>
                <a:avLst/>
                <a:gdLst>
                  <a:gd name="T0" fmla="*/ 4 w 4"/>
                  <a:gd name="T1" fmla="*/ 9 h 12"/>
                  <a:gd name="T2" fmla="*/ 4 w 4"/>
                  <a:gd name="T3" fmla="*/ 12 h 12"/>
                  <a:gd name="T4" fmla="*/ 4 w 4"/>
                  <a:gd name="T5" fmla="*/ 10 h 12"/>
                  <a:gd name="T6" fmla="*/ 4 w 4"/>
                  <a:gd name="T7" fmla="*/ 9 h 12"/>
                  <a:gd name="T8" fmla="*/ 0 w 4"/>
                  <a:gd name="T9" fmla="*/ 0 h 12"/>
                  <a:gd name="T10" fmla="*/ 3 w 4"/>
                  <a:gd name="T11" fmla="*/ 5 h 12"/>
                  <a:gd name="T12" fmla="*/ 0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9"/>
                    </a:moveTo>
                    <a:cubicBezTo>
                      <a:pt x="4" y="12"/>
                      <a:pt x="4" y="12"/>
                      <a:pt x="4" y="12"/>
                    </a:cubicBezTo>
                    <a:cubicBezTo>
                      <a:pt x="4" y="11"/>
                      <a:pt x="4" y="10"/>
                      <a:pt x="4" y="10"/>
                    </a:cubicBezTo>
                    <a:cubicBezTo>
                      <a:pt x="4" y="10"/>
                      <a:pt x="4" y="9"/>
                      <a:pt x="4" y="9"/>
                    </a:cubicBezTo>
                    <a:close/>
                    <a:moveTo>
                      <a:pt x="0" y="0"/>
                    </a:moveTo>
                    <a:cubicBezTo>
                      <a:pt x="1" y="1"/>
                      <a:pt x="2" y="3"/>
                      <a:pt x="3" y="5"/>
                    </a:cubicBezTo>
                    <a:cubicBezTo>
                      <a:pt x="2" y="3"/>
                      <a:pt x="1" y="1"/>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50" name="Freeform 112"/>
              <p:cNvSpPr>
                <a:spLocks noEditPoints="1"/>
              </p:cNvSpPr>
              <p:nvPr>
                <p:custDataLst>
                  <p:tags r:id="rId52"/>
                </p:custDataLst>
              </p:nvPr>
            </p:nvSpPr>
            <p:spPr bwMode="gray">
              <a:xfrm>
                <a:off x="6522569" y="3155629"/>
                <a:ext cx="551967" cy="354422"/>
              </a:xfrm>
              <a:custGeom>
                <a:avLst/>
                <a:gdLst>
                  <a:gd name="T0" fmla="*/ 515 w 555"/>
                  <a:gd name="T1" fmla="*/ 98 h 379"/>
                  <a:gd name="T2" fmla="*/ 454 w 555"/>
                  <a:gd name="T3" fmla="*/ 0 h 379"/>
                  <a:gd name="T4" fmla="*/ 392 w 555"/>
                  <a:gd name="T5" fmla="*/ 98 h 379"/>
                  <a:gd name="T6" fmla="*/ 277 w 555"/>
                  <a:gd name="T7" fmla="*/ 58 h 379"/>
                  <a:gd name="T8" fmla="*/ 163 w 555"/>
                  <a:gd name="T9" fmla="*/ 98 h 379"/>
                  <a:gd name="T10" fmla="*/ 101 w 555"/>
                  <a:gd name="T11" fmla="*/ 0 h 379"/>
                  <a:gd name="T12" fmla="*/ 40 w 555"/>
                  <a:gd name="T13" fmla="*/ 98 h 379"/>
                  <a:gd name="T14" fmla="*/ 5 w 555"/>
                  <a:gd name="T15" fmla="*/ 192 h 379"/>
                  <a:gd name="T16" fmla="*/ 174 w 555"/>
                  <a:gd name="T17" fmla="*/ 197 h 379"/>
                  <a:gd name="T18" fmla="*/ 113 w 555"/>
                  <a:gd name="T19" fmla="*/ 362 h 379"/>
                  <a:gd name="T20" fmla="*/ 129 w 555"/>
                  <a:gd name="T21" fmla="*/ 379 h 379"/>
                  <a:gd name="T22" fmla="*/ 426 w 555"/>
                  <a:gd name="T23" fmla="*/ 379 h 379"/>
                  <a:gd name="T24" fmla="*/ 442 w 555"/>
                  <a:gd name="T25" fmla="*/ 360 h 379"/>
                  <a:gd name="T26" fmla="*/ 380 w 555"/>
                  <a:gd name="T27" fmla="*/ 197 h 379"/>
                  <a:gd name="T28" fmla="*/ 538 w 555"/>
                  <a:gd name="T29" fmla="*/ 197 h 379"/>
                  <a:gd name="T30" fmla="*/ 555 w 555"/>
                  <a:gd name="T31" fmla="*/ 178 h 379"/>
                  <a:gd name="T32" fmla="*/ 71 w 555"/>
                  <a:gd name="T33" fmla="*/ 117 h 379"/>
                  <a:gd name="T34" fmla="*/ 75 w 555"/>
                  <a:gd name="T35" fmla="*/ 92 h 379"/>
                  <a:gd name="T36" fmla="*/ 101 w 555"/>
                  <a:gd name="T37" fmla="*/ 33 h 379"/>
                  <a:gd name="T38" fmla="*/ 127 w 555"/>
                  <a:gd name="T39" fmla="*/ 92 h 379"/>
                  <a:gd name="T40" fmla="*/ 132 w 555"/>
                  <a:gd name="T41" fmla="*/ 117 h 379"/>
                  <a:gd name="T42" fmla="*/ 35 w 555"/>
                  <a:gd name="T43" fmla="*/ 164 h 379"/>
                  <a:gd name="T44" fmla="*/ 147 w 555"/>
                  <a:gd name="T45" fmla="*/ 346 h 379"/>
                  <a:gd name="T46" fmla="*/ 226 w 555"/>
                  <a:gd name="T47" fmla="*/ 229 h 379"/>
                  <a:gd name="T48" fmla="*/ 203 w 555"/>
                  <a:gd name="T49" fmla="*/ 165 h 379"/>
                  <a:gd name="T50" fmla="*/ 352 w 555"/>
                  <a:gd name="T51" fmla="*/ 165 h 379"/>
                  <a:gd name="T52" fmla="*/ 328 w 555"/>
                  <a:gd name="T53" fmla="*/ 229 h 379"/>
                  <a:gd name="T54" fmla="*/ 408 w 555"/>
                  <a:gd name="T55" fmla="*/ 346 h 379"/>
                  <a:gd name="T56" fmla="*/ 423 w 555"/>
                  <a:gd name="T57" fmla="*/ 117 h 379"/>
                  <a:gd name="T58" fmla="*/ 427 w 555"/>
                  <a:gd name="T59" fmla="*/ 92 h 379"/>
                  <a:gd name="T60" fmla="*/ 454 w 555"/>
                  <a:gd name="T61" fmla="*/ 33 h 379"/>
                  <a:gd name="T62" fmla="*/ 480 w 555"/>
                  <a:gd name="T63" fmla="*/ 92 h 379"/>
                  <a:gd name="T64" fmla="*/ 484 w 555"/>
                  <a:gd name="T65" fmla="*/ 117 h 379"/>
                  <a:gd name="T66" fmla="*/ 388 w 555"/>
                  <a:gd name="T67" fmla="*/ 16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5" h="379">
                    <a:moveTo>
                      <a:pt x="555" y="178"/>
                    </a:moveTo>
                    <a:cubicBezTo>
                      <a:pt x="554" y="146"/>
                      <a:pt x="539" y="117"/>
                      <a:pt x="515" y="98"/>
                    </a:cubicBezTo>
                    <a:cubicBezTo>
                      <a:pt x="520" y="89"/>
                      <a:pt x="522" y="79"/>
                      <a:pt x="522" y="68"/>
                    </a:cubicBezTo>
                    <a:cubicBezTo>
                      <a:pt x="522" y="30"/>
                      <a:pt x="491" y="0"/>
                      <a:pt x="454" y="0"/>
                    </a:cubicBezTo>
                    <a:cubicBezTo>
                      <a:pt x="416" y="0"/>
                      <a:pt x="385" y="30"/>
                      <a:pt x="385" y="68"/>
                    </a:cubicBezTo>
                    <a:cubicBezTo>
                      <a:pt x="385" y="79"/>
                      <a:pt x="387" y="89"/>
                      <a:pt x="392" y="98"/>
                    </a:cubicBezTo>
                    <a:cubicBezTo>
                      <a:pt x="385" y="104"/>
                      <a:pt x="379" y="110"/>
                      <a:pt x="374" y="117"/>
                    </a:cubicBezTo>
                    <a:cubicBezTo>
                      <a:pt x="356" y="82"/>
                      <a:pt x="319" y="58"/>
                      <a:pt x="277" y="58"/>
                    </a:cubicBezTo>
                    <a:cubicBezTo>
                      <a:pt x="235" y="58"/>
                      <a:pt x="199" y="82"/>
                      <a:pt x="181" y="117"/>
                    </a:cubicBezTo>
                    <a:cubicBezTo>
                      <a:pt x="176" y="110"/>
                      <a:pt x="170" y="104"/>
                      <a:pt x="163" y="98"/>
                    </a:cubicBezTo>
                    <a:cubicBezTo>
                      <a:pt x="167" y="89"/>
                      <a:pt x="170" y="79"/>
                      <a:pt x="170" y="68"/>
                    </a:cubicBezTo>
                    <a:cubicBezTo>
                      <a:pt x="170" y="30"/>
                      <a:pt x="139" y="0"/>
                      <a:pt x="101" y="0"/>
                    </a:cubicBezTo>
                    <a:cubicBezTo>
                      <a:pt x="63" y="0"/>
                      <a:pt x="33" y="30"/>
                      <a:pt x="33" y="68"/>
                    </a:cubicBezTo>
                    <a:cubicBezTo>
                      <a:pt x="33" y="79"/>
                      <a:pt x="35" y="89"/>
                      <a:pt x="40" y="98"/>
                    </a:cubicBezTo>
                    <a:cubicBezTo>
                      <a:pt x="15" y="117"/>
                      <a:pt x="0" y="148"/>
                      <a:pt x="0" y="180"/>
                    </a:cubicBezTo>
                    <a:cubicBezTo>
                      <a:pt x="0" y="184"/>
                      <a:pt x="2" y="189"/>
                      <a:pt x="5" y="192"/>
                    </a:cubicBezTo>
                    <a:cubicBezTo>
                      <a:pt x="8" y="195"/>
                      <a:pt x="12" y="197"/>
                      <a:pt x="17" y="197"/>
                    </a:cubicBezTo>
                    <a:cubicBezTo>
                      <a:pt x="174" y="197"/>
                      <a:pt x="174" y="197"/>
                      <a:pt x="174" y="197"/>
                    </a:cubicBezTo>
                    <a:cubicBezTo>
                      <a:pt x="177" y="205"/>
                      <a:pt x="181" y="214"/>
                      <a:pt x="186" y="222"/>
                    </a:cubicBezTo>
                    <a:cubicBezTo>
                      <a:pt x="141" y="253"/>
                      <a:pt x="113" y="305"/>
                      <a:pt x="113" y="362"/>
                    </a:cubicBezTo>
                    <a:cubicBezTo>
                      <a:pt x="113" y="366"/>
                      <a:pt x="114" y="371"/>
                      <a:pt x="117" y="374"/>
                    </a:cubicBezTo>
                    <a:cubicBezTo>
                      <a:pt x="121" y="377"/>
                      <a:pt x="125" y="379"/>
                      <a:pt x="129" y="379"/>
                    </a:cubicBezTo>
                    <a:cubicBezTo>
                      <a:pt x="426" y="379"/>
                      <a:pt x="426" y="379"/>
                      <a:pt x="426" y="379"/>
                    </a:cubicBezTo>
                    <a:cubicBezTo>
                      <a:pt x="426" y="379"/>
                      <a:pt x="426" y="379"/>
                      <a:pt x="426" y="379"/>
                    </a:cubicBezTo>
                    <a:cubicBezTo>
                      <a:pt x="435" y="379"/>
                      <a:pt x="442" y="371"/>
                      <a:pt x="442" y="362"/>
                    </a:cubicBezTo>
                    <a:cubicBezTo>
                      <a:pt x="442" y="361"/>
                      <a:pt x="442" y="361"/>
                      <a:pt x="442" y="360"/>
                    </a:cubicBezTo>
                    <a:cubicBezTo>
                      <a:pt x="441" y="304"/>
                      <a:pt x="414" y="252"/>
                      <a:pt x="369" y="222"/>
                    </a:cubicBezTo>
                    <a:cubicBezTo>
                      <a:pt x="374" y="214"/>
                      <a:pt x="378" y="205"/>
                      <a:pt x="380" y="197"/>
                    </a:cubicBezTo>
                    <a:cubicBezTo>
                      <a:pt x="538" y="197"/>
                      <a:pt x="538" y="197"/>
                      <a:pt x="538" y="197"/>
                    </a:cubicBezTo>
                    <a:cubicBezTo>
                      <a:pt x="538" y="197"/>
                      <a:pt x="538" y="197"/>
                      <a:pt x="538" y="197"/>
                    </a:cubicBezTo>
                    <a:cubicBezTo>
                      <a:pt x="547" y="197"/>
                      <a:pt x="555" y="189"/>
                      <a:pt x="555" y="180"/>
                    </a:cubicBezTo>
                    <a:cubicBezTo>
                      <a:pt x="555" y="179"/>
                      <a:pt x="555" y="179"/>
                      <a:pt x="555" y="178"/>
                    </a:cubicBezTo>
                    <a:close/>
                    <a:moveTo>
                      <a:pt x="35" y="164"/>
                    </a:moveTo>
                    <a:cubicBezTo>
                      <a:pt x="40" y="144"/>
                      <a:pt x="53" y="127"/>
                      <a:pt x="71" y="117"/>
                    </a:cubicBezTo>
                    <a:cubicBezTo>
                      <a:pt x="75" y="115"/>
                      <a:pt x="78" y="111"/>
                      <a:pt x="79" y="106"/>
                    </a:cubicBezTo>
                    <a:cubicBezTo>
                      <a:pt x="80" y="101"/>
                      <a:pt x="78" y="95"/>
                      <a:pt x="75" y="92"/>
                    </a:cubicBezTo>
                    <a:cubicBezTo>
                      <a:pt x="69" y="85"/>
                      <a:pt x="66" y="77"/>
                      <a:pt x="66" y="68"/>
                    </a:cubicBezTo>
                    <a:cubicBezTo>
                      <a:pt x="66" y="48"/>
                      <a:pt x="82" y="33"/>
                      <a:pt x="101" y="33"/>
                    </a:cubicBezTo>
                    <a:cubicBezTo>
                      <a:pt x="121" y="33"/>
                      <a:pt x="137" y="48"/>
                      <a:pt x="137" y="68"/>
                    </a:cubicBezTo>
                    <a:cubicBezTo>
                      <a:pt x="137" y="77"/>
                      <a:pt x="133" y="85"/>
                      <a:pt x="127" y="92"/>
                    </a:cubicBezTo>
                    <a:cubicBezTo>
                      <a:pt x="124" y="95"/>
                      <a:pt x="122" y="101"/>
                      <a:pt x="123" y="106"/>
                    </a:cubicBezTo>
                    <a:cubicBezTo>
                      <a:pt x="124" y="111"/>
                      <a:pt x="127" y="115"/>
                      <a:pt x="132" y="117"/>
                    </a:cubicBezTo>
                    <a:cubicBezTo>
                      <a:pt x="150" y="127"/>
                      <a:pt x="162" y="144"/>
                      <a:pt x="167" y="164"/>
                    </a:cubicBezTo>
                    <a:lnTo>
                      <a:pt x="35" y="164"/>
                    </a:lnTo>
                    <a:close/>
                    <a:moveTo>
                      <a:pt x="408" y="346"/>
                    </a:moveTo>
                    <a:cubicBezTo>
                      <a:pt x="147" y="346"/>
                      <a:pt x="147" y="346"/>
                      <a:pt x="147" y="346"/>
                    </a:cubicBezTo>
                    <a:cubicBezTo>
                      <a:pt x="152" y="301"/>
                      <a:pt x="178" y="262"/>
                      <a:pt x="218" y="241"/>
                    </a:cubicBezTo>
                    <a:cubicBezTo>
                      <a:pt x="222" y="238"/>
                      <a:pt x="225" y="234"/>
                      <a:pt x="226" y="229"/>
                    </a:cubicBezTo>
                    <a:cubicBezTo>
                      <a:pt x="227" y="224"/>
                      <a:pt x="226" y="219"/>
                      <a:pt x="222" y="215"/>
                    </a:cubicBezTo>
                    <a:cubicBezTo>
                      <a:pt x="210" y="202"/>
                      <a:pt x="203" y="184"/>
                      <a:pt x="203" y="165"/>
                    </a:cubicBezTo>
                    <a:cubicBezTo>
                      <a:pt x="203" y="124"/>
                      <a:pt x="236" y="91"/>
                      <a:pt x="277" y="91"/>
                    </a:cubicBezTo>
                    <a:cubicBezTo>
                      <a:pt x="319" y="91"/>
                      <a:pt x="352" y="124"/>
                      <a:pt x="352" y="165"/>
                    </a:cubicBezTo>
                    <a:cubicBezTo>
                      <a:pt x="352" y="184"/>
                      <a:pt x="345" y="201"/>
                      <a:pt x="332" y="215"/>
                    </a:cubicBezTo>
                    <a:cubicBezTo>
                      <a:pt x="329" y="219"/>
                      <a:pt x="328" y="224"/>
                      <a:pt x="328" y="229"/>
                    </a:cubicBezTo>
                    <a:cubicBezTo>
                      <a:pt x="329" y="234"/>
                      <a:pt x="332" y="238"/>
                      <a:pt x="337" y="241"/>
                    </a:cubicBezTo>
                    <a:cubicBezTo>
                      <a:pt x="376" y="262"/>
                      <a:pt x="402" y="301"/>
                      <a:pt x="408" y="346"/>
                    </a:cubicBezTo>
                    <a:close/>
                    <a:moveTo>
                      <a:pt x="388" y="164"/>
                    </a:moveTo>
                    <a:cubicBezTo>
                      <a:pt x="392" y="144"/>
                      <a:pt x="405" y="127"/>
                      <a:pt x="423" y="117"/>
                    </a:cubicBezTo>
                    <a:cubicBezTo>
                      <a:pt x="428" y="115"/>
                      <a:pt x="431" y="111"/>
                      <a:pt x="431" y="106"/>
                    </a:cubicBezTo>
                    <a:cubicBezTo>
                      <a:pt x="432" y="101"/>
                      <a:pt x="431" y="95"/>
                      <a:pt x="427" y="92"/>
                    </a:cubicBezTo>
                    <a:cubicBezTo>
                      <a:pt x="421" y="85"/>
                      <a:pt x="418" y="77"/>
                      <a:pt x="418" y="68"/>
                    </a:cubicBezTo>
                    <a:cubicBezTo>
                      <a:pt x="418" y="48"/>
                      <a:pt x="434" y="33"/>
                      <a:pt x="454" y="33"/>
                    </a:cubicBezTo>
                    <a:cubicBezTo>
                      <a:pt x="473" y="33"/>
                      <a:pt x="489" y="48"/>
                      <a:pt x="489" y="68"/>
                    </a:cubicBezTo>
                    <a:cubicBezTo>
                      <a:pt x="489" y="77"/>
                      <a:pt x="486" y="85"/>
                      <a:pt x="480" y="92"/>
                    </a:cubicBezTo>
                    <a:cubicBezTo>
                      <a:pt x="476" y="95"/>
                      <a:pt x="475" y="101"/>
                      <a:pt x="476" y="106"/>
                    </a:cubicBezTo>
                    <a:cubicBezTo>
                      <a:pt x="476" y="111"/>
                      <a:pt x="480" y="115"/>
                      <a:pt x="484" y="117"/>
                    </a:cubicBezTo>
                    <a:cubicBezTo>
                      <a:pt x="502" y="127"/>
                      <a:pt x="515" y="144"/>
                      <a:pt x="520" y="164"/>
                    </a:cubicBezTo>
                    <a:lnTo>
                      <a:pt x="388"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sp>
            <p:nvSpPr>
              <p:cNvPr id="351" name="Freeform 113"/>
              <p:cNvSpPr>
                <a:spLocks/>
              </p:cNvSpPr>
              <p:nvPr>
                <p:custDataLst>
                  <p:tags r:id="rId53"/>
                </p:custDataLst>
              </p:nvPr>
            </p:nvSpPr>
            <p:spPr bwMode="gray">
              <a:xfrm>
                <a:off x="7368709" y="3232744"/>
                <a:ext cx="142342" cy="290655"/>
              </a:xfrm>
              <a:custGeom>
                <a:avLst/>
                <a:gdLst>
                  <a:gd name="T0" fmla="*/ 58 w 143"/>
                  <a:gd name="T1" fmla="*/ 312 h 312"/>
                  <a:gd name="T2" fmla="*/ 58 w 143"/>
                  <a:gd name="T3" fmla="*/ 274 h 312"/>
                  <a:gd name="T4" fmla="*/ 0 w 143"/>
                  <a:gd name="T5" fmla="*/ 257 h 312"/>
                  <a:gd name="T6" fmla="*/ 9 w 143"/>
                  <a:gd name="T7" fmla="*/ 231 h 312"/>
                  <a:gd name="T8" fmla="*/ 64 w 143"/>
                  <a:gd name="T9" fmla="*/ 248 h 312"/>
                  <a:gd name="T10" fmla="*/ 110 w 143"/>
                  <a:gd name="T11" fmla="*/ 211 h 312"/>
                  <a:gd name="T12" fmla="*/ 66 w 143"/>
                  <a:gd name="T13" fmla="*/ 165 h 312"/>
                  <a:gd name="T14" fmla="*/ 3 w 143"/>
                  <a:gd name="T15" fmla="*/ 99 h 312"/>
                  <a:gd name="T16" fmla="*/ 61 w 143"/>
                  <a:gd name="T17" fmla="*/ 38 h 312"/>
                  <a:gd name="T18" fmla="*/ 61 w 143"/>
                  <a:gd name="T19" fmla="*/ 0 h 312"/>
                  <a:gd name="T20" fmla="*/ 85 w 143"/>
                  <a:gd name="T21" fmla="*/ 0 h 312"/>
                  <a:gd name="T22" fmla="*/ 85 w 143"/>
                  <a:gd name="T23" fmla="*/ 36 h 312"/>
                  <a:gd name="T24" fmla="*/ 135 w 143"/>
                  <a:gd name="T25" fmla="*/ 50 h 312"/>
                  <a:gd name="T26" fmla="*/ 125 w 143"/>
                  <a:gd name="T27" fmla="*/ 75 h 312"/>
                  <a:gd name="T28" fmla="*/ 77 w 143"/>
                  <a:gd name="T29" fmla="*/ 62 h 312"/>
                  <a:gd name="T30" fmla="*/ 36 w 143"/>
                  <a:gd name="T31" fmla="*/ 95 h 312"/>
                  <a:gd name="T32" fmla="*/ 84 w 143"/>
                  <a:gd name="T33" fmla="*/ 138 h 312"/>
                  <a:gd name="T34" fmla="*/ 143 w 143"/>
                  <a:gd name="T35" fmla="*/ 208 h 312"/>
                  <a:gd name="T36" fmla="*/ 83 w 143"/>
                  <a:gd name="T37" fmla="*/ 273 h 312"/>
                  <a:gd name="T38" fmla="*/ 83 w 143"/>
                  <a:gd name="T39" fmla="*/ 312 h 312"/>
                  <a:gd name="T40" fmla="*/ 58 w 143"/>
                  <a:gd name="T4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312">
                    <a:moveTo>
                      <a:pt x="58" y="312"/>
                    </a:moveTo>
                    <a:cubicBezTo>
                      <a:pt x="58" y="274"/>
                      <a:pt x="58" y="274"/>
                      <a:pt x="58" y="274"/>
                    </a:cubicBezTo>
                    <a:cubicBezTo>
                      <a:pt x="36" y="273"/>
                      <a:pt x="13" y="266"/>
                      <a:pt x="0" y="257"/>
                    </a:cubicBezTo>
                    <a:cubicBezTo>
                      <a:pt x="9" y="231"/>
                      <a:pt x="9" y="231"/>
                      <a:pt x="9" y="231"/>
                    </a:cubicBezTo>
                    <a:cubicBezTo>
                      <a:pt x="23" y="241"/>
                      <a:pt x="43" y="248"/>
                      <a:pt x="64" y="248"/>
                    </a:cubicBezTo>
                    <a:cubicBezTo>
                      <a:pt x="91" y="248"/>
                      <a:pt x="110" y="232"/>
                      <a:pt x="110" y="211"/>
                    </a:cubicBezTo>
                    <a:cubicBezTo>
                      <a:pt x="110" y="190"/>
                      <a:pt x="95" y="177"/>
                      <a:pt x="66" y="165"/>
                    </a:cubicBezTo>
                    <a:cubicBezTo>
                      <a:pt x="27" y="150"/>
                      <a:pt x="3" y="132"/>
                      <a:pt x="3" y="99"/>
                    </a:cubicBezTo>
                    <a:cubicBezTo>
                      <a:pt x="3" y="68"/>
                      <a:pt x="26" y="44"/>
                      <a:pt x="61" y="38"/>
                    </a:cubicBezTo>
                    <a:cubicBezTo>
                      <a:pt x="61" y="0"/>
                      <a:pt x="61" y="0"/>
                      <a:pt x="61" y="0"/>
                    </a:cubicBezTo>
                    <a:cubicBezTo>
                      <a:pt x="85" y="0"/>
                      <a:pt x="85" y="0"/>
                      <a:pt x="85" y="0"/>
                    </a:cubicBezTo>
                    <a:cubicBezTo>
                      <a:pt x="85" y="36"/>
                      <a:pt x="85" y="36"/>
                      <a:pt x="85" y="36"/>
                    </a:cubicBezTo>
                    <a:cubicBezTo>
                      <a:pt x="108" y="37"/>
                      <a:pt x="124" y="43"/>
                      <a:pt x="135" y="50"/>
                    </a:cubicBezTo>
                    <a:cubicBezTo>
                      <a:pt x="125" y="75"/>
                      <a:pt x="125" y="75"/>
                      <a:pt x="125" y="75"/>
                    </a:cubicBezTo>
                    <a:cubicBezTo>
                      <a:pt x="117" y="70"/>
                      <a:pt x="101" y="62"/>
                      <a:pt x="77" y="62"/>
                    </a:cubicBezTo>
                    <a:cubicBezTo>
                      <a:pt x="47" y="62"/>
                      <a:pt x="36" y="80"/>
                      <a:pt x="36" y="95"/>
                    </a:cubicBezTo>
                    <a:cubicBezTo>
                      <a:pt x="36" y="115"/>
                      <a:pt x="50" y="124"/>
                      <a:pt x="84" y="138"/>
                    </a:cubicBezTo>
                    <a:cubicBezTo>
                      <a:pt x="123" y="154"/>
                      <a:pt x="143" y="174"/>
                      <a:pt x="143" y="208"/>
                    </a:cubicBezTo>
                    <a:cubicBezTo>
                      <a:pt x="143" y="238"/>
                      <a:pt x="122" y="266"/>
                      <a:pt x="83" y="273"/>
                    </a:cubicBezTo>
                    <a:cubicBezTo>
                      <a:pt x="83" y="312"/>
                      <a:pt x="83" y="312"/>
                      <a:pt x="83" y="312"/>
                    </a:cubicBezTo>
                    <a:lnTo>
                      <a:pt x="58"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08637"/>
                <a:endParaRPr lang="en-GB" sz="1400" dirty="0">
                  <a:solidFill>
                    <a:prstClr val="black"/>
                  </a:solidFill>
                </a:endParaRPr>
              </a:p>
            </p:txBody>
          </p:sp>
        </p:grpSp>
        <p:pic>
          <p:nvPicPr>
            <p:cNvPr id="352" name="Picture 351"/>
            <p:cNvPicPr>
              <a:picLocks noChangeAspect="1"/>
            </p:cNvPicPr>
            <p:nvPr/>
          </p:nvPicPr>
          <p:blipFill>
            <a:blip r:embed="rId77" cstate="print">
              <a:duotone>
                <a:prstClr val="black"/>
                <a:schemeClr val="bg2">
                  <a:tint val="45000"/>
                  <a:satMod val="400000"/>
                </a:schemeClr>
              </a:duotone>
              <a:extLst>
                <a:ext uri="{BEBA8EAE-BF5A-486C-A8C5-ECC9F3942E4B}">
                  <a14:imgProps xmlns:a14="http://schemas.microsoft.com/office/drawing/2010/main">
                    <a14:imgLayer r:embed="rId7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a:off x="2361213" y="4878309"/>
              <a:ext cx="975116" cy="986330"/>
            </a:xfrm>
            <a:prstGeom prst="rect">
              <a:avLst/>
            </a:prstGeom>
          </p:spPr>
        </p:pic>
        <p:grpSp>
          <p:nvGrpSpPr>
            <p:cNvPr id="353" name="Group 352"/>
            <p:cNvGrpSpPr>
              <a:grpSpLocks noChangeAspect="1"/>
            </p:cNvGrpSpPr>
            <p:nvPr/>
          </p:nvGrpSpPr>
          <p:grpSpPr bwMode="gray">
            <a:xfrm>
              <a:off x="2403311" y="7394127"/>
              <a:ext cx="916044" cy="910485"/>
              <a:chOff x="7053178" y="6465637"/>
              <a:chExt cx="1268762" cy="1261060"/>
            </a:xfrm>
          </p:grpSpPr>
          <p:sp>
            <p:nvSpPr>
              <p:cNvPr id="354" name="Freeform 37"/>
              <p:cNvSpPr>
                <a:spLocks noChangeAspect="1" noEditPoints="1"/>
              </p:cNvSpPr>
              <p:nvPr>
                <p:custDataLst>
                  <p:tags r:id="rId10"/>
                </p:custDataLst>
              </p:nvPr>
            </p:nvSpPr>
            <p:spPr bwMode="gray">
              <a:xfrm>
                <a:off x="7053178" y="6465637"/>
                <a:ext cx="896782" cy="1172315"/>
              </a:xfrm>
              <a:custGeom>
                <a:avLst/>
                <a:gdLst>
                  <a:gd name="T0" fmla="*/ 0 w 146"/>
                  <a:gd name="T1" fmla="*/ 147 h 191"/>
                  <a:gd name="T2" fmla="*/ 13 w 146"/>
                  <a:gd name="T3" fmla="*/ 92 h 191"/>
                  <a:gd name="T4" fmla="*/ 52 w 146"/>
                  <a:gd name="T5" fmla="*/ 72 h 191"/>
                  <a:gd name="T6" fmla="*/ 65 w 146"/>
                  <a:gd name="T7" fmla="*/ 83 h 191"/>
                  <a:gd name="T8" fmla="*/ 81 w 146"/>
                  <a:gd name="T9" fmla="*/ 83 h 191"/>
                  <a:gd name="T10" fmla="*/ 94 w 146"/>
                  <a:gd name="T11" fmla="*/ 72 h 191"/>
                  <a:gd name="T12" fmla="*/ 133 w 146"/>
                  <a:gd name="T13" fmla="*/ 92 h 191"/>
                  <a:gd name="T14" fmla="*/ 146 w 146"/>
                  <a:gd name="T15" fmla="*/ 147 h 191"/>
                  <a:gd name="T16" fmla="*/ 0 w 146"/>
                  <a:gd name="T17" fmla="*/ 147 h 191"/>
                  <a:gd name="T18" fmla="*/ 91 w 146"/>
                  <a:gd name="T19" fmla="*/ 68 h 191"/>
                  <a:gd name="T20" fmla="*/ 99 w 146"/>
                  <a:gd name="T21" fmla="*/ 52 h 191"/>
                  <a:gd name="T22" fmla="*/ 101 w 146"/>
                  <a:gd name="T23" fmla="*/ 50 h 191"/>
                  <a:gd name="T24" fmla="*/ 103 w 146"/>
                  <a:gd name="T25" fmla="*/ 36 h 191"/>
                  <a:gd name="T26" fmla="*/ 101 w 146"/>
                  <a:gd name="T27" fmla="*/ 34 h 191"/>
                  <a:gd name="T28" fmla="*/ 73 w 146"/>
                  <a:gd name="T29" fmla="*/ 0 h 191"/>
                  <a:gd name="T30" fmla="*/ 45 w 146"/>
                  <a:gd name="T31" fmla="*/ 34 h 191"/>
                  <a:gd name="T32" fmla="*/ 43 w 146"/>
                  <a:gd name="T33" fmla="*/ 36 h 191"/>
                  <a:gd name="T34" fmla="*/ 45 w 146"/>
                  <a:gd name="T35" fmla="*/ 50 h 191"/>
                  <a:gd name="T36" fmla="*/ 47 w 146"/>
                  <a:gd name="T37" fmla="*/ 52 h 191"/>
                  <a:gd name="T38" fmla="*/ 56 w 146"/>
                  <a:gd name="T39" fmla="*/ 68 h 191"/>
                  <a:gd name="T40" fmla="*/ 67 w 146"/>
                  <a:gd name="T41" fmla="*/ 77 h 191"/>
                  <a:gd name="T42" fmla="*/ 79 w 146"/>
                  <a:gd name="T43" fmla="*/ 77 h 191"/>
                  <a:gd name="T44" fmla="*/ 91 w 146"/>
                  <a:gd name="T45" fmla="*/ 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91">
                    <a:moveTo>
                      <a:pt x="0" y="147"/>
                    </a:moveTo>
                    <a:cubicBezTo>
                      <a:pt x="0" y="125"/>
                      <a:pt x="2" y="107"/>
                      <a:pt x="13" y="92"/>
                    </a:cubicBezTo>
                    <a:cubicBezTo>
                      <a:pt x="27" y="75"/>
                      <a:pt x="40" y="81"/>
                      <a:pt x="52" y="72"/>
                    </a:cubicBezTo>
                    <a:cubicBezTo>
                      <a:pt x="55" y="76"/>
                      <a:pt x="59" y="81"/>
                      <a:pt x="65" y="83"/>
                    </a:cubicBezTo>
                    <a:cubicBezTo>
                      <a:pt x="69" y="84"/>
                      <a:pt x="77" y="84"/>
                      <a:pt x="81" y="83"/>
                    </a:cubicBezTo>
                    <a:cubicBezTo>
                      <a:pt x="87" y="80"/>
                      <a:pt x="91" y="76"/>
                      <a:pt x="94" y="72"/>
                    </a:cubicBezTo>
                    <a:cubicBezTo>
                      <a:pt x="106" y="80"/>
                      <a:pt x="120" y="76"/>
                      <a:pt x="133" y="92"/>
                    </a:cubicBezTo>
                    <a:cubicBezTo>
                      <a:pt x="144" y="107"/>
                      <a:pt x="146" y="125"/>
                      <a:pt x="146" y="147"/>
                    </a:cubicBezTo>
                    <a:cubicBezTo>
                      <a:pt x="108" y="191"/>
                      <a:pt x="38" y="191"/>
                      <a:pt x="0" y="147"/>
                    </a:cubicBezTo>
                    <a:close/>
                    <a:moveTo>
                      <a:pt x="91" y="68"/>
                    </a:moveTo>
                    <a:cubicBezTo>
                      <a:pt x="94" y="63"/>
                      <a:pt x="97" y="58"/>
                      <a:pt x="99" y="52"/>
                    </a:cubicBezTo>
                    <a:cubicBezTo>
                      <a:pt x="100" y="52"/>
                      <a:pt x="101" y="51"/>
                      <a:pt x="101" y="50"/>
                    </a:cubicBezTo>
                    <a:cubicBezTo>
                      <a:pt x="102" y="45"/>
                      <a:pt x="103" y="40"/>
                      <a:pt x="103" y="36"/>
                    </a:cubicBezTo>
                    <a:cubicBezTo>
                      <a:pt x="103" y="36"/>
                      <a:pt x="102" y="34"/>
                      <a:pt x="101" y="34"/>
                    </a:cubicBezTo>
                    <a:cubicBezTo>
                      <a:pt x="101" y="16"/>
                      <a:pt x="98" y="0"/>
                      <a:pt x="73" y="0"/>
                    </a:cubicBezTo>
                    <a:cubicBezTo>
                      <a:pt x="48" y="0"/>
                      <a:pt x="45" y="16"/>
                      <a:pt x="45" y="34"/>
                    </a:cubicBezTo>
                    <a:cubicBezTo>
                      <a:pt x="45" y="34"/>
                      <a:pt x="43" y="36"/>
                      <a:pt x="43" y="36"/>
                    </a:cubicBezTo>
                    <a:cubicBezTo>
                      <a:pt x="43" y="40"/>
                      <a:pt x="44" y="45"/>
                      <a:pt x="45" y="50"/>
                    </a:cubicBezTo>
                    <a:cubicBezTo>
                      <a:pt x="45" y="51"/>
                      <a:pt x="46" y="52"/>
                      <a:pt x="47" y="52"/>
                    </a:cubicBezTo>
                    <a:cubicBezTo>
                      <a:pt x="49" y="58"/>
                      <a:pt x="52" y="63"/>
                      <a:pt x="56" y="68"/>
                    </a:cubicBezTo>
                    <a:cubicBezTo>
                      <a:pt x="59" y="72"/>
                      <a:pt x="63" y="76"/>
                      <a:pt x="67" y="77"/>
                    </a:cubicBezTo>
                    <a:cubicBezTo>
                      <a:pt x="70" y="79"/>
                      <a:pt x="76" y="79"/>
                      <a:pt x="79" y="77"/>
                    </a:cubicBezTo>
                    <a:cubicBezTo>
                      <a:pt x="84" y="76"/>
                      <a:pt x="87" y="72"/>
                      <a:pt x="91" y="68"/>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5" name="Oval 354"/>
              <p:cNvSpPr>
                <a:spLocks noChangeAspect="1"/>
              </p:cNvSpPr>
              <p:nvPr>
                <p:custDataLst>
                  <p:tags r:id="rId11"/>
                </p:custDataLst>
              </p:nvPr>
            </p:nvSpPr>
            <p:spPr bwMode="gray">
              <a:xfrm>
                <a:off x="7739624" y="7132675"/>
                <a:ext cx="582316" cy="594022"/>
              </a:xfrm>
              <a:prstGeom prst="ellipse">
                <a:avLst/>
              </a:prstGeom>
              <a:noFill/>
              <a:ln w="38100" cap="flat" cmpd="sng" algn="ctr">
                <a:solidFill>
                  <a:srgbClr val="D9D9D9"/>
                </a:solidFill>
                <a:prstDash val="solid"/>
                <a:round/>
                <a:headEnd type="none" w="med" len="med"/>
                <a:tailEnd type="none" w="med" len="med"/>
              </a:ln>
              <a:extLst>
                <a:ext uri="{909E8E84-426E-40DD-AFC4-6F175D3DCCD1}">
                  <a14:hiddenFill xmlns:a14="http://schemas.microsoft.com/office/drawing/2010/main">
                    <a:solidFill>
                      <a:srgbClr val="000000">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sym typeface="Wingdings"/>
                  </a:rPr>
                  <a:t></a:t>
                </a:r>
                <a:endParaRPr lang="en-US" sz="3200" b="1" dirty="0">
                  <a:solidFill>
                    <a:srgbClr val="000000"/>
                  </a:solidFill>
                </a:endParaRPr>
              </a:p>
            </p:txBody>
          </p:sp>
        </p:grpSp>
        <p:grpSp>
          <p:nvGrpSpPr>
            <p:cNvPr id="356" name="Group 355"/>
            <p:cNvGrpSpPr>
              <a:grpSpLocks noChangeAspect="1"/>
            </p:cNvGrpSpPr>
            <p:nvPr/>
          </p:nvGrpSpPr>
          <p:grpSpPr bwMode="gray">
            <a:xfrm>
              <a:off x="12227659" y="7363215"/>
              <a:ext cx="933575" cy="922347"/>
              <a:chOff x="9653737" y="5802623"/>
              <a:chExt cx="1503531" cy="1485449"/>
            </a:xfrm>
          </p:grpSpPr>
          <p:sp>
            <p:nvSpPr>
              <p:cNvPr id="357" name="Freeform 59"/>
              <p:cNvSpPr>
                <a:spLocks noEditPoints="1"/>
              </p:cNvSpPr>
              <p:nvPr>
                <p:custDataLst>
                  <p:tags r:id="rId4"/>
                </p:custDataLst>
              </p:nvPr>
            </p:nvSpPr>
            <p:spPr bwMode="gray">
              <a:xfrm>
                <a:off x="10278944" y="6154945"/>
                <a:ext cx="293787" cy="299691"/>
              </a:xfrm>
              <a:custGeom>
                <a:avLst/>
                <a:gdLst>
                  <a:gd name="T0" fmla="*/ 3 w 205"/>
                  <a:gd name="T1" fmla="*/ 89 h 205"/>
                  <a:gd name="T2" fmla="*/ 3 w 205"/>
                  <a:gd name="T3" fmla="*/ 92 h 205"/>
                  <a:gd name="T4" fmla="*/ 23 w 205"/>
                  <a:gd name="T5" fmla="*/ 164 h 205"/>
                  <a:gd name="T6" fmla="*/ 88 w 205"/>
                  <a:gd name="T7" fmla="*/ 202 h 205"/>
                  <a:gd name="T8" fmla="*/ 91 w 205"/>
                  <a:gd name="T9" fmla="*/ 202 h 205"/>
                  <a:gd name="T10" fmla="*/ 163 w 205"/>
                  <a:gd name="T11" fmla="*/ 182 h 205"/>
                  <a:gd name="T12" fmla="*/ 201 w 205"/>
                  <a:gd name="T13" fmla="*/ 116 h 205"/>
                  <a:gd name="T14" fmla="*/ 181 w 205"/>
                  <a:gd name="T15" fmla="*/ 42 h 205"/>
                  <a:gd name="T16" fmla="*/ 115 w 205"/>
                  <a:gd name="T17" fmla="*/ 4 h 205"/>
                  <a:gd name="T18" fmla="*/ 41 w 205"/>
                  <a:gd name="T19" fmla="*/ 24 h 205"/>
                  <a:gd name="T20" fmla="*/ 3 w 205"/>
                  <a:gd name="T21" fmla="*/ 89 h 205"/>
                  <a:gd name="T22" fmla="*/ 44 w 205"/>
                  <a:gd name="T23" fmla="*/ 112 h 205"/>
                  <a:gd name="T24" fmla="*/ 50 w 205"/>
                  <a:gd name="T25" fmla="*/ 107 h 205"/>
                  <a:gd name="T26" fmla="*/ 56 w 205"/>
                  <a:gd name="T27" fmla="*/ 107 h 205"/>
                  <a:gd name="T28" fmla="*/ 56 w 205"/>
                  <a:gd name="T29" fmla="*/ 104 h 205"/>
                  <a:gd name="T30" fmla="*/ 56 w 205"/>
                  <a:gd name="T31" fmla="*/ 99 h 205"/>
                  <a:gd name="T32" fmla="*/ 50 w 205"/>
                  <a:gd name="T33" fmla="*/ 99 h 205"/>
                  <a:gd name="T34" fmla="*/ 44 w 205"/>
                  <a:gd name="T35" fmla="*/ 93 h 205"/>
                  <a:gd name="T36" fmla="*/ 44 w 205"/>
                  <a:gd name="T37" fmla="*/ 90 h 205"/>
                  <a:gd name="T38" fmla="*/ 50 w 205"/>
                  <a:gd name="T39" fmla="*/ 83 h 205"/>
                  <a:gd name="T40" fmla="*/ 58 w 205"/>
                  <a:gd name="T41" fmla="*/ 83 h 205"/>
                  <a:gd name="T42" fmla="*/ 71 w 205"/>
                  <a:gd name="T43" fmla="*/ 59 h 205"/>
                  <a:gd name="T44" fmla="*/ 114 w 205"/>
                  <a:gd name="T45" fmla="*/ 40 h 205"/>
                  <a:gd name="T46" fmla="*/ 138 w 205"/>
                  <a:gd name="T47" fmla="*/ 44 h 205"/>
                  <a:gd name="T48" fmla="*/ 141 w 205"/>
                  <a:gd name="T49" fmla="*/ 50 h 205"/>
                  <a:gd name="T50" fmla="*/ 138 w 205"/>
                  <a:gd name="T51" fmla="*/ 62 h 205"/>
                  <a:gd name="T52" fmla="*/ 135 w 205"/>
                  <a:gd name="T53" fmla="*/ 65 h 205"/>
                  <a:gd name="T54" fmla="*/ 132 w 205"/>
                  <a:gd name="T55" fmla="*/ 65 h 205"/>
                  <a:gd name="T56" fmla="*/ 116 w 205"/>
                  <a:gd name="T57" fmla="*/ 62 h 205"/>
                  <a:gd name="T58" fmla="*/ 93 w 205"/>
                  <a:gd name="T59" fmla="*/ 72 h 205"/>
                  <a:gd name="T60" fmla="*/ 87 w 205"/>
                  <a:gd name="T61" fmla="*/ 83 h 205"/>
                  <a:gd name="T62" fmla="*/ 129 w 205"/>
                  <a:gd name="T63" fmla="*/ 83 h 205"/>
                  <a:gd name="T64" fmla="*/ 132 w 205"/>
                  <a:gd name="T65" fmla="*/ 90 h 205"/>
                  <a:gd name="T66" fmla="*/ 132 w 205"/>
                  <a:gd name="T67" fmla="*/ 93 h 205"/>
                  <a:gd name="T68" fmla="*/ 129 w 205"/>
                  <a:gd name="T69" fmla="*/ 99 h 205"/>
                  <a:gd name="T70" fmla="*/ 84 w 205"/>
                  <a:gd name="T71" fmla="*/ 99 h 205"/>
                  <a:gd name="T72" fmla="*/ 84 w 205"/>
                  <a:gd name="T73" fmla="*/ 104 h 205"/>
                  <a:gd name="T74" fmla="*/ 84 w 205"/>
                  <a:gd name="T75" fmla="*/ 107 h 205"/>
                  <a:gd name="T76" fmla="*/ 129 w 205"/>
                  <a:gd name="T77" fmla="*/ 107 h 205"/>
                  <a:gd name="T78" fmla="*/ 132 w 205"/>
                  <a:gd name="T79" fmla="*/ 112 h 205"/>
                  <a:gd name="T80" fmla="*/ 132 w 205"/>
                  <a:gd name="T81" fmla="*/ 115 h 205"/>
                  <a:gd name="T82" fmla="*/ 129 w 205"/>
                  <a:gd name="T83" fmla="*/ 119 h 205"/>
                  <a:gd name="T84" fmla="*/ 87 w 205"/>
                  <a:gd name="T85" fmla="*/ 119 h 205"/>
                  <a:gd name="T86" fmla="*/ 93 w 205"/>
                  <a:gd name="T87" fmla="*/ 133 h 205"/>
                  <a:gd name="T88" fmla="*/ 117 w 205"/>
                  <a:gd name="T89" fmla="*/ 143 h 205"/>
                  <a:gd name="T90" fmla="*/ 133 w 205"/>
                  <a:gd name="T91" fmla="*/ 140 h 205"/>
                  <a:gd name="T92" fmla="*/ 137 w 205"/>
                  <a:gd name="T93" fmla="*/ 140 h 205"/>
                  <a:gd name="T94" fmla="*/ 139 w 205"/>
                  <a:gd name="T95" fmla="*/ 143 h 205"/>
                  <a:gd name="T96" fmla="*/ 142 w 205"/>
                  <a:gd name="T97" fmla="*/ 155 h 205"/>
                  <a:gd name="T98" fmla="*/ 139 w 205"/>
                  <a:gd name="T99" fmla="*/ 160 h 205"/>
                  <a:gd name="T100" fmla="*/ 113 w 205"/>
                  <a:gd name="T101" fmla="*/ 165 h 205"/>
                  <a:gd name="T102" fmla="*/ 68 w 205"/>
                  <a:gd name="T103" fmla="*/ 144 h 205"/>
                  <a:gd name="T104" fmla="*/ 58 w 205"/>
                  <a:gd name="T105" fmla="*/ 119 h 205"/>
                  <a:gd name="T106" fmla="*/ 50 w 205"/>
                  <a:gd name="T107" fmla="*/ 119 h 205"/>
                  <a:gd name="T108" fmla="*/ 44 w 205"/>
                  <a:gd name="T109" fmla="*/ 115 h 205"/>
                  <a:gd name="T110" fmla="*/ 44 w 205"/>
                  <a:gd name="T111" fmla="*/ 11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205">
                    <a:moveTo>
                      <a:pt x="3" y="89"/>
                    </a:moveTo>
                    <a:cubicBezTo>
                      <a:pt x="3" y="90"/>
                      <a:pt x="3" y="91"/>
                      <a:pt x="3" y="92"/>
                    </a:cubicBezTo>
                    <a:cubicBezTo>
                      <a:pt x="0" y="118"/>
                      <a:pt x="7" y="144"/>
                      <a:pt x="23" y="164"/>
                    </a:cubicBezTo>
                    <a:cubicBezTo>
                      <a:pt x="38" y="184"/>
                      <a:pt x="61" y="198"/>
                      <a:pt x="88" y="202"/>
                    </a:cubicBezTo>
                    <a:cubicBezTo>
                      <a:pt x="89" y="202"/>
                      <a:pt x="90" y="202"/>
                      <a:pt x="91" y="202"/>
                    </a:cubicBezTo>
                    <a:cubicBezTo>
                      <a:pt x="117" y="205"/>
                      <a:pt x="143" y="198"/>
                      <a:pt x="163" y="182"/>
                    </a:cubicBezTo>
                    <a:cubicBezTo>
                      <a:pt x="183" y="167"/>
                      <a:pt x="198" y="143"/>
                      <a:pt x="201" y="116"/>
                    </a:cubicBezTo>
                    <a:cubicBezTo>
                      <a:pt x="205" y="88"/>
                      <a:pt x="197" y="62"/>
                      <a:pt x="181" y="42"/>
                    </a:cubicBezTo>
                    <a:cubicBezTo>
                      <a:pt x="166" y="22"/>
                      <a:pt x="142" y="7"/>
                      <a:pt x="115" y="4"/>
                    </a:cubicBezTo>
                    <a:cubicBezTo>
                      <a:pt x="87" y="0"/>
                      <a:pt x="61" y="8"/>
                      <a:pt x="41" y="24"/>
                    </a:cubicBezTo>
                    <a:cubicBezTo>
                      <a:pt x="21" y="39"/>
                      <a:pt x="7" y="62"/>
                      <a:pt x="3" y="89"/>
                    </a:cubicBezTo>
                    <a:close/>
                    <a:moveTo>
                      <a:pt x="44" y="112"/>
                    </a:moveTo>
                    <a:cubicBezTo>
                      <a:pt x="44" y="109"/>
                      <a:pt x="48" y="107"/>
                      <a:pt x="50" y="107"/>
                    </a:cubicBezTo>
                    <a:cubicBezTo>
                      <a:pt x="56" y="107"/>
                      <a:pt x="56" y="107"/>
                      <a:pt x="56" y="107"/>
                    </a:cubicBezTo>
                    <a:cubicBezTo>
                      <a:pt x="56" y="107"/>
                      <a:pt x="56" y="105"/>
                      <a:pt x="56" y="104"/>
                    </a:cubicBezTo>
                    <a:cubicBezTo>
                      <a:pt x="56" y="102"/>
                      <a:pt x="56" y="99"/>
                      <a:pt x="56" y="99"/>
                    </a:cubicBezTo>
                    <a:cubicBezTo>
                      <a:pt x="50" y="99"/>
                      <a:pt x="50" y="99"/>
                      <a:pt x="50" y="99"/>
                    </a:cubicBezTo>
                    <a:cubicBezTo>
                      <a:pt x="48" y="99"/>
                      <a:pt x="44" y="96"/>
                      <a:pt x="44" y="93"/>
                    </a:cubicBezTo>
                    <a:cubicBezTo>
                      <a:pt x="44" y="90"/>
                      <a:pt x="44" y="90"/>
                      <a:pt x="44" y="90"/>
                    </a:cubicBezTo>
                    <a:cubicBezTo>
                      <a:pt x="44" y="87"/>
                      <a:pt x="48" y="83"/>
                      <a:pt x="50" y="83"/>
                    </a:cubicBezTo>
                    <a:cubicBezTo>
                      <a:pt x="58" y="83"/>
                      <a:pt x="58" y="83"/>
                      <a:pt x="58" y="83"/>
                    </a:cubicBezTo>
                    <a:cubicBezTo>
                      <a:pt x="60" y="75"/>
                      <a:pt x="65" y="65"/>
                      <a:pt x="71" y="59"/>
                    </a:cubicBezTo>
                    <a:cubicBezTo>
                      <a:pt x="81" y="47"/>
                      <a:pt x="96" y="40"/>
                      <a:pt x="114" y="40"/>
                    </a:cubicBezTo>
                    <a:cubicBezTo>
                      <a:pt x="123" y="40"/>
                      <a:pt x="131" y="42"/>
                      <a:pt x="138" y="44"/>
                    </a:cubicBezTo>
                    <a:cubicBezTo>
                      <a:pt x="140" y="45"/>
                      <a:pt x="141" y="48"/>
                      <a:pt x="141" y="50"/>
                    </a:cubicBezTo>
                    <a:cubicBezTo>
                      <a:pt x="138" y="62"/>
                      <a:pt x="138" y="62"/>
                      <a:pt x="138" y="62"/>
                    </a:cubicBezTo>
                    <a:cubicBezTo>
                      <a:pt x="137" y="63"/>
                      <a:pt x="137" y="64"/>
                      <a:pt x="135" y="65"/>
                    </a:cubicBezTo>
                    <a:cubicBezTo>
                      <a:pt x="134" y="66"/>
                      <a:pt x="133" y="66"/>
                      <a:pt x="132" y="65"/>
                    </a:cubicBezTo>
                    <a:cubicBezTo>
                      <a:pt x="127" y="64"/>
                      <a:pt x="122" y="62"/>
                      <a:pt x="116" y="62"/>
                    </a:cubicBezTo>
                    <a:cubicBezTo>
                      <a:pt x="107" y="62"/>
                      <a:pt x="99" y="65"/>
                      <a:pt x="93" y="72"/>
                    </a:cubicBezTo>
                    <a:cubicBezTo>
                      <a:pt x="90" y="75"/>
                      <a:pt x="88" y="79"/>
                      <a:pt x="87" y="83"/>
                    </a:cubicBezTo>
                    <a:cubicBezTo>
                      <a:pt x="129" y="83"/>
                      <a:pt x="129" y="83"/>
                      <a:pt x="129" y="83"/>
                    </a:cubicBezTo>
                    <a:cubicBezTo>
                      <a:pt x="131" y="83"/>
                      <a:pt x="132" y="87"/>
                      <a:pt x="132" y="90"/>
                    </a:cubicBezTo>
                    <a:cubicBezTo>
                      <a:pt x="132" y="93"/>
                      <a:pt x="132" y="93"/>
                      <a:pt x="132" y="93"/>
                    </a:cubicBezTo>
                    <a:cubicBezTo>
                      <a:pt x="132" y="96"/>
                      <a:pt x="131" y="99"/>
                      <a:pt x="129" y="99"/>
                    </a:cubicBezTo>
                    <a:cubicBezTo>
                      <a:pt x="84" y="99"/>
                      <a:pt x="84" y="99"/>
                      <a:pt x="84" y="99"/>
                    </a:cubicBezTo>
                    <a:cubicBezTo>
                      <a:pt x="84" y="99"/>
                      <a:pt x="84" y="102"/>
                      <a:pt x="84" y="104"/>
                    </a:cubicBezTo>
                    <a:cubicBezTo>
                      <a:pt x="84" y="105"/>
                      <a:pt x="84" y="107"/>
                      <a:pt x="84" y="107"/>
                    </a:cubicBezTo>
                    <a:cubicBezTo>
                      <a:pt x="129" y="107"/>
                      <a:pt x="129" y="107"/>
                      <a:pt x="129" y="107"/>
                    </a:cubicBezTo>
                    <a:cubicBezTo>
                      <a:pt x="131" y="107"/>
                      <a:pt x="132" y="109"/>
                      <a:pt x="132" y="112"/>
                    </a:cubicBezTo>
                    <a:cubicBezTo>
                      <a:pt x="132" y="115"/>
                      <a:pt x="132" y="115"/>
                      <a:pt x="132" y="115"/>
                    </a:cubicBezTo>
                    <a:cubicBezTo>
                      <a:pt x="132" y="118"/>
                      <a:pt x="131" y="119"/>
                      <a:pt x="129" y="119"/>
                    </a:cubicBezTo>
                    <a:cubicBezTo>
                      <a:pt x="87" y="119"/>
                      <a:pt x="87" y="119"/>
                      <a:pt x="87" y="119"/>
                    </a:cubicBezTo>
                    <a:cubicBezTo>
                      <a:pt x="88" y="127"/>
                      <a:pt x="90" y="129"/>
                      <a:pt x="93" y="133"/>
                    </a:cubicBezTo>
                    <a:cubicBezTo>
                      <a:pt x="99" y="139"/>
                      <a:pt x="107" y="143"/>
                      <a:pt x="117" y="143"/>
                    </a:cubicBezTo>
                    <a:cubicBezTo>
                      <a:pt x="123" y="143"/>
                      <a:pt x="129" y="141"/>
                      <a:pt x="133" y="140"/>
                    </a:cubicBezTo>
                    <a:cubicBezTo>
                      <a:pt x="134" y="139"/>
                      <a:pt x="136" y="139"/>
                      <a:pt x="137" y="140"/>
                    </a:cubicBezTo>
                    <a:cubicBezTo>
                      <a:pt x="138" y="141"/>
                      <a:pt x="139" y="142"/>
                      <a:pt x="139" y="143"/>
                    </a:cubicBezTo>
                    <a:cubicBezTo>
                      <a:pt x="142" y="155"/>
                      <a:pt x="142" y="155"/>
                      <a:pt x="142" y="155"/>
                    </a:cubicBezTo>
                    <a:cubicBezTo>
                      <a:pt x="142" y="157"/>
                      <a:pt x="141" y="159"/>
                      <a:pt x="139" y="160"/>
                    </a:cubicBezTo>
                    <a:cubicBezTo>
                      <a:pt x="133" y="163"/>
                      <a:pt x="123" y="165"/>
                      <a:pt x="113" y="165"/>
                    </a:cubicBezTo>
                    <a:cubicBezTo>
                      <a:pt x="95" y="165"/>
                      <a:pt x="78" y="157"/>
                      <a:pt x="68" y="144"/>
                    </a:cubicBezTo>
                    <a:cubicBezTo>
                      <a:pt x="63" y="137"/>
                      <a:pt x="59" y="131"/>
                      <a:pt x="58" y="119"/>
                    </a:cubicBezTo>
                    <a:cubicBezTo>
                      <a:pt x="50" y="119"/>
                      <a:pt x="50" y="119"/>
                      <a:pt x="50" y="119"/>
                    </a:cubicBezTo>
                    <a:cubicBezTo>
                      <a:pt x="48" y="119"/>
                      <a:pt x="44" y="118"/>
                      <a:pt x="44" y="115"/>
                    </a:cubicBezTo>
                    <a:lnTo>
                      <a:pt x="4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8" name="Freeform 60"/>
              <p:cNvSpPr>
                <a:spLocks noEditPoints="1"/>
              </p:cNvSpPr>
              <p:nvPr>
                <p:custDataLst>
                  <p:tags r:id="rId5"/>
                </p:custDataLst>
              </p:nvPr>
            </p:nvSpPr>
            <p:spPr bwMode="gray">
              <a:xfrm>
                <a:off x="10416125" y="5802623"/>
                <a:ext cx="229445" cy="233437"/>
              </a:xfrm>
              <a:custGeom>
                <a:avLst/>
                <a:gdLst>
                  <a:gd name="T0" fmla="*/ 80 w 160"/>
                  <a:gd name="T1" fmla="*/ 160 h 160"/>
                  <a:gd name="T2" fmla="*/ 160 w 160"/>
                  <a:gd name="T3" fmla="*/ 80 h 160"/>
                  <a:gd name="T4" fmla="*/ 80 w 160"/>
                  <a:gd name="T5" fmla="*/ 0 h 160"/>
                  <a:gd name="T6" fmla="*/ 0 w 160"/>
                  <a:gd name="T7" fmla="*/ 80 h 160"/>
                  <a:gd name="T8" fmla="*/ 80 w 160"/>
                  <a:gd name="T9" fmla="*/ 160 h 160"/>
                  <a:gd name="T10" fmla="*/ 42 w 160"/>
                  <a:gd name="T11" fmla="*/ 34 h 160"/>
                  <a:gd name="T12" fmla="*/ 45 w 160"/>
                  <a:gd name="T13" fmla="*/ 32 h 160"/>
                  <a:gd name="T14" fmla="*/ 61 w 160"/>
                  <a:gd name="T15" fmla="*/ 32 h 160"/>
                  <a:gd name="T16" fmla="*/ 65 w 160"/>
                  <a:gd name="T17" fmla="*/ 34 h 160"/>
                  <a:gd name="T18" fmla="*/ 74 w 160"/>
                  <a:gd name="T19" fmla="*/ 56 h 160"/>
                  <a:gd name="T20" fmla="*/ 80 w 160"/>
                  <a:gd name="T21" fmla="*/ 70 h 160"/>
                  <a:gd name="T22" fmla="*/ 82 w 160"/>
                  <a:gd name="T23" fmla="*/ 70 h 160"/>
                  <a:gd name="T24" fmla="*/ 88 w 160"/>
                  <a:gd name="T25" fmla="*/ 56 h 160"/>
                  <a:gd name="T26" fmla="*/ 97 w 160"/>
                  <a:gd name="T27" fmla="*/ 34 h 160"/>
                  <a:gd name="T28" fmla="*/ 101 w 160"/>
                  <a:gd name="T29" fmla="*/ 32 h 160"/>
                  <a:gd name="T30" fmla="*/ 116 w 160"/>
                  <a:gd name="T31" fmla="*/ 32 h 160"/>
                  <a:gd name="T32" fmla="*/ 119 w 160"/>
                  <a:gd name="T33" fmla="*/ 34 h 160"/>
                  <a:gd name="T34" fmla="*/ 119 w 160"/>
                  <a:gd name="T35" fmla="*/ 37 h 160"/>
                  <a:gd name="T36" fmla="*/ 100 w 160"/>
                  <a:gd name="T37" fmla="*/ 69 h 160"/>
                  <a:gd name="T38" fmla="*/ 100 w 160"/>
                  <a:gd name="T39" fmla="*/ 73 h 160"/>
                  <a:gd name="T40" fmla="*/ 104 w 160"/>
                  <a:gd name="T41" fmla="*/ 76 h 160"/>
                  <a:gd name="T42" fmla="*/ 111 w 160"/>
                  <a:gd name="T43" fmla="*/ 76 h 160"/>
                  <a:gd name="T44" fmla="*/ 116 w 160"/>
                  <a:gd name="T45" fmla="*/ 78 h 160"/>
                  <a:gd name="T46" fmla="*/ 116 w 160"/>
                  <a:gd name="T47" fmla="*/ 82 h 160"/>
                  <a:gd name="T48" fmla="*/ 111 w 160"/>
                  <a:gd name="T49" fmla="*/ 84 h 160"/>
                  <a:gd name="T50" fmla="*/ 95 w 160"/>
                  <a:gd name="T51" fmla="*/ 84 h 160"/>
                  <a:gd name="T52" fmla="*/ 92 w 160"/>
                  <a:gd name="T53" fmla="*/ 89 h 160"/>
                  <a:gd name="T54" fmla="*/ 92 w 160"/>
                  <a:gd name="T55" fmla="*/ 91 h 160"/>
                  <a:gd name="T56" fmla="*/ 95 w 160"/>
                  <a:gd name="T57" fmla="*/ 96 h 160"/>
                  <a:gd name="T58" fmla="*/ 111 w 160"/>
                  <a:gd name="T59" fmla="*/ 96 h 160"/>
                  <a:gd name="T60" fmla="*/ 116 w 160"/>
                  <a:gd name="T61" fmla="*/ 99 h 160"/>
                  <a:gd name="T62" fmla="*/ 116 w 160"/>
                  <a:gd name="T63" fmla="*/ 102 h 160"/>
                  <a:gd name="T64" fmla="*/ 111 w 160"/>
                  <a:gd name="T65" fmla="*/ 104 h 160"/>
                  <a:gd name="T66" fmla="*/ 95 w 160"/>
                  <a:gd name="T67" fmla="*/ 104 h 160"/>
                  <a:gd name="T68" fmla="*/ 92 w 160"/>
                  <a:gd name="T69" fmla="*/ 110 h 160"/>
                  <a:gd name="T70" fmla="*/ 92 w 160"/>
                  <a:gd name="T71" fmla="*/ 126 h 160"/>
                  <a:gd name="T72" fmla="*/ 87 w 160"/>
                  <a:gd name="T73" fmla="*/ 132 h 160"/>
                  <a:gd name="T74" fmla="*/ 73 w 160"/>
                  <a:gd name="T75" fmla="*/ 132 h 160"/>
                  <a:gd name="T76" fmla="*/ 68 w 160"/>
                  <a:gd name="T77" fmla="*/ 126 h 160"/>
                  <a:gd name="T78" fmla="*/ 68 w 160"/>
                  <a:gd name="T79" fmla="*/ 110 h 160"/>
                  <a:gd name="T80" fmla="*/ 65 w 160"/>
                  <a:gd name="T81" fmla="*/ 104 h 160"/>
                  <a:gd name="T82" fmla="*/ 49 w 160"/>
                  <a:gd name="T83" fmla="*/ 104 h 160"/>
                  <a:gd name="T84" fmla="*/ 44 w 160"/>
                  <a:gd name="T85" fmla="*/ 102 h 160"/>
                  <a:gd name="T86" fmla="*/ 44 w 160"/>
                  <a:gd name="T87" fmla="*/ 99 h 160"/>
                  <a:gd name="T88" fmla="*/ 49 w 160"/>
                  <a:gd name="T89" fmla="*/ 96 h 160"/>
                  <a:gd name="T90" fmla="*/ 65 w 160"/>
                  <a:gd name="T91" fmla="*/ 96 h 160"/>
                  <a:gd name="T92" fmla="*/ 68 w 160"/>
                  <a:gd name="T93" fmla="*/ 91 h 160"/>
                  <a:gd name="T94" fmla="*/ 68 w 160"/>
                  <a:gd name="T95" fmla="*/ 89 h 160"/>
                  <a:gd name="T96" fmla="*/ 65 w 160"/>
                  <a:gd name="T97" fmla="*/ 84 h 160"/>
                  <a:gd name="T98" fmla="*/ 49 w 160"/>
                  <a:gd name="T99" fmla="*/ 84 h 160"/>
                  <a:gd name="T100" fmla="*/ 44 w 160"/>
                  <a:gd name="T101" fmla="*/ 82 h 160"/>
                  <a:gd name="T102" fmla="*/ 44 w 160"/>
                  <a:gd name="T103" fmla="*/ 78 h 160"/>
                  <a:gd name="T104" fmla="*/ 49 w 160"/>
                  <a:gd name="T105" fmla="*/ 76 h 160"/>
                  <a:gd name="T106" fmla="*/ 57 w 160"/>
                  <a:gd name="T107" fmla="*/ 76 h 160"/>
                  <a:gd name="T108" fmla="*/ 60 w 160"/>
                  <a:gd name="T109" fmla="*/ 73 h 160"/>
                  <a:gd name="T110" fmla="*/ 60 w 160"/>
                  <a:gd name="T111" fmla="*/ 69 h 160"/>
                  <a:gd name="T112" fmla="*/ 42 w 160"/>
                  <a:gd name="T113" fmla="*/ 37 h 160"/>
                  <a:gd name="T114" fmla="*/ 42 w 160"/>
                  <a:gd name="T115" fmla="*/ 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60">
                    <a:moveTo>
                      <a:pt x="80" y="160"/>
                    </a:moveTo>
                    <a:cubicBezTo>
                      <a:pt x="124" y="160"/>
                      <a:pt x="160" y="124"/>
                      <a:pt x="160" y="80"/>
                    </a:cubicBezTo>
                    <a:cubicBezTo>
                      <a:pt x="160" y="36"/>
                      <a:pt x="124" y="0"/>
                      <a:pt x="80" y="0"/>
                    </a:cubicBezTo>
                    <a:cubicBezTo>
                      <a:pt x="36" y="0"/>
                      <a:pt x="0" y="36"/>
                      <a:pt x="0" y="80"/>
                    </a:cubicBezTo>
                    <a:cubicBezTo>
                      <a:pt x="0" y="124"/>
                      <a:pt x="36" y="160"/>
                      <a:pt x="80" y="160"/>
                    </a:cubicBezTo>
                    <a:close/>
                    <a:moveTo>
                      <a:pt x="42" y="34"/>
                    </a:moveTo>
                    <a:cubicBezTo>
                      <a:pt x="43" y="32"/>
                      <a:pt x="44" y="32"/>
                      <a:pt x="45" y="32"/>
                    </a:cubicBezTo>
                    <a:cubicBezTo>
                      <a:pt x="61" y="32"/>
                      <a:pt x="61" y="32"/>
                      <a:pt x="61" y="32"/>
                    </a:cubicBezTo>
                    <a:cubicBezTo>
                      <a:pt x="63" y="32"/>
                      <a:pt x="64" y="32"/>
                      <a:pt x="65" y="34"/>
                    </a:cubicBezTo>
                    <a:cubicBezTo>
                      <a:pt x="74" y="56"/>
                      <a:pt x="74" y="56"/>
                      <a:pt x="74" y="56"/>
                    </a:cubicBezTo>
                    <a:cubicBezTo>
                      <a:pt x="77" y="61"/>
                      <a:pt x="78" y="65"/>
                      <a:pt x="80" y="70"/>
                    </a:cubicBezTo>
                    <a:cubicBezTo>
                      <a:pt x="80" y="71"/>
                      <a:pt x="82" y="71"/>
                      <a:pt x="82" y="70"/>
                    </a:cubicBezTo>
                    <a:cubicBezTo>
                      <a:pt x="84" y="66"/>
                      <a:pt x="85" y="61"/>
                      <a:pt x="88" y="56"/>
                    </a:cubicBezTo>
                    <a:cubicBezTo>
                      <a:pt x="97" y="34"/>
                      <a:pt x="97" y="34"/>
                      <a:pt x="97" y="34"/>
                    </a:cubicBezTo>
                    <a:cubicBezTo>
                      <a:pt x="98" y="32"/>
                      <a:pt x="99" y="32"/>
                      <a:pt x="101" y="32"/>
                    </a:cubicBezTo>
                    <a:cubicBezTo>
                      <a:pt x="116" y="32"/>
                      <a:pt x="116" y="32"/>
                      <a:pt x="116" y="32"/>
                    </a:cubicBezTo>
                    <a:cubicBezTo>
                      <a:pt x="117" y="32"/>
                      <a:pt x="119" y="32"/>
                      <a:pt x="119" y="34"/>
                    </a:cubicBezTo>
                    <a:cubicBezTo>
                      <a:pt x="120" y="35"/>
                      <a:pt x="120" y="36"/>
                      <a:pt x="119" y="37"/>
                    </a:cubicBezTo>
                    <a:cubicBezTo>
                      <a:pt x="100" y="69"/>
                      <a:pt x="100" y="69"/>
                      <a:pt x="100" y="69"/>
                    </a:cubicBezTo>
                    <a:cubicBezTo>
                      <a:pt x="100" y="70"/>
                      <a:pt x="100" y="72"/>
                      <a:pt x="100" y="73"/>
                    </a:cubicBezTo>
                    <a:cubicBezTo>
                      <a:pt x="101" y="75"/>
                      <a:pt x="102" y="76"/>
                      <a:pt x="104" y="76"/>
                    </a:cubicBezTo>
                    <a:cubicBezTo>
                      <a:pt x="111" y="76"/>
                      <a:pt x="111" y="76"/>
                      <a:pt x="111" y="76"/>
                    </a:cubicBezTo>
                    <a:cubicBezTo>
                      <a:pt x="113" y="76"/>
                      <a:pt x="116" y="76"/>
                      <a:pt x="116" y="78"/>
                    </a:cubicBezTo>
                    <a:cubicBezTo>
                      <a:pt x="116" y="82"/>
                      <a:pt x="116" y="82"/>
                      <a:pt x="116" y="82"/>
                    </a:cubicBezTo>
                    <a:cubicBezTo>
                      <a:pt x="116" y="84"/>
                      <a:pt x="113" y="84"/>
                      <a:pt x="111" y="84"/>
                    </a:cubicBezTo>
                    <a:cubicBezTo>
                      <a:pt x="95" y="84"/>
                      <a:pt x="95" y="84"/>
                      <a:pt x="95" y="84"/>
                    </a:cubicBezTo>
                    <a:cubicBezTo>
                      <a:pt x="93" y="84"/>
                      <a:pt x="92" y="87"/>
                      <a:pt x="92" y="89"/>
                    </a:cubicBezTo>
                    <a:cubicBezTo>
                      <a:pt x="92" y="91"/>
                      <a:pt x="92" y="91"/>
                      <a:pt x="92" y="91"/>
                    </a:cubicBezTo>
                    <a:cubicBezTo>
                      <a:pt x="92" y="93"/>
                      <a:pt x="93" y="96"/>
                      <a:pt x="95" y="96"/>
                    </a:cubicBezTo>
                    <a:cubicBezTo>
                      <a:pt x="111" y="96"/>
                      <a:pt x="111" y="96"/>
                      <a:pt x="111" y="96"/>
                    </a:cubicBezTo>
                    <a:cubicBezTo>
                      <a:pt x="113" y="96"/>
                      <a:pt x="116" y="97"/>
                      <a:pt x="116" y="99"/>
                    </a:cubicBezTo>
                    <a:cubicBezTo>
                      <a:pt x="116" y="102"/>
                      <a:pt x="116" y="102"/>
                      <a:pt x="116" y="102"/>
                    </a:cubicBezTo>
                    <a:cubicBezTo>
                      <a:pt x="116" y="104"/>
                      <a:pt x="113" y="104"/>
                      <a:pt x="111" y="104"/>
                    </a:cubicBezTo>
                    <a:cubicBezTo>
                      <a:pt x="95" y="104"/>
                      <a:pt x="95" y="104"/>
                      <a:pt x="95" y="104"/>
                    </a:cubicBezTo>
                    <a:cubicBezTo>
                      <a:pt x="93" y="104"/>
                      <a:pt x="92" y="108"/>
                      <a:pt x="92" y="110"/>
                    </a:cubicBezTo>
                    <a:cubicBezTo>
                      <a:pt x="92" y="126"/>
                      <a:pt x="92" y="126"/>
                      <a:pt x="92" y="126"/>
                    </a:cubicBezTo>
                    <a:cubicBezTo>
                      <a:pt x="92" y="129"/>
                      <a:pt x="89" y="132"/>
                      <a:pt x="87" y="132"/>
                    </a:cubicBezTo>
                    <a:cubicBezTo>
                      <a:pt x="73" y="132"/>
                      <a:pt x="73" y="132"/>
                      <a:pt x="73" y="132"/>
                    </a:cubicBezTo>
                    <a:cubicBezTo>
                      <a:pt x="71" y="132"/>
                      <a:pt x="68" y="129"/>
                      <a:pt x="68" y="126"/>
                    </a:cubicBezTo>
                    <a:cubicBezTo>
                      <a:pt x="68" y="110"/>
                      <a:pt x="68" y="110"/>
                      <a:pt x="68" y="110"/>
                    </a:cubicBezTo>
                    <a:cubicBezTo>
                      <a:pt x="68" y="108"/>
                      <a:pt x="67" y="104"/>
                      <a:pt x="65" y="104"/>
                    </a:cubicBezTo>
                    <a:cubicBezTo>
                      <a:pt x="49" y="104"/>
                      <a:pt x="49" y="104"/>
                      <a:pt x="49" y="104"/>
                    </a:cubicBezTo>
                    <a:cubicBezTo>
                      <a:pt x="47" y="104"/>
                      <a:pt x="44" y="104"/>
                      <a:pt x="44" y="102"/>
                    </a:cubicBezTo>
                    <a:cubicBezTo>
                      <a:pt x="44" y="99"/>
                      <a:pt x="44" y="99"/>
                      <a:pt x="44" y="99"/>
                    </a:cubicBezTo>
                    <a:cubicBezTo>
                      <a:pt x="44" y="97"/>
                      <a:pt x="47" y="96"/>
                      <a:pt x="49" y="96"/>
                    </a:cubicBezTo>
                    <a:cubicBezTo>
                      <a:pt x="65" y="96"/>
                      <a:pt x="65" y="96"/>
                      <a:pt x="65" y="96"/>
                    </a:cubicBezTo>
                    <a:cubicBezTo>
                      <a:pt x="67" y="96"/>
                      <a:pt x="68" y="93"/>
                      <a:pt x="68" y="91"/>
                    </a:cubicBezTo>
                    <a:cubicBezTo>
                      <a:pt x="68" y="89"/>
                      <a:pt x="68" y="89"/>
                      <a:pt x="68" y="89"/>
                    </a:cubicBezTo>
                    <a:cubicBezTo>
                      <a:pt x="68" y="87"/>
                      <a:pt x="67" y="84"/>
                      <a:pt x="65" y="84"/>
                    </a:cubicBezTo>
                    <a:cubicBezTo>
                      <a:pt x="49" y="84"/>
                      <a:pt x="49" y="84"/>
                      <a:pt x="49" y="84"/>
                    </a:cubicBezTo>
                    <a:cubicBezTo>
                      <a:pt x="47" y="84"/>
                      <a:pt x="44" y="84"/>
                      <a:pt x="44" y="82"/>
                    </a:cubicBezTo>
                    <a:cubicBezTo>
                      <a:pt x="44" y="78"/>
                      <a:pt x="44" y="78"/>
                      <a:pt x="44" y="78"/>
                    </a:cubicBezTo>
                    <a:cubicBezTo>
                      <a:pt x="44" y="76"/>
                      <a:pt x="47" y="76"/>
                      <a:pt x="49" y="76"/>
                    </a:cubicBezTo>
                    <a:cubicBezTo>
                      <a:pt x="57" y="76"/>
                      <a:pt x="57" y="76"/>
                      <a:pt x="57" y="76"/>
                    </a:cubicBezTo>
                    <a:cubicBezTo>
                      <a:pt x="58" y="76"/>
                      <a:pt x="60" y="75"/>
                      <a:pt x="60" y="73"/>
                    </a:cubicBezTo>
                    <a:cubicBezTo>
                      <a:pt x="61" y="72"/>
                      <a:pt x="61" y="70"/>
                      <a:pt x="60" y="69"/>
                    </a:cubicBezTo>
                    <a:cubicBezTo>
                      <a:pt x="42" y="37"/>
                      <a:pt x="42" y="37"/>
                      <a:pt x="42" y="37"/>
                    </a:cubicBezTo>
                    <a:cubicBezTo>
                      <a:pt x="41" y="36"/>
                      <a:pt x="41" y="35"/>
                      <a:pt x="42"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9" name="Freeform 61"/>
              <p:cNvSpPr>
                <a:spLocks noEditPoints="1"/>
              </p:cNvSpPr>
              <p:nvPr>
                <p:custDataLst>
                  <p:tags r:id="rId6"/>
                </p:custDataLst>
              </p:nvPr>
            </p:nvSpPr>
            <p:spPr bwMode="gray">
              <a:xfrm>
                <a:off x="10588512" y="6010054"/>
                <a:ext cx="281040" cy="286687"/>
              </a:xfrm>
              <a:custGeom>
                <a:avLst/>
                <a:gdLst>
                  <a:gd name="T0" fmla="*/ 189 w 196"/>
                  <a:gd name="T1" fmla="*/ 110 h 196"/>
                  <a:gd name="T2" fmla="*/ 110 w 196"/>
                  <a:gd name="T3" fmla="*/ 7 h 196"/>
                  <a:gd name="T4" fmla="*/ 7 w 196"/>
                  <a:gd name="T5" fmla="*/ 86 h 196"/>
                  <a:gd name="T6" fmla="*/ 86 w 196"/>
                  <a:gd name="T7" fmla="*/ 189 h 196"/>
                  <a:gd name="T8" fmla="*/ 189 w 196"/>
                  <a:gd name="T9" fmla="*/ 110 h 196"/>
                  <a:gd name="T10" fmla="*/ 132 w 196"/>
                  <a:gd name="T11" fmla="*/ 140 h 196"/>
                  <a:gd name="T12" fmla="*/ 129 w 196"/>
                  <a:gd name="T13" fmla="*/ 146 h 196"/>
                  <a:gd name="T14" fmla="*/ 67 w 196"/>
                  <a:gd name="T15" fmla="*/ 146 h 196"/>
                  <a:gd name="T16" fmla="*/ 64 w 196"/>
                  <a:gd name="T17" fmla="*/ 140 h 196"/>
                  <a:gd name="T18" fmla="*/ 64 w 196"/>
                  <a:gd name="T19" fmla="*/ 134 h 196"/>
                  <a:gd name="T20" fmla="*/ 66 w 196"/>
                  <a:gd name="T21" fmla="*/ 130 h 196"/>
                  <a:gd name="T22" fmla="*/ 80 w 196"/>
                  <a:gd name="T23" fmla="*/ 109 h 196"/>
                  <a:gd name="T24" fmla="*/ 80 w 196"/>
                  <a:gd name="T25" fmla="*/ 102 h 196"/>
                  <a:gd name="T26" fmla="*/ 69 w 196"/>
                  <a:gd name="T27" fmla="*/ 102 h 196"/>
                  <a:gd name="T28" fmla="*/ 64 w 196"/>
                  <a:gd name="T29" fmla="*/ 99 h 196"/>
                  <a:gd name="T30" fmla="*/ 64 w 196"/>
                  <a:gd name="T31" fmla="*/ 91 h 196"/>
                  <a:gd name="T32" fmla="*/ 69 w 196"/>
                  <a:gd name="T33" fmla="*/ 86 h 196"/>
                  <a:gd name="T34" fmla="*/ 77 w 196"/>
                  <a:gd name="T35" fmla="*/ 86 h 196"/>
                  <a:gd name="T36" fmla="*/ 76 w 196"/>
                  <a:gd name="T37" fmla="*/ 74 h 196"/>
                  <a:gd name="T38" fmla="*/ 110 w 196"/>
                  <a:gd name="T39" fmla="*/ 43 h 196"/>
                  <a:gd name="T40" fmla="*/ 125 w 196"/>
                  <a:gd name="T41" fmla="*/ 45 h 196"/>
                  <a:gd name="T42" fmla="*/ 128 w 196"/>
                  <a:gd name="T43" fmla="*/ 49 h 196"/>
                  <a:gd name="T44" fmla="*/ 126 w 196"/>
                  <a:gd name="T45" fmla="*/ 60 h 196"/>
                  <a:gd name="T46" fmla="*/ 124 w 196"/>
                  <a:gd name="T47" fmla="*/ 62 h 196"/>
                  <a:gd name="T48" fmla="*/ 121 w 196"/>
                  <a:gd name="T49" fmla="*/ 62 h 196"/>
                  <a:gd name="T50" fmla="*/ 112 w 196"/>
                  <a:gd name="T51" fmla="*/ 61 h 196"/>
                  <a:gd name="T52" fmla="*/ 97 w 196"/>
                  <a:gd name="T53" fmla="*/ 75 h 196"/>
                  <a:gd name="T54" fmla="*/ 99 w 196"/>
                  <a:gd name="T55" fmla="*/ 86 h 196"/>
                  <a:gd name="T56" fmla="*/ 116 w 196"/>
                  <a:gd name="T57" fmla="*/ 86 h 196"/>
                  <a:gd name="T58" fmla="*/ 120 w 196"/>
                  <a:gd name="T59" fmla="*/ 91 h 196"/>
                  <a:gd name="T60" fmla="*/ 120 w 196"/>
                  <a:gd name="T61" fmla="*/ 99 h 196"/>
                  <a:gd name="T62" fmla="*/ 116 w 196"/>
                  <a:gd name="T63" fmla="*/ 102 h 196"/>
                  <a:gd name="T64" fmla="*/ 101 w 196"/>
                  <a:gd name="T65" fmla="*/ 102 h 196"/>
                  <a:gd name="T66" fmla="*/ 100 w 196"/>
                  <a:gd name="T67" fmla="*/ 113 h 196"/>
                  <a:gd name="T68" fmla="*/ 99 w 196"/>
                  <a:gd name="T69" fmla="*/ 114 h 196"/>
                  <a:gd name="T70" fmla="*/ 92 w 196"/>
                  <a:gd name="T71" fmla="*/ 125 h 196"/>
                  <a:gd name="T72" fmla="*/ 92 w 196"/>
                  <a:gd name="T73" fmla="*/ 126 h 196"/>
                  <a:gd name="T74" fmla="*/ 129 w 196"/>
                  <a:gd name="T75" fmla="*/ 126 h 196"/>
                  <a:gd name="T76" fmla="*/ 132 w 196"/>
                  <a:gd name="T77" fmla="*/ 129 h 196"/>
                  <a:gd name="T78" fmla="*/ 132 w 196"/>
                  <a:gd name="T79" fmla="*/ 1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6">
                    <a:moveTo>
                      <a:pt x="189" y="110"/>
                    </a:moveTo>
                    <a:cubicBezTo>
                      <a:pt x="196" y="59"/>
                      <a:pt x="160" y="13"/>
                      <a:pt x="110" y="7"/>
                    </a:cubicBezTo>
                    <a:cubicBezTo>
                      <a:pt x="59" y="0"/>
                      <a:pt x="13" y="36"/>
                      <a:pt x="7" y="86"/>
                    </a:cubicBezTo>
                    <a:cubicBezTo>
                      <a:pt x="0" y="137"/>
                      <a:pt x="36" y="183"/>
                      <a:pt x="86" y="189"/>
                    </a:cubicBezTo>
                    <a:cubicBezTo>
                      <a:pt x="137" y="196"/>
                      <a:pt x="183" y="160"/>
                      <a:pt x="189" y="110"/>
                    </a:cubicBezTo>
                    <a:close/>
                    <a:moveTo>
                      <a:pt x="132" y="140"/>
                    </a:moveTo>
                    <a:cubicBezTo>
                      <a:pt x="132" y="142"/>
                      <a:pt x="131" y="146"/>
                      <a:pt x="129" y="146"/>
                    </a:cubicBezTo>
                    <a:cubicBezTo>
                      <a:pt x="67" y="146"/>
                      <a:pt x="67" y="146"/>
                      <a:pt x="67" y="146"/>
                    </a:cubicBezTo>
                    <a:cubicBezTo>
                      <a:pt x="65" y="146"/>
                      <a:pt x="64" y="142"/>
                      <a:pt x="64" y="140"/>
                    </a:cubicBezTo>
                    <a:cubicBezTo>
                      <a:pt x="64" y="134"/>
                      <a:pt x="64" y="134"/>
                      <a:pt x="64" y="134"/>
                    </a:cubicBezTo>
                    <a:cubicBezTo>
                      <a:pt x="64" y="133"/>
                      <a:pt x="64" y="131"/>
                      <a:pt x="66" y="130"/>
                    </a:cubicBezTo>
                    <a:cubicBezTo>
                      <a:pt x="73" y="127"/>
                      <a:pt x="80" y="118"/>
                      <a:pt x="80" y="109"/>
                    </a:cubicBezTo>
                    <a:cubicBezTo>
                      <a:pt x="80" y="106"/>
                      <a:pt x="80" y="106"/>
                      <a:pt x="80" y="102"/>
                    </a:cubicBezTo>
                    <a:cubicBezTo>
                      <a:pt x="69" y="102"/>
                      <a:pt x="69" y="102"/>
                      <a:pt x="69" y="102"/>
                    </a:cubicBezTo>
                    <a:cubicBezTo>
                      <a:pt x="67" y="102"/>
                      <a:pt x="64" y="101"/>
                      <a:pt x="64" y="99"/>
                    </a:cubicBezTo>
                    <a:cubicBezTo>
                      <a:pt x="64" y="91"/>
                      <a:pt x="64" y="91"/>
                      <a:pt x="64" y="91"/>
                    </a:cubicBezTo>
                    <a:cubicBezTo>
                      <a:pt x="64" y="89"/>
                      <a:pt x="67" y="86"/>
                      <a:pt x="69" y="86"/>
                    </a:cubicBezTo>
                    <a:cubicBezTo>
                      <a:pt x="77" y="86"/>
                      <a:pt x="77" y="86"/>
                      <a:pt x="77" y="86"/>
                    </a:cubicBezTo>
                    <a:cubicBezTo>
                      <a:pt x="76" y="82"/>
                      <a:pt x="76" y="78"/>
                      <a:pt x="76" y="74"/>
                    </a:cubicBezTo>
                    <a:cubicBezTo>
                      <a:pt x="76" y="55"/>
                      <a:pt x="90" y="43"/>
                      <a:pt x="110" y="43"/>
                    </a:cubicBezTo>
                    <a:cubicBezTo>
                      <a:pt x="117" y="43"/>
                      <a:pt x="122" y="44"/>
                      <a:pt x="125" y="45"/>
                    </a:cubicBezTo>
                    <a:cubicBezTo>
                      <a:pt x="127" y="46"/>
                      <a:pt x="128" y="48"/>
                      <a:pt x="128" y="49"/>
                    </a:cubicBezTo>
                    <a:cubicBezTo>
                      <a:pt x="126" y="60"/>
                      <a:pt x="126" y="60"/>
                      <a:pt x="126" y="60"/>
                    </a:cubicBezTo>
                    <a:cubicBezTo>
                      <a:pt x="125" y="61"/>
                      <a:pt x="125" y="61"/>
                      <a:pt x="124" y="62"/>
                    </a:cubicBezTo>
                    <a:cubicBezTo>
                      <a:pt x="123" y="63"/>
                      <a:pt x="122" y="63"/>
                      <a:pt x="121" y="62"/>
                    </a:cubicBezTo>
                    <a:cubicBezTo>
                      <a:pt x="118" y="62"/>
                      <a:pt x="115" y="61"/>
                      <a:pt x="112" y="61"/>
                    </a:cubicBezTo>
                    <a:cubicBezTo>
                      <a:pt x="101" y="61"/>
                      <a:pt x="97" y="68"/>
                      <a:pt x="97" y="75"/>
                    </a:cubicBezTo>
                    <a:cubicBezTo>
                      <a:pt x="97" y="79"/>
                      <a:pt x="98" y="82"/>
                      <a:pt x="99" y="86"/>
                    </a:cubicBezTo>
                    <a:cubicBezTo>
                      <a:pt x="116" y="86"/>
                      <a:pt x="116" y="86"/>
                      <a:pt x="116" y="86"/>
                    </a:cubicBezTo>
                    <a:cubicBezTo>
                      <a:pt x="118" y="86"/>
                      <a:pt x="120" y="89"/>
                      <a:pt x="120" y="91"/>
                    </a:cubicBezTo>
                    <a:cubicBezTo>
                      <a:pt x="120" y="99"/>
                      <a:pt x="120" y="99"/>
                      <a:pt x="120" y="99"/>
                    </a:cubicBezTo>
                    <a:cubicBezTo>
                      <a:pt x="120" y="101"/>
                      <a:pt x="118" y="102"/>
                      <a:pt x="116" y="102"/>
                    </a:cubicBezTo>
                    <a:cubicBezTo>
                      <a:pt x="101" y="102"/>
                      <a:pt x="101" y="102"/>
                      <a:pt x="101" y="102"/>
                    </a:cubicBezTo>
                    <a:cubicBezTo>
                      <a:pt x="101" y="106"/>
                      <a:pt x="101" y="110"/>
                      <a:pt x="100" y="113"/>
                    </a:cubicBezTo>
                    <a:cubicBezTo>
                      <a:pt x="100" y="113"/>
                      <a:pt x="100" y="114"/>
                      <a:pt x="99" y="114"/>
                    </a:cubicBezTo>
                    <a:cubicBezTo>
                      <a:pt x="98" y="118"/>
                      <a:pt x="96" y="122"/>
                      <a:pt x="92" y="125"/>
                    </a:cubicBezTo>
                    <a:cubicBezTo>
                      <a:pt x="92" y="126"/>
                      <a:pt x="92" y="126"/>
                      <a:pt x="92" y="126"/>
                    </a:cubicBezTo>
                    <a:cubicBezTo>
                      <a:pt x="129" y="126"/>
                      <a:pt x="129" y="126"/>
                      <a:pt x="129" y="126"/>
                    </a:cubicBezTo>
                    <a:cubicBezTo>
                      <a:pt x="131" y="126"/>
                      <a:pt x="132" y="127"/>
                      <a:pt x="132" y="129"/>
                    </a:cubicBezTo>
                    <a:lnTo>
                      <a:pt x="132"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0" name="Freeform 62"/>
              <p:cNvSpPr>
                <a:spLocks noEditPoints="1"/>
              </p:cNvSpPr>
              <p:nvPr>
                <p:custDataLst>
                  <p:tags r:id="rId7"/>
                </p:custDataLst>
              </p:nvPr>
            </p:nvSpPr>
            <p:spPr bwMode="gray">
              <a:xfrm>
                <a:off x="10501105" y="6428629"/>
                <a:ext cx="321101" cy="327554"/>
              </a:xfrm>
              <a:custGeom>
                <a:avLst/>
                <a:gdLst>
                  <a:gd name="T0" fmla="*/ 112 w 224"/>
                  <a:gd name="T1" fmla="*/ 224 h 224"/>
                  <a:gd name="T2" fmla="*/ 224 w 224"/>
                  <a:gd name="T3" fmla="*/ 112 h 224"/>
                  <a:gd name="T4" fmla="*/ 112 w 224"/>
                  <a:gd name="T5" fmla="*/ 0 h 224"/>
                  <a:gd name="T6" fmla="*/ 0 w 224"/>
                  <a:gd name="T7" fmla="*/ 112 h 224"/>
                  <a:gd name="T8" fmla="*/ 112 w 224"/>
                  <a:gd name="T9" fmla="*/ 224 h 224"/>
                  <a:gd name="T10" fmla="*/ 63 w 224"/>
                  <a:gd name="T11" fmla="*/ 132 h 224"/>
                  <a:gd name="T12" fmla="*/ 85 w 224"/>
                  <a:gd name="T13" fmla="*/ 132 h 224"/>
                  <a:gd name="T14" fmla="*/ 94 w 224"/>
                  <a:gd name="T15" fmla="*/ 146 h 224"/>
                  <a:gd name="T16" fmla="*/ 131 w 224"/>
                  <a:gd name="T17" fmla="*/ 148 h 224"/>
                  <a:gd name="T18" fmla="*/ 131 w 224"/>
                  <a:gd name="T19" fmla="*/ 131 h 224"/>
                  <a:gd name="T20" fmla="*/ 70 w 224"/>
                  <a:gd name="T21" fmla="*/ 108 h 224"/>
                  <a:gd name="T22" fmla="*/ 100 w 224"/>
                  <a:gd name="T23" fmla="*/ 46 h 224"/>
                  <a:gd name="T24" fmla="*/ 110 w 224"/>
                  <a:gd name="T25" fmla="*/ 34 h 224"/>
                  <a:gd name="T26" fmla="*/ 123 w 224"/>
                  <a:gd name="T27" fmla="*/ 40 h 224"/>
                  <a:gd name="T28" fmla="*/ 153 w 224"/>
                  <a:gd name="T29" fmla="*/ 56 h 224"/>
                  <a:gd name="T30" fmla="*/ 159 w 224"/>
                  <a:gd name="T31" fmla="*/ 84 h 224"/>
                  <a:gd name="T32" fmla="*/ 139 w 224"/>
                  <a:gd name="T33" fmla="*/ 84 h 224"/>
                  <a:gd name="T34" fmla="*/ 130 w 224"/>
                  <a:gd name="T35" fmla="*/ 72 h 224"/>
                  <a:gd name="T36" fmla="*/ 95 w 224"/>
                  <a:gd name="T37" fmla="*/ 70 h 224"/>
                  <a:gd name="T38" fmla="*/ 95 w 224"/>
                  <a:gd name="T39" fmla="*/ 86 h 224"/>
                  <a:gd name="T40" fmla="*/ 167 w 224"/>
                  <a:gd name="T41" fmla="*/ 136 h 224"/>
                  <a:gd name="T42" fmla="*/ 125 w 224"/>
                  <a:gd name="T43" fmla="*/ 175 h 224"/>
                  <a:gd name="T44" fmla="*/ 115 w 224"/>
                  <a:gd name="T45" fmla="*/ 190 h 224"/>
                  <a:gd name="T46" fmla="*/ 103 w 224"/>
                  <a:gd name="T47" fmla="*/ 180 h 224"/>
                  <a:gd name="T48" fmla="*/ 70 w 224"/>
                  <a:gd name="T49" fmla="*/ 163 h 224"/>
                  <a:gd name="T50" fmla="*/ 58 w 224"/>
                  <a:gd name="T51" fmla="*/ 137 h 224"/>
                  <a:gd name="T52" fmla="*/ 63 w 224"/>
                  <a:gd name="T53"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24">
                    <a:moveTo>
                      <a:pt x="112" y="224"/>
                    </a:moveTo>
                    <a:cubicBezTo>
                      <a:pt x="174" y="224"/>
                      <a:pt x="224" y="174"/>
                      <a:pt x="224" y="112"/>
                    </a:cubicBezTo>
                    <a:cubicBezTo>
                      <a:pt x="224" y="50"/>
                      <a:pt x="174" y="0"/>
                      <a:pt x="112" y="0"/>
                    </a:cubicBezTo>
                    <a:cubicBezTo>
                      <a:pt x="50" y="0"/>
                      <a:pt x="0" y="50"/>
                      <a:pt x="0" y="112"/>
                    </a:cubicBezTo>
                    <a:cubicBezTo>
                      <a:pt x="0" y="174"/>
                      <a:pt x="50" y="224"/>
                      <a:pt x="112" y="224"/>
                    </a:cubicBezTo>
                    <a:close/>
                    <a:moveTo>
                      <a:pt x="63" y="132"/>
                    </a:moveTo>
                    <a:cubicBezTo>
                      <a:pt x="85" y="132"/>
                      <a:pt x="85" y="132"/>
                      <a:pt x="85" y="132"/>
                    </a:cubicBezTo>
                    <a:cubicBezTo>
                      <a:pt x="92" y="132"/>
                      <a:pt x="89" y="141"/>
                      <a:pt x="94" y="146"/>
                    </a:cubicBezTo>
                    <a:cubicBezTo>
                      <a:pt x="100" y="154"/>
                      <a:pt x="124" y="153"/>
                      <a:pt x="131" y="148"/>
                    </a:cubicBezTo>
                    <a:cubicBezTo>
                      <a:pt x="136" y="144"/>
                      <a:pt x="136" y="136"/>
                      <a:pt x="131" y="131"/>
                    </a:cubicBezTo>
                    <a:cubicBezTo>
                      <a:pt x="119" y="121"/>
                      <a:pt x="88" y="123"/>
                      <a:pt x="70" y="108"/>
                    </a:cubicBezTo>
                    <a:cubicBezTo>
                      <a:pt x="49" y="90"/>
                      <a:pt x="58" y="49"/>
                      <a:pt x="100" y="46"/>
                    </a:cubicBezTo>
                    <a:cubicBezTo>
                      <a:pt x="108" y="45"/>
                      <a:pt x="101" y="34"/>
                      <a:pt x="110" y="34"/>
                    </a:cubicBezTo>
                    <a:cubicBezTo>
                      <a:pt x="117" y="34"/>
                      <a:pt x="123" y="33"/>
                      <a:pt x="123" y="40"/>
                    </a:cubicBezTo>
                    <a:cubicBezTo>
                      <a:pt x="123" y="50"/>
                      <a:pt x="137" y="41"/>
                      <a:pt x="153" y="56"/>
                    </a:cubicBezTo>
                    <a:cubicBezTo>
                      <a:pt x="162" y="64"/>
                      <a:pt x="170" y="84"/>
                      <a:pt x="159" y="84"/>
                    </a:cubicBezTo>
                    <a:cubicBezTo>
                      <a:pt x="139" y="84"/>
                      <a:pt x="139" y="84"/>
                      <a:pt x="139" y="84"/>
                    </a:cubicBezTo>
                    <a:cubicBezTo>
                      <a:pt x="132" y="84"/>
                      <a:pt x="135" y="77"/>
                      <a:pt x="130" y="72"/>
                    </a:cubicBezTo>
                    <a:cubicBezTo>
                      <a:pt x="125" y="66"/>
                      <a:pt x="101" y="66"/>
                      <a:pt x="95" y="70"/>
                    </a:cubicBezTo>
                    <a:cubicBezTo>
                      <a:pt x="90" y="74"/>
                      <a:pt x="90" y="82"/>
                      <a:pt x="95" y="86"/>
                    </a:cubicBezTo>
                    <a:cubicBezTo>
                      <a:pt x="109" y="97"/>
                      <a:pt x="167" y="93"/>
                      <a:pt x="167" y="136"/>
                    </a:cubicBezTo>
                    <a:cubicBezTo>
                      <a:pt x="167" y="161"/>
                      <a:pt x="150" y="173"/>
                      <a:pt x="125" y="175"/>
                    </a:cubicBezTo>
                    <a:cubicBezTo>
                      <a:pt x="116" y="176"/>
                      <a:pt x="125" y="190"/>
                      <a:pt x="115" y="190"/>
                    </a:cubicBezTo>
                    <a:cubicBezTo>
                      <a:pt x="104" y="190"/>
                      <a:pt x="103" y="191"/>
                      <a:pt x="103" y="180"/>
                    </a:cubicBezTo>
                    <a:cubicBezTo>
                      <a:pt x="103" y="170"/>
                      <a:pt x="88" y="179"/>
                      <a:pt x="70" y="163"/>
                    </a:cubicBezTo>
                    <a:cubicBezTo>
                      <a:pt x="63" y="157"/>
                      <a:pt x="59" y="148"/>
                      <a:pt x="58" y="137"/>
                    </a:cubicBezTo>
                    <a:cubicBezTo>
                      <a:pt x="57" y="134"/>
                      <a:pt x="60" y="132"/>
                      <a:pt x="6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1" name="Freeform 63"/>
              <p:cNvSpPr>
                <a:spLocks/>
              </p:cNvSpPr>
              <p:nvPr>
                <p:custDataLst>
                  <p:tags r:id="rId8"/>
                </p:custDataLst>
              </p:nvPr>
            </p:nvSpPr>
            <p:spPr bwMode="gray">
              <a:xfrm>
                <a:off x="10032503" y="6680022"/>
                <a:ext cx="1124765" cy="447678"/>
              </a:xfrm>
              <a:custGeom>
                <a:avLst/>
                <a:gdLst>
                  <a:gd name="T0" fmla="*/ 700 w 785"/>
                  <a:gd name="T1" fmla="*/ 75 h 306"/>
                  <a:gd name="T2" fmla="*/ 672 w 785"/>
                  <a:gd name="T3" fmla="*/ 86 h 306"/>
                  <a:gd name="T4" fmla="*/ 627 w 785"/>
                  <a:gd name="T5" fmla="*/ 66 h 306"/>
                  <a:gd name="T6" fmla="*/ 609 w 785"/>
                  <a:gd name="T7" fmla="*/ 74 h 306"/>
                  <a:gd name="T8" fmla="*/ 549 w 785"/>
                  <a:gd name="T9" fmla="*/ 58 h 306"/>
                  <a:gd name="T10" fmla="*/ 469 w 785"/>
                  <a:gd name="T11" fmla="*/ 99 h 306"/>
                  <a:gd name="T12" fmla="*/ 524 w 785"/>
                  <a:gd name="T13" fmla="*/ 165 h 306"/>
                  <a:gd name="T14" fmla="*/ 476 w 785"/>
                  <a:gd name="T15" fmla="*/ 210 h 306"/>
                  <a:gd name="T16" fmla="*/ 271 w 785"/>
                  <a:gd name="T17" fmla="*/ 189 h 306"/>
                  <a:gd name="T18" fmla="*/ 215 w 785"/>
                  <a:gd name="T19" fmla="*/ 122 h 306"/>
                  <a:gd name="T20" fmla="*/ 474 w 785"/>
                  <a:gd name="T21" fmla="*/ 180 h 306"/>
                  <a:gd name="T22" fmla="*/ 493 w 785"/>
                  <a:gd name="T23" fmla="*/ 160 h 306"/>
                  <a:gd name="T24" fmla="*/ 428 w 785"/>
                  <a:gd name="T25" fmla="*/ 117 h 306"/>
                  <a:gd name="T26" fmla="*/ 333 w 785"/>
                  <a:gd name="T27" fmla="*/ 83 h 306"/>
                  <a:gd name="T28" fmla="*/ 177 w 785"/>
                  <a:gd name="T29" fmla="*/ 3 h 306"/>
                  <a:gd name="T30" fmla="*/ 0 w 785"/>
                  <a:gd name="T31" fmla="*/ 54 h 306"/>
                  <a:gd name="T32" fmla="*/ 0 w 785"/>
                  <a:gd name="T33" fmla="*/ 250 h 306"/>
                  <a:gd name="T34" fmla="*/ 85 w 785"/>
                  <a:gd name="T35" fmla="*/ 225 h 306"/>
                  <a:gd name="T36" fmla="*/ 135 w 785"/>
                  <a:gd name="T37" fmla="*/ 234 h 306"/>
                  <a:gd name="T38" fmla="*/ 369 w 785"/>
                  <a:gd name="T39" fmla="*/ 303 h 306"/>
                  <a:gd name="T40" fmla="*/ 415 w 785"/>
                  <a:gd name="T41" fmla="*/ 301 h 306"/>
                  <a:gd name="T42" fmla="*/ 734 w 785"/>
                  <a:gd name="T43" fmla="*/ 144 h 306"/>
                  <a:gd name="T44" fmla="*/ 700 w 785"/>
                  <a:gd name="T45" fmla="*/ 7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306">
                    <a:moveTo>
                      <a:pt x="700" y="75"/>
                    </a:moveTo>
                    <a:cubicBezTo>
                      <a:pt x="691" y="79"/>
                      <a:pt x="682" y="83"/>
                      <a:pt x="672" y="86"/>
                    </a:cubicBezTo>
                    <a:cubicBezTo>
                      <a:pt x="678" y="69"/>
                      <a:pt x="652" y="57"/>
                      <a:pt x="627" y="66"/>
                    </a:cubicBezTo>
                    <a:cubicBezTo>
                      <a:pt x="622" y="68"/>
                      <a:pt x="615" y="71"/>
                      <a:pt x="609" y="74"/>
                    </a:cubicBezTo>
                    <a:cubicBezTo>
                      <a:pt x="611" y="55"/>
                      <a:pt x="585" y="44"/>
                      <a:pt x="549" y="58"/>
                    </a:cubicBezTo>
                    <a:cubicBezTo>
                      <a:pt x="541" y="62"/>
                      <a:pt x="488" y="91"/>
                      <a:pt x="469" y="99"/>
                    </a:cubicBezTo>
                    <a:cubicBezTo>
                      <a:pt x="500" y="108"/>
                      <a:pt x="530" y="129"/>
                      <a:pt x="524" y="165"/>
                    </a:cubicBezTo>
                    <a:cubicBezTo>
                      <a:pt x="519" y="190"/>
                      <a:pt x="502" y="210"/>
                      <a:pt x="476" y="210"/>
                    </a:cubicBezTo>
                    <a:cubicBezTo>
                      <a:pt x="376" y="213"/>
                      <a:pt x="334" y="218"/>
                      <a:pt x="271" y="189"/>
                    </a:cubicBezTo>
                    <a:cubicBezTo>
                      <a:pt x="243" y="176"/>
                      <a:pt x="226" y="150"/>
                      <a:pt x="215" y="122"/>
                    </a:cubicBezTo>
                    <a:cubicBezTo>
                      <a:pt x="324" y="191"/>
                      <a:pt x="348" y="183"/>
                      <a:pt x="474" y="180"/>
                    </a:cubicBezTo>
                    <a:cubicBezTo>
                      <a:pt x="483" y="180"/>
                      <a:pt x="493" y="173"/>
                      <a:pt x="493" y="160"/>
                    </a:cubicBezTo>
                    <a:cubicBezTo>
                      <a:pt x="493" y="130"/>
                      <a:pt x="470" y="125"/>
                      <a:pt x="428" y="117"/>
                    </a:cubicBezTo>
                    <a:cubicBezTo>
                      <a:pt x="391" y="110"/>
                      <a:pt x="360" y="108"/>
                      <a:pt x="333" y="83"/>
                    </a:cubicBezTo>
                    <a:cubicBezTo>
                      <a:pt x="280" y="35"/>
                      <a:pt x="230" y="6"/>
                      <a:pt x="177" y="3"/>
                    </a:cubicBezTo>
                    <a:cubicBezTo>
                      <a:pt x="123" y="0"/>
                      <a:pt x="68" y="14"/>
                      <a:pt x="0" y="54"/>
                    </a:cubicBezTo>
                    <a:cubicBezTo>
                      <a:pt x="0" y="250"/>
                      <a:pt x="0" y="250"/>
                      <a:pt x="0" y="250"/>
                    </a:cubicBezTo>
                    <a:cubicBezTo>
                      <a:pt x="24" y="244"/>
                      <a:pt x="60" y="231"/>
                      <a:pt x="85" y="225"/>
                    </a:cubicBezTo>
                    <a:cubicBezTo>
                      <a:pt x="103" y="221"/>
                      <a:pt x="119" y="226"/>
                      <a:pt x="135" y="234"/>
                    </a:cubicBezTo>
                    <a:cubicBezTo>
                      <a:pt x="242" y="291"/>
                      <a:pt x="248" y="283"/>
                      <a:pt x="369" y="303"/>
                    </a:cubicBezTo>
                    <a:cubicBezTo>
                      <a:pt x="385" y="306"/>
                      <a:pt x="399" y="305"/>
                      <a:pt x="415" y="301"/>
                    </a:cubicBezTo>
                    <a:cubicBezTo>
                      <a:pt x="567" y="254"/>
                      <a:pt x="580" y="240"/>
                      <a:pt x="734" y="144"/>
                    </a:cubicBezTo>
                    <a:cubicBezTo>
                      <a:pt x="785" y="112"/>
                      <a:pt x="754" y="53"/>
                      <a:pt x="700"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2" name="Freeform 64"/>
              <p:cNvSpPr>
                <a:spLocks noEditPoints="1"/>
              </p:cNvSpPr>
              <p:nvPr>
                <p:custDataLst>
                  <p:tags r:id="rId9"/>
                </p:custDataLst>
              </p:nvPr>
            </p:nvSpPr>
            <p:spPr bwMode="gray">
              <a:xfrm>
                <a:off x="9653737" y="6671354"/>
                <a:ext cx="321101" cy="616718"/>
              </a:xfrm>
              <a:custGeom>
                <a:avLst/>
                <a:gdLst>
                  <a:gd name="T0" fmla="*/ 224 w 224"/>
                  <a:gd name="T1" fmla="*/ 331 h 422"/>
                  <a:gd name="T2" fmla="*/ 224 w 224"/>
                  <a:gd name="T3" fmla="*/ 17 h 422"/>
                  <a:gd name="T4" fmla="*/ 205 w 224"/>
                  <a:gd name="T5" fmla="*/ 2 h 422"/>
                  <a:gd name="T6" fmla="*/ 0 w 224"/>
                  <a:gd name="T7" fmla="*/ 42 h 422"/>
                  <a:gd name="T8" fmla="*/ 0 w 224"/>
                  <a:gd name="T9" fmla="*/ 422 h 422"/>
                  <a:gd name="T10" fmla="*/ 213 w 224"/>
                  <a:gd name="T11" fmla="*/ 346 h 422"/>
                  <a:gd name="T12" fmla="*/ 224 w 224"/>
                  <a:gd name="T13" fmla="*/ 331 h 422"/>
                  <a:gd name="T14" fmla="*/ 96 w 224"/>
                  <a:gd name="T15" fmla="*/ 310 h 422"/>
                  <a:gd name="T16" fmla="*/ 64 w 224"/>
                  <a:gd name="T17" fmla="*/ 278 h 422"/>
                  <a:gd name="T18" fmla="*/ 96 w 224"/>
                  <a:gd name="T19" fmla="*/ 246 h 422"/>
                  <a:gd name="T20" fmla="*/ 128 w 224"/>
                  <a:gd name="T21" fmla="*/ 278 h 422"/>
                  <a:gd name="T22" fmla="*/ 96 w 224"/>
                  <a:gd name="T23" fmla="*/ 31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422">
                    <a:moveTo>
                      <a:pt x="224" y="331"/>
                    </a:moveTo>
                    <a:cubicBezTo>
                      <a:pt x="224" y="17"/>
                      <a:pt x="224" y="17"/>
                      <a:pt x="224" y="17"/>
                    </a:cubicBezTo>
                    <a:cubicBezTo>
                      <a:pt x="224" y="7"/>
                      <a:pt x="215" y="0"/>
                      <a:pt x="205" y="2"/>
                    </a:cubicBezTo>
                    <a:cubicBezTo>
                      <a:pt x="0" y="42"/>
                      <a:pt x="0" y="42"/>
                      <a:pt x="0" y="42"/>
                    </a:cubicBezTo>
                    <a:cubicBezTo>
                      <a:pt x="0" y="422"/>
                      <a:pt x="0" y="422"/>
                      <a:pt x="0" y="422"/>
                    </a:cubicBezTo>
                    <a:cubicBezTo>
                      <a:pt x="213" y="346"/>
                      <a:pt x="213" y="346"/>
                      <a:pt x="213" y="346"/>
                    </a:cubicBezTo>
                    <a:cubicBezTo>
                      <a:pt x="220" y="343"/>
                      <a:pt x="224" y="338"/>
                      <a:pt x="224" y="331"/>
                    </a:cubicBezTo>
                    <a:close/>
                    <a:moveTo>
                      <a:pt x="96" y="310"/>
                    </a:moveTo>
                    <a:cubicBezTo>
                      <a:pt x="78" y="310"/>
                      <a:pt x="64" y="296"/>
                      <a:pt x="64" y="278"/>
                    </a:cubicBezTo>
                    <a:cubicBezTo>
                      <a:pt x="64" y="260"/>
                      <a:pt x="78" y="246"/>
                      <a:pt x="96" y="246"/>
                    </a:cubicBezTo>
                    <a:cubicBezTo>
                      <a:pt x="114" y="246"/>
                      <a:pt x="128" y="260"/>
                      <a:pt x="128" y="278"/>
                    </a:cubicBezTo>
                    <a:cubicBezTo>
                      <a:pt x="128" y="296"/>
                      <a:pt x="114" y="310"/>
                      <a:pt x="96" y="3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pic>
          <p:nvPicPr>
            <p:cNvPr id="363" name="Picture 362"/>
            <p:cNvPicPr>
              <a:picLocks noChangeAspect="1"/>
            </p:cNvPicPr>
            <p:nvPr/>
          </p:nvPicPr>
          <p:blipFill rotWithShape="1">
            <a:blip r:embed="rId79">
              <a:duotone>
                <a:prstClr val="black"/>
                <a:schemeClr val="bg2">
                  <a:tint val="45000"/>
                  <a:satMod val="400000"/>
                </a:schemeClr>
              </a:duotone>
              <a:extLst>
                <a:ext uri="{BEBA8EAE-BF5A-486C-A8C5-ECC9F3942E4B}">
                  <a14:imgProps xmlns:a14="http://schemas.microsoft.com/office/drawing/2010/main">
                    <a14:imgLayer r:embed="rId80">
                      <a14:imgEffect>
                        <a14:brightnessContrast bright="-100000" contrast="100000"/>
                      </a14:imgEffect>
                    </a14:imgLayer>
                  </a14:imgProps>
                </a:ext>
                <a:ext uri="{28A0092B-C50C-407E-A947-70E740481C1C}">
                  <a14:useLocalDpi xmlns:a14="http://schemas.microsoft.com/office/drawing/2010/main" val="0"/>
                </a:ext>
              </a:extLst>
            </a:blip>
            <a:srcRect b="15605"/>
            <a:stretch/>
          </p:blipFill>
          <p:spPr>
            <a:xfrm>
              <a:off x="12111355" y="4941088"/>
              <a:ext cx="1194625" cy="1008211"/>
            </a:xfrm>
            <a:prstGeom prst="rect">
              <a:avLst/>
            </a:prstGeom>
          </p:spPr>
        </p:pic>
        <p:pic>
          <p:nvPicPr>
            <p:cNvPr id="364" name="Picture 363"/>
            <p:cNvPicPr>
              <a:picLocks noChangeAspect="1"/>
            </p:cNvPicPr>
            <p:nvPr/>
          </p:nvPicPr>
          <p:blipFill rotWithShape="1">
            <a:blip r:embed="rId81">
              <a:duotone>
                <a:prstClr val="black"/>
                <a:schemeClr val="bg2">
                  <a:tint val="45000"/>
                  <a:satMod val="400000"/>
                </a:schemeClr>
              </a:duotone>
              <a:extLst>
                <a:ext uri="{BEBA8EAE-BF5A-486C-A8C5-ECC9F3942E4B}">
                  <a14:imgProps xmlns:a14="http://schemas.microsoft.com/office/drawing/2010/main">
                    <a14:imgLayer r:embed="rId82">
                      <a14:imgEffect>
                        <a14:brightnessContrast bright="-100000" contrast="100000"/>
                      </a14:imgEffect>
                    </a14:imgLayer>
                  </a14:imgProps>
                </a:ext>
                <a:ext uri="{28A0092B-C50C-407E-A947-70E740481C1C}">
                  <a14:useLocalDpi xmlns:a14="http://schemas.microsoft.com/office/drawing/2010/main" val="0"/>
                </a:ext>
              </a:extLst>
            </a:blip>
            <a:srcRect b="25276"/>
            <a:stretch/>
          </p:blipFill>
          <p:spPr>
            <a:xfrm>
              <a:off x="6966077" y="4733769"/>
              <a:ext cx="1714125" cy="1280857"/>
            </a:xfrm>
            <a:prstGeom prst="rect">
              <a:avLst/>
            </a:prstGeom>
          </p:spPr>
        </p:pic>
        <p:sp>
          <p:nvSpPr>
            <p:cNvPr id="365" name="Rectangle 364"/>
            <p:cNvSpPr/>
            <p:nvPr/>
          </p:nvSpPr>
          <p:spPr bwMode="gray">
            <a:xfrm>
              <a:off x="5479719" y="8434380"/>
              <a:ext cx="4616326" cy="70384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lIns="274320" tIns="45720" rIns="274320" bIns="45720" rtlCol="0" anchor="t" anchorCtr="0"/>
            <a:lstStyle/>
            <a:p>
              <a:pPr algn="ctr">
                <a:lnSpc>
                  <a:spcPts val="2400"/>
                </a:lnSpc>
                <a:spcBef>
                  <a:spcPts val="200"/>
                </a:spcBef>
                <a:spcAft>
                  <a:spcPts val="200"/>
                </a:spcAft>
              </a:pPr>
              <a:r>
                <a:rPr lang="en-US" sz="1600" b="1" dirty="0">
                  <a:solidFill>
                    <a:srgbClr val="000000"/>
                  </a:solidFill>
                </a:rPr>
                <a:t>Unique Network Design</a:t>
              </a:r>
            </a:p>
          </p:txBody>
        </p:sp>
        <p:pic>
          <p:nvPicPr>
            <p:cNvPr id="366" name="Picture 365"/>
            <p:cNvPicPr>
              <a:picLocks noChangeAspect="1"/>
            </p:cNvPicPr>
            <p:nvPr/>
          </p:nvPicPr>
          <p:blipFill rotWithShape="1">
            <a:blip r:embed="rId83">
              <a:duotone>
                <a:prstClr val="black"/>
                <a:schemeClr val="bg2">
                  <a:tint val="45000"/>
                  <a:satMod val="400000"/>
                </a:schemeClr>
              </a:duotone>
              <a:extLst>
                <a:ext uri="{BEBA8EAE-BF5A-486C-A8C5-ECC9F3942E4B}">
                  <a14:imgProps xmlns:a14="http://schemas.microsoft.com/office/drawing/2010/main">
                    <a14:imgLayer r:embed="rId84">
                      <a14:imgEffect>
                        <a14:brightnessContrast bright="-100000" contrast="100000"/>
                      </a14:imgEffect>
                    </a14:imgLayer>
                  </a14:imgProps>
                </a:ext>
                <a:ext uri="{28A0092B-C50C-407E-A947-70E740481C1C}">
                  <a14:useLocalDpi xmlns:a14="http://schemas.microsoft.com/office/drawing/2010/main" val="0"/>
                </a:ext>
              </a:extLst>
            </a:blip>
            <a:srcRect b="19636"/>
            <a:stretch/>
          </p:blipFill>
          <p:spPr>
            <a:xfrm>
              <a:off x="7237240" y="7352475"/>
              <a:ext cx="1161083" cy="933086"/>
            </a:xfrm>
            <a:prstGeom prst="rect">
              <a:avLst/>
            </a:prstGeom>
          </p:spPr>
        </p:pic>
      </p:grpSp>
    </p:spTree>
    <p:custDataLst>
      <p:tags r:id="rId1"/>
    </p:custDataLst>
    <p:extLst>
      <p:ext uri="{BB962C8B-B14F-4D97-AF65-F5344CB8AC3E}">
        <p14:creationId xmlns:p14="http://schemas.microsoft.com/office/powerpoint/2010/main" val="119228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52"/>
          <a:lstStyle/>
          <a:p>
            <a:r>
              <a:rPr lang="en-US" dirty="0"/>
              <a:t>Rivigo of 2027</a:t>
            </a:r>
            <a:endParaRPr lang="en-US" sz="2800" dirty="0"/>
          </a:p>
        </p:txBody>
      </p:sp>
      <p:sp>
        <p:nvSpPr>
          <p:cNvPr id="108" name="Rectangle 107"/>
          <p:cNvSpPr/>
          <p:nvPr/>
        </p:nvSpPr>
        <p:spPr>
          <a:xfrm>
            <a:off x="580579" y="1084126"/>
            <a:ext cx="4226560" cy="2061028"/>
          </a:xfrm>
          <a:prstGeom prst="rect">
            <a:avLst/>
          </a:prstGeom>
          <a:noFill/>
          <a:ln w="25400" cap="flat" cmpd="sng" algn="ctr">
            <a:noFill/>
            <a:prstDash val="solid"/>
          </a:ln>
          <a:effectLst/>
        </p:spPr>
        <p:txBody>
          <a:bodyPr rtlCol="0" anchor="ctr"/>
          <a:lstStyle/>
          <a:p>
            <a:pPr algn="ctr" eaLnBrk="1" fontAlgn="auto" hangingPunct="1">
              <a:spcBef>
                <a:spcPts val="0"/>
              </a:spcBef>
              <a:spcAft>
                <a:spcPts val="0"/>
              </a:spcAft>
              <a:defRPr/>
            </a:pPr>
            <a:endParaRPr lang="en-US" sz="1800" b="1" kern="0" dirty="0">
              <a:solidFill>
                <a:srgbClr val="57585A"/>
              </a:solidFill>
              <a:latin typeface="Arial"/>
            </a:endParaRPr>
          </a:p>
        </p:txBody>
      </p:sp>
      <p:sp>
        <p:nvSpPr>
          <p:cNvPr id="109" name="Rectangle 108"/>
          <p:cNvSpPr/>
          <p:nvPr/>
        </p:nvSpPr>
        <p:spPr bwMode="auto">
          <a:xfrm>
            <a:off x="5247725" y="996451"/>
            <a:ext cx="4572000" cy="2080079"/>
          </a:xfrm>
          <a:prstGeom prst="rect">
            <a:avLst/>
          </a:prstGeom>
          <a:no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a:spcAft>
                <a:spcPts val="0"/>
              </a:spcAft>
            </a:pPr>
            <a:endParaRPr lang="en-US" sz="1000" dirty="0">
              <a:solidFill>
                <a:srgbClr val="000000"/>
              </a:solidFill>
              <a:latin typeface="Arial" pitchFamily="34" charset="0"/>
              <a:cs typeface="Arial" pitchFamily="34" charset="0"/>
            </a:endParaRPr>
          </a:p>
        </p:txBody>
      </p:sp>
      <p:sp>
        <p:nvSpPr>
          <p:cNvPr id="110" name="Rectangle 109"/>
          <p:cNvSpPr/>
          <p:nvPr/>
        </p:nvSpPr>
        <p:spPr bwMode="auto">
          <a:xfrm>
            <a:off x="10452572" y="1065085"/>
            <a:ext cx="4571998" cy="2080079"/>
          </a:xfrm>
          <a:prstGeom prst="rect">
            <a:avLst/>
          </a:prstGeom>
          <a:no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a:spcAft>
                <a:spcPts val="0"/>
              </a:spcAft>
            </a:pPr>
            <a:endParaRPr lang="en-US" sz="1000" dirty="0">
              <a:solidFill>
                <a:srgbClr val="0070C0"/>
              </a:solidFill>
              <a:latin typeface="Arial" pitchFamily="34" charset="0"/>
              <a:cs typeface="Arial" pitchFamily="34" charset="0"/>
            </a:endParaRPr>
          </a:p>
        </p:txBody>
      </p:sp>
      <p:grpSp>
        <p:nvGrpSpPr>
          <p:cNvPr id="2" name="Group 1"/>
          <p:cNvGrpSpPr/>
          <p:nvPr/>
        </p:nvGrpSpPr>
        <p:grpSpPr>
          <a:xfrm>
            <a:off x="480317" y="2257855"/>
            <a:ext cx="14436121" cy="6513025"/>
            <a:chOff x="480317" y="2257855"/>
            <a:chExt cx="14436121" cy="6513025"/>
          </a:xfrm>
        </p:grpSpPr>
        <p:sp>
          <p:nvSpPr>
            <p:cNvPr id="46" name="Rectangle 45"/>
            <p:cNvSpPr/>
            <p:nvPr/>
          </p:nvSpPr>
          <p:spPr>
            <a:xfrm>
              <a:off x="11810709" y="5963605"/>
              <a:ext cx="3105727" cy="278245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Fuel and Toll Payments Enabler</a:t>
              </a:r>
            </a:p>
          </p:txBody>
        </p:sp>
        <p:sp>
          <p:nvSpPr>
            <p:cNvPr id="47" name="Rectangle 46"/>
            <p:cNvSpPr/>
            <p:nvPr/>
          </p:nvSpPr>
          <p:spPr>
            <a:xfrm>
              <a:off x="11810711" y="2257855"/>
              <a:ext cx="3105727" cy="2782456"/>
            </a:xfrm>
            <a:prstGeom prst="rect">
              <a:avLst/>
            </a:prstGeom>
            <a:solidFill>
              <a:srgbClr val="FD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CV and Supplier Financing Platform</a:t>
              </a:r>
            </a:p>
          </p:txBody>
        </p:sp>
        <p:sp>
          <p:nvSpPr>
            <p:cNvPr id="48" name="Rectangle 47"/>
            <p:cNvSpPr/>
            <p:nvPr/>
          </p:nvSpPr>
          <p:spPr>
            <a:xfrm>
              <a:off x="480317" y="5988424"/>
              <a:ext cx="3105727" cy="2782456"/>
            </a:xfrm>
            <a:prstGeom prst="rect">
              <a:avLst/>
            </a:prstGeom>
            <a:solidFill>
              <a:srgbClr val="FD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Insurance Platform for Commercial Vehicles</a:t>
              </a:r>
            </a:p>
          </p:txBody>
        </p:sp>
        <p:sp>
          <p:nvSpPr>
            <p:cNvPr id="49" name="Rectangle 48"/>
            <p:cNvSpPr/>
            <p:nvPr/>
          </p:nvSpPr>
          <p:spPr>
            <a:xfrm>
              <a:off x="4333651" y="5988424"/>
              <a:ext cx="3105727" cy="278245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Truck Sales Platform</a:t>
              </a:r>
            </a:p>
          </p:txBody>
        </p:sp>
        <p:sp>
          <p:nvSpPr>
            <p:cNvPr id="50" name="Rectangle 49"/>
            <p:cNvSpPr/>
            <p:nvPr/>
          </p:nvSpPr>
          <p:spPr>
            <a:xfrm>
              <a:off x="480318" y="2272721"/>
              <a:ext cx="3105727" cy="278245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Largest Express Logistics company in India</a:t>
              </a:r>
            </a:p>
            <a:p>
              <a:pPr algn="ctr">
                <a:lnSpc>
                  <a:spcPct val="150000"/>
                </a:lnSpc>
              </a:pPr>
              <a:endParaRPr lang="en-US" sz="1200" b="1" dirty="0">
                <a:solidFill>
                  <a:schemeClr val="bg2"/>
                </a:solidFill>
              </a:endParaRPr>
            </a:p>
          </p:txBody>
        </p:sp>
        <p:sp>
          <p:nvSpPr>
            <p:cNvPr id="51" name="Rectangle 50"/>
            <p:cNvSpPr/>
            <p:nvPr/>
          </p:nvSpPr>
          <p:spPr>
            <a:xfrm>
              <a:off x="4247391" y="2272722"/>
              <a:ext cx="3105727" cy="2782456"/>
            </a:xfrm>
            <a:prstGeom prst="rect">
              <a:avLst/>
            </a:prstGeom>
            <a:solidFill>
              <a:srgbClr val="FD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and De facto Freight Brokerage (Relay as a service)</a:t>
              </a: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p:txBody>
        </p:sp>
        <p:sp>
          <p:nvSpPr>
            <p:cNvPr id="52" name="Rectangle 51"/>
            <p:cNvSpPr/>
            <p:nvPr/>
          </p:nvSpPr>
          <p:spPr>
            <a:xfrm>
              <a:off x="8100725" y="2272722"/>
              <a:ext cx="3105727" cy="278245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Leading 3PL Warehousing Player</a:t>
              </a:r>
            </a:p>
          </p:txBody>
        </p:sp>
        <p:pic>
          <p:nvPicPr>
            <p:cNvPr id="53" name="Picture 2" descr="https://static.thenounproject.com/png/1748458-200.png">
              <a:hlinkClick r:id="rId3" tooltip="warehous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193" y="2499254"/>
              <a:ext cx="1574381" cy="157438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s://static.thenounproject.com/png/1246831-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7601" y="6347315"/>
              <a:ext cx="1301141" cy="130114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rotWithShape="1">
            <a:blip r:embed="rId6">
              <a:extLst>
                <a:ext uri="{28A0092B-C50C-407E-A947-70E740481C1C}">
                  <a14:useLocalDpi xmlns:a14="http://schemas.microsoft.com/office/drawing/2010/main" val="0"/>
                </a:ext>
              </a:extLst>
            </a:blip>
            <a:srcRect b="12397"/>
            <a:stretch/>
          </p:blipFill>
          <p:spPr>
            <a:xfrm>
              <a:off x="1149816" y="2622402"/>
              <a:ext cx="1549308" cy="1370811"/>
            </a:xfrm>
            <a:prstGeom prst="rect">
              <a:avLst/>
            </a:prstGeom>
          </p:spPr>
        </p:pic>
        <p:pic>
          <p:nvPicPr>
            <p:cNvPr id="57" name="Picture 56"/>
            <p:cNvPicPr>
              <a:picLocks noChangeAspect="1"/>
            </p:cNvPicPr>
            <p:nvPr/>
          </p:nvPicPr>
          <p:blipFill rotWithShape="1">
            <a:blip r:embed="rId7">
              <a:extLst>
                <a:ext uri="{28A0092B-C50C-407E-A947-70E740481C1C}">
                  <a14:useLocalDpi xmlns:a14="http://schemas.microsoft.com/office/drawing/2010/main" val="0"/>
                </a:ext>
              </a:extLst>
            </a:blip>
            <a:srcRect b="19727"/>
            <a:stretch/>
          </p:blipFill>
          <p:spPr>
            <a:xfrm>
              <a:off x="4966481" y="2603994"/>
              <a:ext cx="1642146" cy="1331377"/>
            </a:xfrm>
            <a:prstGeom prst="rect">
              <a:avLst/>
            </a:prstGeom>
          </p:spPr>
        </p:pic>
        <p:pic>
          <p:nvPicPr>
            <p:cNvPr id="58" name="Picture 57"/>
            <p:cNvPicPr>
              <a:picLocks noChangeAspect="1"/>
            </p:cNvPicPr>
            <p:nvPr/>
          </p:nvPicPr>
          <p:blipFill rotWithShape="1">
            <a:blip r:embed="rId8">
              <a:duotone>
                <a:prstClr val="black"/>
                <a:schemeClr val="bg2">
                  <a:tint val="45000"/>
                  <a:satMod val="400000"/>
                </a:schemeClr>
              </a:duotone>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b="19636"/>
            <a:stretch/>
          </p:blipFill>
          <p:spPr>
            <a:xfrm>
              <a:off x="12513603" y="2544323"/>
              <a:ext cx="1699941" cy="1366133"/>
            </a:xfrm>
            <a:prstGeom prst="rect">
              <a:avLst/>
            </a:prstGeom>
          </p:spPr>
        </p:pic>
        <p:pic>
          <p:nvPicPr>
            <p:cNvPr id="59" name="Picture 58"/>
            <p:cNvPicPr>
              <a:picLocks noChangeAspect="1"/>
            </p:cNvPicPr>
            <p:nvPr/>
          </p:nvPicPr>
          <p:blipFill rotWithShape="1">
            <a:blip r:embed="rId10">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11">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rcRect b="12225"/>
            <a:stretch/>
          </p:blipFill>
          <p:spPr>
            <a:xfrm>
              <a:off x="1263704" y="6264437"/>
              <a:ext cx="1408234" cy="1248440"/>
            </a:xfrm>
            <a:prstGeom prst="rect">
              <a:avLst/>
            </a:prstGeom>
          </p:spPr>
        </p:pic>
        <p:pic>
          <p:nvPicPr>
            <p:cNvPr id="60" name="Picture 2" descr="K:\cs\PUB\Live Jobs\2018\July\24\RoW\604404175_Biswas, Somwrita\Source\mail @ 12.29\noun_truck driver_638254.png"/>
            <p:cNvPicPr>
              <a:picLocks noChangeAspect="1" noChangeArrowheads="1"/>
            </p:cNvPicPr>
            <p:nvPr/>
          </p:nvPicPr>
          <p:blipFill rotWithShape="1">
            <a:blip r:embed="rId12">
              <a:extLst>
                <a:ext uri="{28A0092B-C50C-407E-A947-70E740481C1C}">
                  <a14:useLocalDpi xmlns:a14="http://schemas.microsoft.com/office/drawing/2010/main" val="0"/>
                </a:ext>
              </a:extLst>
            </a:blip>
            <a:srcRect l="4460" t="14431" r="5366" b="29623"/>
            <a:stretch/>
          </p:blipFill>
          <p:spPr bwMode="auto">
            <a:xfrm>
              <a:off x="5109602" y="6415038"/>
              <a:ext cx="1553823" cy="964028"/>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8067451" y="5987422"/>
              <a:ext cx="3105727" cy="2782456"/>
            </a:xfrm>
            <a:prstGeom prst="rect">
              <a:avLst/>
            </a:prstGeom>
            <a:solidFill>
              <a:srgbClr val="FD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endParaRPr lang="en-US" sz="1200"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endParaRPr lang="en-US" sz="1200" b="1" dirty="0">
                <a:solidFill>
                  <a:schemeClr val="bg2"/>
                </a:solidFill>
              </a:endParaRPr>
            </a:p>
            <a:p>
              <a:pPr algn="ctr">
                <a:lnSpc>
                  <a:spcPct val="150000"/>
                </a:lnSpc>
              </a:pPr>
              <a:r>
                <a:rPr lang="en-US" sz="1200" b="1" dirty="0">
                  <a:solidFill>
                    <a:schemeClr val="bg2"/>
                  </a:solidFill>
                </a:rPr>
                <a:t>India’s Largest Organized Maintenance and Spares Services Network</a:t>
              </a:r>
            </a:p>
          </p:txBody>
        </p:sp>
        <p:pic>
          <p:nvPicPr>
            <p:cNvPr id="63" name="Picture 8" descr="https://static.thenounproject.com/png/823963-2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6453" y="6279510"/>
              <a:ext cx="1075323" cy="107532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2665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6" y="622559"/>
            <a:ext cx="3143153" cy="2629332"/>
          </a:xfrm>
        </p:spPr>
        <p:txBody>
          <a:bodyPr anchor="t"/>
          <a:lstStyle/>
          <a:p>
            <a:pPr algn="ctr">
              <a:lnSpc>
                <a:spcPts val="5500"/>
              </a:lnSpc>
              <a:spcBef>
                <a:spcPts val="400"/>
              </a:spcBef>
              <a:spcAft>
                <a:spcPts val="400"/>
              </a:spcAft>
            </a:pPr>
            <a:r>
              <a:rPr lang="en-GB" b="1" dirty="0"/>
              <a:t>Our Purpose</a:t>
            </a:r>
          </a:p>
        </p:txBody>
      </p:sp>
      <p:sp>
        <p:nvSpPr>
          <p:cNvPr id="11" name="Rectangle 10"/>
          <p:cNvSpPr/>
          <p:nvPr/>
        </p:nvSpPr>
        <p:spPr>
          <a:xfrm rot="220330">
            <a:off x="-342540" y="2508185"/>
            <a:ext cx="7298680" cy="5581848"/>
          </a:xfrm>
          <a:prstGeom prst="rect">
            <a:avLst/>
          </a:prstGeom>
          <a:gradFill>
            <a:gsLst>
              <a:gs pos="0">
                <a:schemeClr val="bg1">
                  <a:alpha val="0"/>
                </a:schemeClr>
              </a:gs>
              <a:gs pos="55000">
                <a:srgbClr val="FFFFFF">
                  <a:alpha val="95000"/>
                </a:srgbClr>
              </a:gs>
              <a:gs pos="10000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2"/>
          </p:nvPr>
        </p:nvSpPr>
        <p:spPr/>
        <p:txBody>
          <a:bodyPr/>
          <a:lstStyle/>
          <a:p>
            <a:fld id="{349FB816-AF38-6F46-9303-9664241D0A8F}" type="slidenum">
              <a:rPr lang="en-US" smtClean="0">
                <a:solidFill>
                  <a:prstClr val="black">
                    <a:lumMod val="50000"/>
                    <a:lumOff val="50000"/>
                  </a:prstClr>
                </a:solidFill>
              </a:rPr>
              <a:pPr/>
              <a:t>2</a:t>
            </a:fld>
            <a:endParaRPr lang="en-US" dirty="0">
              <a:solidFill>
                <a:prstClr val="black">
                  <a:lumMod val="50000"/>
                  <a:lumOff val="50000"/>
                </a:prstClr>
              </a:solidFill>
            </a:endParaRPr>
          </a:p>
        </p:txBody>
      </p:sp>
      <p:sp>
        <p:nvSpPr>
          <p:cNvPr id="4" name="Text Placeholder 3"/>
          <p:cNvSpPr>
            <a:spLocks noGrp="1"/>
          </p:cNvSpPr>
          <p:nvPr>
            <p:ph type="body" sz="quarter" idx="13"/>
          </p:nvPr>
        </p:nvSpPr>
        <p:spPr>
          <a:xfrm>
            <a:off x="3508022" y="3590513"/>
            <a:ext cx="3887862" cy="2093327"/>
          </a:xfrm>
        </p:spPr>
        <p:txBody>
          <a:bodyPr/>
          <a:lstStyle/>
          <a:p>
            <a:pPr marL="0" indent="0">
              <a:lnSpc>
                <a:spcPct val="100000"/>
              </a:lnSpc>
              <a:spcBef>
                <a:spcPts val="0"/>
              </a:spcBef>
            </a:pPr>
            <a:r>
              <a:rPr lang="en-GB" sz="4800" b="1" dirty="0">
                <a:solidFill>
                  <a:schemeClr val="accent1"/>
                </a:solidFill>
              </a:rPr>
              <a:t>MAKING LOGISTICS HUMAN</a:t>
            </a:r>
            <a:endParaRPr lang="en-US" sz="4800" b="1" dirty="0">
              <a:solidFill>
                <a:schemeClr val="accent1"/>
              </a:solidFill>
            </a:endParaRPr>
          </a:p>
        </p:txBody>
      </p:sp>
      <p:cxnSp>
        <p:nvCxnSpPr>
          <p:cNvPr id="5" name="Straight Connector 4"/>
          <p:cNvCxnSpPr/>
          <p:nvPr/>
        </p:nvCxnSpPr>
        <p:spPr>
          <a:xfrm>
            <a:off x="2747918" y="1435036"/>
            <a:ext cx="400627"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276050" y="764534"/>
            <a:ext cx="0" cy="4923572"/>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8" name="Picture 8" descr="Image result for rivi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25" y="4350535"/>
            <a:ext cx="1653617" cy="37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4294967295"/>
          </p:nvPr>
        </p:nvSpPr>
        <p:spPr>
          <a:xfrm>
            <a:off x="14963775" y="9498013"/>
            <a:ext cx="581025" cy="560387"/>
          </a:xfrm>
          <a:prstGeom prst="rect">
            <a:avLst/>
          </a:prstGeom>
        </p:spPr>
        <p:txBody>
          <a:bodyPr/>
          <a:lstStyle/>
          <a:p>
            <a:fld id="{349FB816-AF38-6F46-9303-9664241D0A8F}"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Tree>
    <p:extLst>
      <p:ext uri="{BB962C8B-B14F-4D97-AF65-F5344CB8AC3E}">
        <p14:creationId xmlns:p14="http://schemas.microsoft.com/office/powerpoint/2010/main" val="138278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52"/>
          <a:lstStyle/>
          <a:p>
            <a:r>
              <a:rPr lang="en-US" dirty="0"/>
              <a:t>Logistics and related commerce is a large market in India</a:t>
            </a:r>
            <a:endParaRPr lang="en-US" sz="2800" dirty="0"/>
          </a:p>
        </p:txBody>
      </p:sp>
      <p:sp>
        <p:nvSpPr>
          <p:cNvPr id="19" name="1532.799950410.8244.8134"/>
          <p:cNvSpPr>
            <a:spLocks noChangeArrowheads="1"/>
          </p:cNvSpPr>
          <p:nvPr>
            <p:custDataLst>
              <p:tags r:id="rId2"/>
            </p:custDataLst>
          </p:nvPr>
        </p:nvSpPr>
        <p:spPr bwMode="gray">
          <a:xfrm>
            <a:off x="-1251075" y="10271289"/>
            <a:ext cx="5964848" cy="415498"/>
          </a:xfrm>
          <a:prstGeom prst="rect">
            <a:avLst/>
          </a:prstGeom>
          <a:noFill/>
          <a:ln w="9525">
            <a:noFill/>
            <a:miter lim="800000"/>
            <a:headEnd/>
            <a:tailEnd/>
          </a:ln>
          <a:effectLst/>
        </p:spPr>
        <p:txBody>
          <a:bodyPr wrap="square" lIns="73152" tIns="45720" rIns="0" bIns="0" anchor="t">
            <a:spAutoFit/>
          </a:bodyPr>
          <a:lstStyle/>
          <a:p>
            <a:pPr marL="347472" indent="-347472">
              <a:lnSpc>
                <a:spcPct val="150000"/>
              </a:lnSpc>
              <a:tabLst>
                <a:tab pos="8864600" algn="r"/>
              </a:tabLst>
            </a:pPr>
            <a:r>
              <a:rPr lang="en-US" sz="800" b="1" dirty="0">
                <a:solidFill>
                  <a:srgbClr val="000000"/>
                </a:solidFill>
                <a:latin typeface="Arial" panose="020B0604020202020204" pitchFamily="34" charset="0"/>
                <a:cs typeface="Arial" panose="020B0604020202020204" pitchFamily="34" charset="0"/>
              </a:rPr>
              <a:t>Source: </a:t>
            </a:r>
            <a:r>
              <a:rPr lang="en-GB" sz="800" dirty="0">
                <a:solidFill>
                  <a:srgbClr val="000000"/>
                </a:solidFill>
                <a:latin typeface="Arial" panose="020B0604020202020204" pitchFamily="34" charset="0"/>
                <a:cs typeface="Arial" panose="020B0604020202020204" pitchFamily="34" charset="0"/>
              </a:rPr>
              <a:t>Armstrong &amp; Associates, 2016 Transportation Industry Development Statistics Journal,National Bureau of Statistics, CapitalIQ, Department of Transportation of U.S.</a:t>
            </a:r>
          </a:p>
        </p:txBody>
      </p:sp>
      <p:sp>
        <p:nvSpPr>
          <p:cNvPr id="27" name="Text Placeholder 104"/>
          <p:cNvSpPr txBox="1">
            <a:spLocks/>
          </p:cNvSpPr>
          <p:nvPr/>
        </p:nvSpPr>
        <p:spPr bwMode="gray">
          <a:xfrm>
            <a:off x="384081" y="2406961"/>
            <a:ext cx="4544503" cy="273050"/>
          </a:xfrm>
          <a:prstGeom prst="rect">
            <a:avLst/>
          </a:prstGeom>
        </p:spPr>
        <p:txBody>
          <a:bodyPr lIns="0"/>
          <a:lstStyle>
            <a:lvl1pPr algn="l" defTabSz="1463331" rtl="0" eaLnBrk="1" fontAlgn="base" hangingPunct="1">
              <a:spcBef>
                <a:spcPct val="0"/>
              </a:spcBef>
              <a:spcAft>
                <a:spcPct val="35000"/>
              </a:spcAft>
              <a:defRPr sz="1900">
                <a:solidFill>
                  <a:schemeClr val="accent2"/>
                </a:solidFill>
                <a:latin typeface="Arial" panose="020B0604020202020204" pitchFamily="34" charset="0"/>
                <a:ea typeface="+mn-ea"/>
                <a:cs typeface="Arial" panose="020B0604020202020204" pitchFamily="34" charset="0"/>
              </a:defRPr>
            </a:lvl1pPr>
            <a:lvl2pPr marL="246168" indent="-243889"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2pPr>
            <a:lvl3pPr marL="492336" indent="-243889"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3pPr>
            <a:lvl4pPr marL="813722" indent="-319107"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4pPr>
            <a:lvl5pPr marL="1066728" indent="-250727"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5pPr>
            <a:lvl6pPr marL="1723175" indent="-250727" algn="l" defTabSz="1463331" rtl="0" eaLnBrk="1" fontAlgn="base" hangingPunct="1">
              <a:spcBef>
                <a:spcPct val="0"/>
              </a:spcBef>
              <a:spcAft>
                <a:spcPct val="35000"/>
              </a:spcAft>
              <a:buChar char="–"/>
              <a:defRPr sz="1900">
                <a:solidFill>
                  <a:schemeClr val="tx1"/>
                </a:solidFill>
                <a:latin typeface="+mn-lt"/>
              </a:defRPr>
            </a:lvl6pPr>
            <a:lvl7pPr marL="2379623" indent="-250727" algn="l" defTabSz="1463331" rtl="0" eaLnBrk="1" fontAlgn="base" hangingPunct="1">
              <a:spcBef>
                <a:spcPct val="0"/>
              </a:spcBef>
              <a:spcAft>
                <a:spcPct val="35000"/>
              </a:spcAft>
              <a:buChar char="–"/>
              <a:defRPr sz="1900">
                <a:solidFill>
                  <a:schemeClr val="tx1"/>
                </a:solidFill>
                <a:latin typeface="+mn-lt"/>
              </a:defRPr>
            </a:lvl7pPr>
            <a:lvl8pPr marL="3036071" indent="-250727" algn="l" defTabSz="1463331" rtl="0" eaLnBrk="1" fontAlgn="base" hangingPunct="1">
              <a:spcBef>
                <a:spcPct val="0"/>
              </a:spcBef>
              <a:spcAft>
                <a:spcPct val="35000"/>
              </a:spcAft>
              <a:buChar char="–"/>
              <a:defRPr sz="1900">
                <a:solidFill>
                  <a:schemeClr val="tx1"/>
                </a:solidFill>
                <a:latin typeface="+mn-lt"/>
              </a:defRPr>
            </a:lvl8pPr>
            <a:lvl9pPr marL="3692519" indent="-250727" algn="l" defTabSz="1463331" rtl="0" eaLnBrk="1" fontAlgn="base" hangingPunct="1">
              <a:spcBef>
                <a:spcPct val="0"/>
              </a:spcBef>
              <a:spcAft>
                <a:spcPct val="35000"/>
              </a:spcAft>
              <a:buChar char="–"/>
              <a:defRPr sz="1900">
                <a:solidFill>
                  <a:schemeClr val="tx1"/>
                </a:solidFill>
                <a:latin typeface="+mn-lt"/>
              </a:defRPr>
            </a:lvl9pPr>
          </a:lstStyle>
          <a:p>
            <a:pPr>
              <a:spcAft>
                <a:spcPts val="0"/>
              </a:spcAft>
              <a:defRPr/>
            </a:pPr>
            <a:r>
              <a:rPr lang="en-GB" sz="1200" kern="0" dirty="0">
                <a:solidFill>
                  <a:srgbClr val="282828"/>
                </a:solidFill>
              </a:rPr>
              <a:t>Market Size ($ Bn)</a:t>
            </a:r>
          </a:p>
        </p:txBody>
      </p:sp>
      <p:sp>
        <p:nvSpPr>
          <p:cNvPr id="28" name="Rectangle 27"/>
          <p:cNvSpPr/>
          <p:nvPr/>
        </p:nvSpPr>
        <p:spPr>
          <a:xfrm>
            <a:off x="384081" y="1715219"/>
            <a:ext cx="6949440" cy="604305"/>
          </a:xfrm>
          <a:prstGeom prst="rect">
            <a:avLst/>
          </a:prstGeom>
        </p:spPr>
        <p:txBody>
          <a:bodyPr vert="horz" lIns="0" tIns="45720" rIns="97132" bIns="48567" rtlCol="0" anchor="b" anchorCtr="0">
            <a:noAutofit/>
          </a:bodyPr>
          <a:lstStyle/>
          <a:p>
            <a:pPr defTabSz="972556" eaLnBrk="1" fontAlgn="auto" hangingPunct="1">
              <a:lnSpc>
                <a:spcPts val="1800"/>
              </a:lnSpc>
              <a:spcBef>
                <a:spcPts val="0"/>
              </a:spcBef>
              <a:spcAft>
                <a:spcPts val="0"/>
              </a:spcAft>
              <a:buClr>
                <a:srgbClr val="E50113"/>
              </a:buClr>
            </a:pPr>
            <a:r>
              <a:rPr lang="en-GB" sz="1400" b="1" dirty="0">
                <a:solidFill>
                  <a:srgbClr val="000000"/>
                </a:solidFill>
                <a:latin typeface="Arial"/>
              </a:rPr>
              <a:t>Logistics market to grow to ~$770bn by 2025E</a:t>
            </a:r>
          </a:p>
        </p:txBody>
      </p:sp>
      <p:graphicFrame>
        <p:nvGraphicFramePr>
          <p:cNvPr id="29" name="bb100a05-7591-412b-ae23-871e2025c59a"/>
          <p:cNvGraphicFramePr>
            <a:graphicFrameLocks/>
          </p:cNvGraphicFramePr>
          <p:nvPr/>
        </p:nvGraphicFramePr>
        <p:xfrm>
          <a:off x="384081" y="2892614"/>
          <a:ext cx="6949440" cy="6057236"/>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bwMode="gray">
          <a:xfrm rot="18557400">
            <a:off x="2505784" y="3304383"/>
            <a:ext cx="647613" cy="307777"/>
          </a:xfrm>
          <a:prstGeom prst="rect">
            <a:avLst/>
          </a:prstGeom>
        </p:spPr>
        <p:txBody>
          <a:bodyPr wrap="none" lIns="0" tIns="0" rIns="0" bIns="0">
            <a:spAutoFit/>
          </a:bodyPr>
          <a:lstStyle/>
          <a:p>
            <a:r>
              <a:rPr lang="en-US" sz="2000" b="1" dirty="0">
                <a:solidFill>
                  <a:srgbClr val="282828"/>
                </a:solidFill>
                <a:latin typeface="Arial" panose="020B0604020202020204" pitchFamily="34" charset="0"/>
                <a:cs typeface="Arial" panose="020B0604020202020204" pitchFamily="34" charset="0"/>
              </a:rPr>
              <a:t>~2.2x</a:t>
            </a:r>
          </a:p>
        </p:txBody>
      </p:sp>
      <p:sp>
        <p:nvSpPr>
          <p:cNvPr id="31" name="Freeform 42"/>
          <p:cNvSpPr>
            <a:spLocks/>
          </p:cNvSpPr>
          <p:nvPr/>
        </p:nvSpPr>
        <p:spPr bwMode="gray">
          <a:xfrm rot="120000">
            <a:off x="2790498" y="2958431"/>
            <a:ext cx="1502487" cy="1927523"/>
          </a:xfrm>
          <a:custGeom>
            <a:avLst/>
            <a:gdLst>
              <a:gd name="T0" fmla="*/ 9 w 1673"/>
              <a:gd name="T1" fmla="*/ 2101 h 2101"/>
              <a:gd name="T2" fmla="*/ 1190 w 1673"/>
              <a:gd name="T3" fmla="*/ 179 h 2101"/>
              <a:gd name="T4" fmla="*/ 1099 w 1673"/>
              <a:gd name="T5" fmla="*/ 0 h 2101"/>
              <a:gd name="T6" fmla="*/ 1673 w 1673"/>
              <a:gd name="T7" fmla="*/ 49 h 2101"/>
              <a:gd name="T8" fmla="*/ 1396 w 1673"/>
              <a:gd name="T9" fmla="*/ 585 h 2101"/>
              <a:gd name="T10" fmla="*/ 1305 w 1673"/>
              <a:gd name="T11" fmla="*/ 407 h 2101"/>
              <a:gd name="T12" fmla="*/ 9 w 1673"/>
              <a:gd name="T13" fmla="*/ 2101 h 2101"/>
            </a:gdLst>
            <a:ahLst/>
            <a:cxnLst>
              <a:cxn ang="0">
                <a:pos x="T0" y="T1"/>
              </a:cxn>
              <a:cxn ang="0">
                <a:pos x="T2" y="T3"/>
              </a:cxn>
              <a:cxn ang="0">
                <a:pos x="T4" y="T5"/>
              </a:cxn>
              <a:cxn ang="0">
                <a:pos x="T6" y="T7"/>
              </a:cxn>
              <a:cxn ang="0">
                <a:pos x="T8" y="T9"/>
              </a:cxn>
              <a:cxn ang="0">
                <a:pos x="T10" y="T11"/>
              </a:cxn>
              <a:cxn ang="0">
                <a:pos x="T12" y="T13"/>
              </a:cxn>
            </a:cxnLst>
            <a:rect l="0" t="0" r="r" b="b"/>
            <a:pathLst>
              <a:path w="1673" h="2101">
                <a:moveTo>
                  <a:pt x="9" y="2101"/>
                </a:moveTo>
                <a:cubicBezTo>
                  <a:pt x="0" y="1352"/>
                  <a:pt x="393" y="711"/>
                  <a:pt x="1190" y="179"/>
                </a:cubicBezTo>
                <a:lnTo>
                  <a:pt x="1099" y="0"/>
                </a:lnTo>
                <a:lnTo>
                  <a:pt x="1673" y="49"/>
                </a:lnTo>
                <a:lnTo>
                  <a:pt x="1396" y="585"/>
                </a:lnTo>
                <a:lnTo>
                  <a:pt x="1305" y="407"/>
                </a:lnTo>
                <a:cubicBezTo>
                  <a:pt x="563" y="778"/>
                  <a:pt x="131" y="1343"/>
                  <a:pt x="9" y="2101"/>
                </a:cubicBezTo>
                <a:close/>
              </a:path>
            </a:pathLst>
          </a:custGeom>
          <a:solidFill>
            <a:srgbClr val="28282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kern="0" dirty="0">
              <a:solidFill>
                <a:prstClr val="black"/>
              </a:solidFill>
            </a:endParaRPr>
          </a:p>
        </p:txBody>
      </p:sp>
      <p:sp>
        <p:nvSpPr>
          <p:cNvPr id="32" name="Text Placeholder 104"/>
          <p:cNvSpPr txBox="1">
            <a:spLocks/>
          </p:cNvSpPr>
          <p:nvPr/>
        </p:nvSpPr>
        <p:spPr bwMode="gray">
          <a:xfrm>
            <a:off x="8004483" y="2406961"/>
            <a:ext cx="4544503" cy="273050"/>
          </a:xfrm>
          <a:prstGeom prst="rect">
            <a:avLst/>
          </a:prstGeom>
        </p:spPr>
        <p:txBody>
          <a:bodyPr lIns="0"/>
          <a:lstStyle>
            <a:lvl1pPr algn="l" defTabSz="1463331" rtl="0" eaLnBrk="1" fontAlgn="base" hangingPunct="1">
              <a:spcBef>
                <a:spcPct val="0"/>
              </a:spcBef>
              <a:spcAft>
                <a:spcPct val="35000"/>
              </a:spcAft>
              <a:defRPr sz="1900">
                <a:solidFill>
                  <a:schemeClr val="accent2"/>
                </a:solidFill>
                <a:latin typeface="Arial" panose="020B0604020202020204" pitchFamily="34" charset="0"/>
                <a:ea typeface="+mn-ea"/>
                <a:cs typeface="Arial" panose="020B0604020202020204" pitchFamily="34" charset="0"/>
              </a:defRPr>
            </a:lvl1pPr>
            <a:lvl2pPr marL="246168" indent="-243889"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2pPr>
            <a:lvl3pPr marL="492336" indent="-243889"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3pPr>
            <a:lvl4pPr marL="813722" indent="-319107"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4pPr>
            <a:lvl5pPr marL="1066728" indent="-250727" algn="l" defTabSz="1463331" rtl="0" eaLnBrk="1" fontAlgn="base" hangingPunct="1">
              <a:spcBef>
                <a:spcPct val="0"/>
              </a:spcBef>
              <a:spcAft>
                <a:spcPct val="35000"/>
              </a:spcAft>
              <a:buChar char="–"/>
              <a:defRPr sz="1900">
                <a:solidFill>
                  <a:schemeClr val="accent2"/>
                </a:solidFill>
                <a:latin typeface="Arial" panose="020B0604020202020204" pitchFamily="34" charset="0"/>
                <a:cs typeface="Arial" panose="020B0604020202020204" pitchFamily="34" charset="0"/>
              </a:defRPr>
            </a:lvl5pPr>
            <a:lvl6pPr marL="1723175" indent="-250727" algn="l" defTabSz="1463331" rtl="0" eaLnBrk="1" fontAlgn="base" hangingPunct="1">
              <a:spcBef>
                <a:spcPct val="0"/>
              </a:spcBef>
              <a:spcAft>
                <a:spcPct val="35000"/>
              </a:spcAft>
              <a:buChar char="–"/>
              <a:defRPr sz="1900">
                <a:solidFill>
                  <a:schemeClr val="tx1"/>
                </a:solidFill>
                <a:latin typeface="+mn-lt"/>
              </a:defRPr>
            </a:lvl6pPr>
            <a:lvl7pPr marL="2379623" indent="-250727" algn="l" defTabSz="1463331" rtl="0" eaLnBrk="1" fontAlgn="base" hangingPunct="1">
              <a:spcBef>
                <a:spcPct val="0"/>
              </a:spcBef>
              <a:spcAft>
                <a:spcPct val="35000"/>
              </a:spcAft>
              <a:buChar char="–"/>
              <a:defRPr sz="1900">
                <a:solidFill>
                  <a:schemeClr val="tx1"/>
                </a:solidFill>
                <a:latin typeface="+mn-lt"/>
              </a:defRPr>
            </a:lvl7pPr>
            <a:lvl8pPr marL="3036071" indent="-250727" algn="l" defTabSz="1463331" rtl="0" eaLnBrk="1" fontAlgn="base" hangingPunct="1">
              <a:spcBef>
                <a:spcPct val="0"/>
              </a:spcBef>
              <a:spcAft>
                <a:spcPct val="35000"/>
              </a:spcAft>
              <a:buChar char="–"/>
              <a:defRPr sz="1900">
                <a:solidFill>
                  <a:schemeClr val="tx1"/>
                </a:solidFill>
                <a:latin typeface="+mn-lt"/>
              </a:defRPr>
            </a:lvl8pPr>
            <a:lvl9pPr marL="3692519" indent="-250727" algn="l" defTabSz="1463331" rtl="0" eaLnBrk="1" fontAlgn="base" hangingPunct="1">
              <a:spcBef>
                <a:spcPct val="0"/>
              </a:spcBef>
              <a:spcAft>
                <a:spcPct val="35000"/>
              </a:spcAft>
              <a:buChar char="–"/>
              <a:defRPr sz="1900">
                <a:solidFill>
                  <a:schemeClr val="tx1"/>
                </a:solidFill>
                <a:latin typeface="+mn-lt"/>
              </a:defRPr>
            </a:lvl9pPr>
          </a:lstStyle>
          <a:p>
            <a:pPr>
              <a:spcAft>
                <a:spcPts val="0"/>
              </a:spcAft>
              <a:defRPr/>
            </a:pPr>
            <a:r>
              <a:rPr lang="en-GB" sz="1200" kern="0" dirty="0">
                <a:solidFill>
                  <a:srgbClr val="282828"/>
                </a:solidFill>
              </a:rPr>
              <a:t>Market Size ($ Bn)</a:t>
            </a:r>
          </a:p>
        </p:txBody>
      </p:sp>
      <p:sp>
        <p:nvSpPr>
          <p:cNvPr id="33" name="Rectangle 32"/>
          <p:cNvSpPr/>
          <p:nvPr/>
        </p:nvSpPr>
        <p:spPr>
          <a:xfrm>
            <a:off x="8004483" y="1715219"/>
            <a:ext cx="6949440" cy="604305"/>
          </a:xfrm>
          <a:prstGeom prst="rect">
            <a:avLst/>
          </a:prstGeom>
        </p:spPr>
        <p:txBody>
          <a:bodyPr vert="horz" lIns="0" tIns="45720" rIns="97132" bIns="48567" rtlCol="0" anchor="b" anchorCtr="0">
            <a:noAutofit/>
          </a:bodyPr>
          <a:lstStyle/>
          <a:p>
            <a:pPr defTabSz="972556" eaLnBrk="1" fontAlgn="auto" hangingPunct="1">
              <a:lnSpc>
                <a:spcPts val="1800"/>
              </a:lnSpc>
              <a:spcBef>
                <a:spcPts val="0"/>
              </a:spcBef>
              <a:spcAft>
                <a:spcPts val="0"/>
              </a:spcAft>
              <a:buClr>
                <a:srgbClr val="E50113"/>
              </a:buClr>
            </a:pPr>
            <a:r>
              <a:rPr lang="en-GB" sz="1400" b="1" dirty="0">
                <a:solidFill>
                  <a:srgbClr val="000000"/>
                </a:solidFill>
                <a:latin typeface="Arial"/>
              </a:rPr>
              <a:t>Logistics-Linked Digital Commerce Services to grow to ~$680bn by 2025E</a:t>
            </a:r>
          </a:p>
        </p:txBody>
      </p:sp>
      <p:graphicFrame>
        <p:nvGraphicFramePr>
          <p:cNvPr id="34" name="bb100a05-7591-412b-ae23-871e2025c59a"/>
          <p:cNvGraphicFramePr>
            <a:graphicFrameLocks/>
          </p:cNvGraphicFramePr>
          <p:nvPr/>
        </p:nvGraphicFramePr>
        <p:xfrm>
          <a:off x="8004483" y="2892614"/>
          <a:ext cx="6949440" cy="6057236"/>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p:cNvSpPr/>
          <p:nvPr/>
        </p:nvSpPr>
        <p:spPr bwMode="gray">
          <a:xfrm rot="18557400">
            <a:off x="9966386" y="3989829"/>
            <a:ext cx="647613" cy="307777"/>
          </a:xfrm>
          <a:prstGeom prst="rect">
            <a:avLst/>
          </a:prstGeom>
        </p:spPr>
        <p:txBody>
          <a:bodyPr wrap="none" lIns="0" tIns="0" rIns="0" bIns="0">
            <a:spAutoFit/>
          </a:bodyPr>
          <a:lstStyle/>
          <a:p>
            <a:r>
              <a:rPr lang="en-US" sz="2000" b="1" dirty="0">
                <a:solidFill>
                  <a:srgbClr val="282828"/>
                </a:solidFill>
                <a:latin typeface="Arial" panose="020B0604020202020204" pitchFamily="34" charset="0"/>
                <a:cs typeface="Arial" panose="020B0604020202020204" pitchFamily="34" charset="0"/>
              </a:rPr>
              <a:t>~2.7x</a:t>
            </a:r>
          </a:p>
        </p:txBody>
      </p:sp>
      <p:sp>
        <p:nvSpPr>
          <p:cNvPr id="36" name="Freeform 42"/>
          <p:cNvSpPr>
            <a:spLocks/>
          </p:cNvSpPr>
          <p:nvPr/>
        </p:nvSpPr>
        <p:spPr bwMode="gray">
          <a:xfrm>
            <a:off x="10286172" y="3626117"/>
            <a:ext cx="1401470" cy="1932815"/>
          </a:xfrm>
          <a:custGeom>
            <a:avLst/>
            <a:gdLst>
              <a:gd name="T0" fmla="*/ 9 w 1673"/>
              <a:gd name="T1" fmla="*/ 2101 h 2101"/>
              <a:gd name="T2" fmla="*/ 1190 w 1673"/>
              <a:gd name="T3" fmla="*/ 179 h 2101"/>
              <a:gd name="T4" fmla="*/ 1099 w 1673"/>
              <a:gd name="T5" fmla="*/ 0 h 2101"/>
              <a:gd name="T6" fmla="*/ 1673 w 1673"/>
              <a:gd name="T7" fmla="*/ 49 h 2101"/>
              <a:gd name="T8" fmla="*/ 1396 w 1673"/>
              <a:gd name="T9" fmla="*/ 585 h 2101"/>
              <a:gd name="T10" fmla="*/ 1305 w 1673"/>
              <a:gd name="T11" fmla="*/ 407 h 2101"/>
              <a:gd name="T12" fmla="*/ 9 w 1673"/>
              <a:gd name="T13" fmla="*/ 2101 h 2101"/>
            </a:gdLst>
            <a:ahLst/>
            <a:cxnLst>
              <a:cxn ang="0">
                <a:pos x="T0" y="T1"/>
              </a:cxn>
              <a:cxn ang="0">
                <a:pos x="T2" y="T3"/>
              </a:cxn>
              <a:cxn ang="0">
                <a:pos x="T4" y="T5"/>
              </a:cxn>
              <a:cxn ang="0">
                <a:pos x="T6" y="T7"/>
              </a:cxn>
              <a:cxn ang="0">
                <a:pos x="T8" y="T9"/>
              </a:cxn>
              <a:cxn ang="0">
                <a:pos x="T10" y="T11"/>
              </a:cxn>
              <a:cxn ang="0">
                <a:pos x="T12" y="T13"/>
              </a:cxn>
            </a:cxnLst>
            <a:rect l="0" t="0" r="r" b="b"/>
            <a:pathLst>
              <a:path w="1673" h="2101">
                <a:moveTo>
                  <a:pt x="9" y="2101"/>
                </a:moveTo>
                <a:cubicBezTo>
                  <a:pt x="0" y="1352"/>
                  <a:pt x="393" y="711"/>
                  <a:pt x="1190" y="179"/>
                </a:cubicBezTo>
                <a:lnTo>
                  <a:pt x="1099" y="0"/>
                </a:lnTo>
                <a:lnTo>
                  <a:pt x="1673" y="49"/>
                </a:lnTo>
                <a:lnTo>
                  <a:pt x="1396" y="585"/>
                </a:lnTo>
                <a:lnTo>
                  <a:pt x="1305" y="407"/>
                </a:lnTo>
                <a:cubicBezTo>
                  <a:pt x="563" y="778"/>
                  <a:pt x="131" y="1343"/>
                  <a:pt x="9" y="2101"/>
                </a:cubicBezTo>
                <a:close/>
              </a:path>
            </a:pathLst>
          </a:custGeom>
          <a:solidFill>
            <a:srgbClr val="28282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sz="1800" kern="0" dirty="0">
              <a:solidFill>
                <a:prstClr val="black"/>
              </a:solidFill>
            </a:endParaRPr>
          </a:p>
        </p:txBody>
      </p:sp>
      <p:sp>
        <p:nvSpPr>
          <p:cNvPr id="37" name="1532.799950410.8244.8134"/>
          <p:cNvSpPr>
            <a:spLocks noChangeArrowheads="1"/>
          </p:cNvSpPr>
          <p:nvPr>
            <p:custDataLst>
              <p:tags r:id="rId3"/>
            </p:custDataLst>
          </p:nvPr>
        </p:nvSpPr>
        <p:spPr bwMode="gray">
          <a:xfrm>
            <a:off x="8004483" y="9074179"/>
            <a:ext cx="5964848" cy="248466"/>
          </a:xfrm>
          <a:prstGeom prst="rect">
            <a:avLst/>
          </a:prstGeom>
          <a:noFill/>
          <a:ln w="9525">
            <a:noFill/>
            <a:miter lim="800000"/>
            <a:headEnd/>
            <a:tailEnd/>
          </a:ln>
          <a:effectLst/>
        </p:spPr>
        <p:txBody>
          <a:bodyPr wrap="square" lIns="73152" tIns="45720" rIns="0" bIns="0" anchor="t">
            <a:spAutoFit/>
          </a:bodyPr>
          <a:lstStyle/>
          <a:p>
            <a:pPr marL="347472" indent="-347472">
              <a:lnSpc>
                <a:spcPct val="150000"/>
              </a:lnSpc>
              <a:tabLst>
                <a:tab pos="8864600" algn="r"/>
              </a:tabLst>
            </a:pPr>
            <a:r>
              <a:rPr lang="en-US" sz="1000" b="1" dirty="0">
                <a:solidFill>
                  <a:srgbClr val="000000"/>
                </a:solidFill>
                <a:latin typeface="Arial" panose="020B0604020202020204" pitchFamily="34" charset="0"/>
                <a:cs typeface="Arial" panose="020B0604020202020204" pitchFamily="34" charset="0"/>
              </a:rPr>
              <a:t>Source: </a:t>
            </a:r>
            <a:r>
              <a:rPr lang="en-GB" sz="1000" dirty="0">
                <a:solidFill>
                  <a:srgbClr val="000000"/>
                </a:solidFill>
                <a:latin typeface="Arial" panose="020B0604020202020204" pitchFamily="34" charset="0"/>
                <a:cs typeface="Arial" panose="020B0604020202020204" pitchFamily="34" charset="0"/>
              </a:rPr>
              <a:t>Industry Research, Management Estimates</a:t>
            </a:r>
          </a:p>
        </p:txBody>
      </p:sp>
      <p:cxnSp>
        <p:nvCxnSpPr>
          <p:cNvPr id="38" name="Straight Connector 37"/>
          <p:cNvCxnSpPr/>
          <p:nvPr/>
        </p:nvCxnSpPr>
        <p:spPr bwMode="gray">
          <a:xfrm>
            <a:off x="396842" y="2350467"/>
            <a:ext cx="6949440"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cxnSp>
        <p:nvCxnSpPr>
          <p:cNvPr id="39" name="Straight Connector 38"/>
          <p:cNvCxnSpPr/>
          <p:nvPr/>
        </p:nvCxnSpPr>
        <p:spPr bwMode="gray">
          <a:xfrm>
            <a:off x="8004483" y="2350467"/>
            <a:ext cx="6949440"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sp>
        <p:nvSpPr>
          <p:cNvPr id="40" name="TextBox 39"/>
          <p:cNvSpPr txBox="1"/>
          <p:nvPr/>
        </p:nvSpPr>
        <p:spPr>
          <a:xfrm>
            <a:off x="2278543" y="5294231"/>
            <a:ext cx="413551" cy="235962"/>
          </a:xfrm>
          <a:prstGeom prst="rect">
            <a:avLst/>
          </a:prstGeom>
          <a:noFill/>
        </p:spPr>
        <p:txBody>
          <a:bodyPr wrap="square" rtlCol="0">
            <a:spAutoFit/>
          </a:bodyPr>
          <a:lstStyle/>
          <a:p>
            <a:pPr algn="ctr"/>
            <a:r>
              <a:rPr lang="en-US" sz="1400" baseline="30000" dirty="0">
                <a:solidFill>
                  <a:srgbClr val="000000"/>
                </a:solidFill>
                <a:latin typeface="Arial"/>
              </a:rPr>
              <a:t>(1)</a:t>
            </a:r>
          </a:p>
        </p:txBody>
      </p:sp>
      <p:sp>
        <p:nvSpPr>
          <p:cNvPr id="41" name="Rectangle 40"/>
          <p:cNvSpPr/>
          <p:nvPr/>
        </p:nvSpPr>
        <p:spPr>
          <a:xfrm>
            <a:off x="347663" y="9092628"/>
            <a:ext cx="6457002" cy="440310"/>
          </a:xfrm>
          <a:prstGeom prst="rect">
            <a:avLst/>
          </a:prstGeom>
          <a:ln>
            <a:noFill/>
          </a:ln>
        </p:spPr>
        <p:txBody>
          <a:bodyPr wrap="square" lIns="45720" tIns="45720" rIns="45720" bIns="45720" anchor="ctr" anchorCtr="0">
            <a:noAutofit/>
          </a:bodyPr>
          <a:lstStyle/>
          <a:p>
            <a:pPr defTabSz="981611">
              <a:lnSpc>
                <a:spcPts val="1400"/>
              </a:lnSpc>
              <a:spcBef>
                <a:spcPts val="0"/>
              </a:spcBef>
              <a:spcAft>
                <a:spcPts val="0"/>
              </a:spcAft>
            </a:pPr>
            <a:r>
              <a:rPr lang="en-GB" sz="1000" b="1" dirty="0">
                <a:solidFill>
                  <a:srgbClr val="000000"/>
                </a:solidFill>
                <a:latin typeface="Arial" pitchFamily="34" charset="0"/>
                <a:cs typeface="Arial" pitchFamily="34" charset="0"/>
              </a:rPr>
              <a:t>Note</a:t>
            </a:r>
            <a:r>
              <a:rPr lang="en-GB" sz="1000" dirty="0">
                <a:solidFill>
                  <a:srgbClr val="000000"/>
                </a:solidFill>
                <a:latin typeface="Arial" pitchFamily="34" charset="0"/>
                <a:cs typeface="Arial" pitchFamily="34" charset="0"/>
              </a:rPr>
              <a:t>: </a:t>
            </a:r>
          </a:p>
          <a:p>
            <a:pPr marL="228600" indent="-228600" defTabSz="981611">
              <a:lnSpc>
                <a:spcPts val="1400"/>
              </a:lnSpc>
              <a:spcBef>
                <a:spcPts val="0"/>
              </a:spcBef>
              <a:spcAft>
                <a:spcPts val="0"/>
              </a:spcAft>
              <a:buFont typeface="+mj-lt"/>
              <a:buAutoNum type="arabicPeriod"/>
            </a:pPr>
            <a:r>
              <a:rPr lang="en-US" sz="1000" dirty="0">
                <a:solidFill>
                  <a:srgbClr val="000000"/>
                </a:solidFill>
                <a:latin typeface="Arial" pitchFamily="34" charset="0"/>
                <a:cs typeface="Arial" pitchFamily="34" charset="0"/>
              </a:rPr>
              <a:t>Includes transportation and warehousing </a:t>
            </a:r>
          </a:p>
          <a:p>
            <a:pPr marL="228600" indent="-228600" defTabSz="981611">
              <a:lnSpc>
                <a:spcPts val="1400"/>
              </a:lnSpc>
              <a:spcBef>
                <a:spcPts val="0"/>
              </a:spcBef>
              <a:spcAft>
                <a:spcPts val="0"/>
              </a:spcAft>
              <a:buFont typeface="+mj-lt"/>
              <a:buAutoNum type="arabicPeriod"/>
            </a:pPr>
            <a:r>
              <a:rPr lang="en-US" sz="1000" dirty="0">
                <a:solidFill>
                  <a:srgbClr val="000000"/>
                </a:solidFill>
                <a:latin typeface="Arial" pitchFamily="34" charset="0"/>
                <a:cs typeface="Arial" pitchFamily="34" charset="0"/>
              </a:rPr>
              <a:t>Source: Industry research, SIAM, ACMA, Management estimates</a:t>
            </a:r>
          </a:p>
        </p:txBody>
      </p:sp>
      <p:sp>
        <p:nvSpPr>
          <p:cNvPr id="42" name="TextBox 41"/>
          <p:cNvSpPr txBox="1"/>
          <p:nvPr/>
        </p:nvSpPr>
        <p:spPr>
          <a:xfrm>
            <a:off x="5597280" y="3034659"/>
            <a:ext cx="413551" cy="235962"/>
          </a:xfrm>
          <a:prstGeom prst="rect">
            <a:avLst/>
          </a:prstGeom>
          <a:noFill/>
        </p:spPr>
        <p:txBody>
          <a:bodyPr wrap="square" rtlCol="0">
            <a:spAutoFit/>
          </a:bodyPr>
          <a:lstStyle/>
          <a:p>
            <a:pPr algn="ctr"/>
            <a:r>
              <a:rPr lang="en-US" sz="1400" baseline="30000" dirty="0">
                <a:solidFill>
                  <a:srgbClr val="000000"/>
                </a:solidFill>
                <a:latin typeface="Arial"/>
              </a:rPr>
              <a:t>(1)</a:t>
            </a:r>
          </a:p>
        </p:txBody>
      </p:sp>
      <p:sp>
        <p:nvSpPr>
          <p:cNvPr id="43" name="Rectangle 42"/>
          <p:cNvSpPr/>
          <p:nvPr/>
        </p:nvSpPr>
        <p:spPr bwMode="gray">
          <a:xfrm>
            <a:off x="9677400" y="5562600"/>
            <a:ext cx="298159" cy="215444"/>
          </a:xfrm>
          <a:prstGeom prst="rect">
            <a:avLst/>
          </a:prstGeom>
        </p:spPr>
        <p:txBody>
          <a:bodyPr wrap="none" lIns="0" tIns="0" rIns="0" bIns="0">
            <a:spAutoFit/>
          </a:bodyPr>
          <a:lstStyle/>
          <a:p>
            <a:r>
              <a:rPr lang="en-US" sz="1400" b="1" dirty="0">
                <a:solidFill>
                  <a:srgbClr val="282828"/>
                </a:solidFill>
                <a:latin typeface="Arial" panose="020B0604020202020204" pitchFamily="34" charset="0"/>
                <a:cs typeface="Arial" panose="020B0604020202020204" pitchFamily="34" charset="0"/>
              </a:rPr>
              <a:t>249</a:t>
            </a:r>
          </a:p>
        </p:txBody>
      </p:sp>
      <p:sp>
        <p:nvSpPr>
          <p:cNvPr id="44" name="Rectangle 43"/>
          <p:cNvSpPr/>
          <p:nvPr/>
        </p:nvSpPr>
        <p:spPr bwMode="gray">
          <a:xfrm>
            <a:off x="13052499" y="3207132"/>
            <a:ext cx="298159" cy="215444"/>
          </a:xfrm>
          <a:prstGeom prst="rect">
            <a:avLst/>
          </a:prstGeom>
        </p:spPr>
        <p:txBody>
          <a:bodyPr wrap="none" lIns="0" tIns="0" rIns="0" bIns="0">
            <a:spAutoFit/>
          </a:bodyPr>
          <a:lstStyle/>
          <a:p>
            <a:r>
              <a:rPr lang="en-US" sz="1400" b="1" dirty="0">
                <a:solidFill>
                  <a:srgbClr val="282828"/>
                </a:solidFill>
                <a:latin typeface="Arial" panose="020B0604020202020204" pitchFamily="34" charset="0"/>
                <a:cs typeface="Arial" panose="020B0604020202020204" pitchFamily="34" charset="0"/>
              </a:rPr>
              <a:t>681</a:t>
            </a:r>
          </a:p>
        </p:txBody>
      </p:sp>
    </p:spTree>
    <p:custDataLst>
      <p:tags r:id="rId1"/>
    </p:custDataLst>
    <p:extLst>
      <p:ext uri="{BB962C8B-B14F-4D97-AF65-F5344CB8AC3E}">
        <p14:creationId xmlns:p14="http://schemas.microsoft.com/office/powerpoint/2010/main" val="92966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52"/>
          <a:lstStyle/>
          <a:p>
            <a:r>
              <a:rPr lang="en-US" dirty="0"/>
              <a:t>Logistics Sector in India Faces several Challenges</a:t>
            </a:r>
            <a:endParaRPr lang="en-US" dirty="0">
              <a:solidFill>
                <a:schemeClr val="accent3">
                  <a:lumMod val="75000"/>
                </a:schemeClr>
              </a:solidFill>
            </a:endParaRPr>
          </a:p>
        </p:txBody>
      </p:sp>
      <p:sp>
        <p:nvSpPr>
          <p:cNvPr id="5" name="AutoShape 4" descr="Image result for driver icon"/>
          <p:cNvSpPr>
            <a:spLocks noChangeAspect="1" noChangeArrowheads="1"/>
          </p:cNvSpPr>
          <p:nvPr/>
        </p:nvSpPr>
        <p:spPr bwMode="auto">
          <a:xfrm>
            <a:off x="155575"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Rectangle 58"/>
          <p:cNvSpPr/>
          <p:nvPr/>
        </p:nvSpPr>
        <p:spPr bwMode="gray">
          <a:xfrm>
            <a:off x="544731" y="9278378"/>
            <a:ext cx="14457598" cy="469233"/>
          </a:xfrm>
          <a:prstGeom prst="rect">
            <a:avLst/>
          </a:prstGeom>
          <a:noFill/>
          <a:ln w="3175" cap="flat" cmpd="sng" algn="ctr">
            <a:noFill/>
            <a:prstDash val="solid"/>
            <a:round/>
            <a:headEnd type="none" w="med" len="med"/>
            <a:tailEnd type="none" w="med" len="med"/>
          </a:ln>
          <a:effectLst/>
        </p:spPr>
        <p:txBody>
          <a:bodyPr vert="horz" wrap="square" lIns="45720" tIns="45684" rIns="45684" bIns="45684" numCol="1" rtlCol="0" anchor="ctr" anchorCtr="0" compatLnSpc="1">
            <a:prstTxWarp prst="textNoShape">
              <a:avLst/>
            </a:prstTxWarp>
          </a:bodyPr>
          <a:lstStyle/>
          <a:p>
            <a:pPr marL="0" lvl="1" algn="ctr">
              <a:lnSpc>
                <a:spcPts val="2297"/>
              </a:lnSpc>
              <a:spcBef>
                <a:spcPts val="401"/>
              </a:spcBef>
              <a:spcAft>
                <a:spcPts val="401"/>
              </a:spcAft>
            </a:pPr>
            <a:r>
              <a:rPr lang="en-US" sz="1800" b="1" dirty="0">
                <a:solidFill>
                  <a:srgbClr val="E22727"/>
                </a:solidFill>
                <a:latin typeface="Arial"/>
                <a:cs typeface="Arial" panose="020B0604020202020204" pitchFamily="34" charset="0"/>
              </a:rPr>
              <a:t>Only Data and Technology Can Solve This At Scale</a:t>
            </a:r>
          </a:p>
        </p:txBody>
      </p:sp>
      <p:sp>
        <p:nvSpPr>
          <p:cNvPr id="49" name="Donut 48"/>
          <p:cNvSpPr>
            <a:spLocks/>
          </p:cNvSpPr>
          <p:nvPr/>
        </p:nvSpPr>
        <p:spPr bwMode="gray">
          <a:xfrm>
            <a:off x="5178491" y="3428441"/>
            <a:ext cx="5840964" cy="5843016"/>
          </a:xfrm>
          <a:prstGeom prst="donut">
            <a:avLst>
              <a:gd name="adj" fmla="val 44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51" name="Group 50"/>
          <p:cNvGrpSpPr/>
          <p:nvPr/>
        </p:nvGrpSpPr>
        <p:grpSpPr>
          <a:xfrm>
            <a:off x="6107669" y="1562161"/>
            <a:ext cx="3982609" cy="3982609"/>
            <a:chOff x="6005220" y="1519584"/>
            <a:chExt cx="3534362" cy="3534362"/>
          </a:xfrm>
        </p:grpSpPr>
        <p:sp>
          <p:nvSpPr>
            <p:cNvPr id="76" name="Oval 75"/>
            <p:cNvSpPr>
              <a:spLocks/>
            </p:cNvSpPr>
            <p:nvPr/>
          </p:nvSpPr>
          <p:spPr bwMode="gray">
            <a:xfrm>
              <a:off x="6005220" y="1519584"/>
              <a:ext cx="3534362" cy="3534362"/>
            </a:xfrm>
            <a:prstGeom prst="ellipse">
              <a:avLst/>
            </a:prstGeom>
            <a:solidFill>
              <a:schemeClr val="accent5">
                <a:lumMod val="20000"/>
                <a:lumOff val="80000"/>
              </a:schemeClr>
            </a:solidFill>
            <a:ln w="31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defRPr/>
              </a:pPr>
              <a:endParaRPr lang="en-US" sz="1800" b="1" kern="0" dirty="0">
                <a:solidFill>
                  <a:srgbClr val="000000"/>
                </a:solidFill>
                <a:latin typeface="Arial" pitchFamily="34" charset="0"/>
                <a:cs typeface="Arial" pitchFamily="34" charset="0"/>
              </a:endParaRPr>
            </a:p>
          </p:txBody>
        </p:sp>
        <p:sp>
          <p:nvSpPr>
            <p:cNvPr id="78" name="TextBox 77"/>
            <p:cNvSpPr txBox="1"/>
            <p:nvPr/>
          </p:nvSpPr>
          <p:spPr bwMode="gray">
            <a:xfrm>
              <a:off x="7022375" y="2233950"/>
              <a:ext cx="1500050" cy="362139"/>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600" b="1" kern="0" dirty="0">
                  <a:solidFill>
                    <a:srgbClr val="000000"/>
                  </a:solidFill>
                  <a:latin typeface="Arial"/>
                  <a:cs typeface="Arial" panose="020B0604020202020204" pitchFamily="34" charset="0"/>
                </a:rPr>
                <a:t>Truck Drivers</a:t>
              </a:r>
            </a:p>
          </p:txBody>
        </p:sp>
        <p:pic>
          <p:nvPicPr>
            <p:cNvPr id="87" name="Picture 2" descr="Image result for truck driver icons"/>
            <p:cNvPicPr>
              <a:picLocks noChangeAspect="1" noChangeArrowheads="1"/>
            </p:cNvPicPr>
            <p:nvPr/>
          </p:nvPicPr>
          <p:blipFill rotWithShape="1">
            <a:blip r:embed="rId7">
              <a:duotone>
                <a:prstClr val="black"/>
                <a:srgbClr val="2F2F2F">
                  <a:tint val="45000"/>
                  <a:satMod val="400000"/>
                </a:srgbClr>
              </a:duotone>
              <a:extLst>
                <a:ext uri="{BEBA8EAE-BF5A-486C-A8C5-ECC9F3942E4B}">
                  <a14:imgProps xmlns:a14="http://schemas.microsoft.com/office/drawing/2010/main">
                    <a14:imgLayer r:embed="rId8">
                      <a14:imgEffect>
                        <a14:saturation sat="380000"/>
                      </a14:imgEffect>
                      <a14:imgEffect>
                        <a14:brightnessContrast bright="-100000" contrast="100000"/>
                      </a14:imgEffect>
                    </a14:imgLayer>
                  </a14:imgProps>
                </a:ext>
                <a:ext uri="{28A0092B-C50C-407E-A947-70E740481C1C}">
                  <a14:useLocalDpi xmlns:a14="http://schemas.microsoft.com/office/drawing/2010/main" val="0"/>
                </a:ext>
              </a:extLst>
            </a:blip>
            <a:srcRect l="13705" t="21237" r="6770" b="9474"/>
            <a:stretch/>
          </p:blipFill>
          <p:spPr bwMode="auto">
            <a:xfrm>
              <a:off x="7378682" y="1535823"/>
              <a:ext cx="787439" cy="777712"/>
            </a:xfrm>
            <a:prstGeom prst="rect">
              <a:avLst/>
            </a:prstGeom>
            <a:noFill/>
          </p:spPr>
        </p:pic>
        <p:sp>
          <p:nvSpPr>
            <p:cNvPr id="93" name="TextBox 92"/>
            <p:cNvSpPr txBox="1"/>
            <p:nvPr/>
          </p:nvSpPr>
          <p:spPr bwMode="gray">
            <a:xfrm>
              <a:off x="6983507" y="2533160"/>
              <a:ext cx="1515051" cy="274801"/>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200" b="1" kern="0" dirty="0">
                  <a:solidFill>
                    <a:srgbClr val="000000"/>
                  </a:solidFill>
                  <a:latin typeface="Arial"/>
                  <a:cs typeface="Arial" panose="020B0604020202020204" pitchFamily="34" charset="0"/>
                </a:rPr>
                <a:t>~10 million</a:t>
              </a:r>
            </a:p>
          </p:txBody>
        </p:sp>
      </p:grpSp>
      <p:sp>
        <p:nvSpPr>
          <p:cNvPr id="99" name="Oval 98"/>
          <p:cNvSpPr>
            <a:spLocks/>
          </p:cNvSpPr>
          <p:nvPr/>
        </p:nvSpPr>
        <p:spPr bwMode="gray">
          <a:xfrm>
            <a:off x="9242755" y="5379951"/>
            <a:ext cx="3982609" cy="3982609"/>
          </a:xfrm>
          <a:prstGeom prst="ellipse">
            <a:avLst/>
          </a:prstGeom>
          <a:solidFill>
            <a:schemeClr val="accent3">
              <a:lumMod val="20000"/>
              <a:lumOff val="80000"/>
              <a:alpha val="88000"/>
            </a:schemeClr>
          </a:solidFill>
          <a:ln w="31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endParaRPr lang="en-US" sz="1800" b="1" kern="0" dirty="0">
              <a:solidFill>
                <a:srgbClr val="000000"/>
              </a:solidFill>
              <a:latin typeface="Arial" pitchFamily="34" charset="0"/>
              <a:cs typeface="Arial" pitchFamily="34" charset="0"/>
            </a:endParaRPr>
          </a:p>
        </p:txBody>
      </p:sp>
      <p:sp>
        <p:nvSpPr>
          <p:cNvPr id="100" name="TextBox 99"/>
          <p:cNvSpPr txBox="1"/>
          <p:nvPr/>
        </p:nvSpPr>
        <p:spPr>
          <a:xfrm>
            <a:off x="9863015" y="7432816"/>
            <a:ext cx="2971753" cy="348359"/>
          </a:xfrm>
          <a:prstGeom prst="rec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Low vehicle utilization (50-55%)</a:t>
            </a:r>
          </a:p>
        </p:txBody>
      </p:sp>
      <p:sp>
        <p:nvSpPr>
          <p:cNvPr id="101" name="TextBox 100"/>
          <p:cNvSpPr txBox="1"/>
          <p:nvPr/>
        </p:nvSpPr>
        <p:spPr bwMode="gray">
          <a:xfrm>
            <a:off x="9701404" y="6241669"/>
            <a:ext cx="3293908" cy="408067"/>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600" b="1" kern="0" dirty="0">
                <a:solidFill>
                  <a:srgbClr val="000000"/>
                </a:solidFill>
                <a:latin typeface="Arial"/>
                <a:cs typeface="Arial" panose="020B0604020202020204" pitchFamily="34" charset="0"/>
              </a:rPr>
              <a:t>Fleet Suppliers</a:t>
            </a:r>
          </a:p>
        </p:txBody>
      </p:sp>
      <p:sp>
        <p:nvSpPr>
          <p:cNvPr id="102" name="TextBox 101"/>
          <p:cNvSpPr txBox="1"/>
          <p:nvPr/>
        </p:nvSpPr>
        <p:spPr>
          <a:xfrm>
            <a:off x="9863015" y="7885291"/>
            <a:ext cx="2971753" cy="348359"/>
          </a:xfrm>
          <a:prstGeom prst="rec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Long and expensive working capital cycle</a:t>
            </a:r>
          </a:p>
        </p:txBody>
      </p:sp>
      <p:sp>
        <p:nvSpPr>
          <p:cNvPr id="103" name="TextBox 102"/>
          <p:cNvSpPr txBox="1"/>
          <p:nvPr/>
        </p:nvSpPr>
        <p:spPr>
          <a:xfrm>
            <a:off x="9863015" y="8337766"/>
            <a:ext cx="2971753" cy="348359"/>
          </a:xfrm>
          <a:prstGeom prst="rect">
            <a:avLst/>
          </a:prstGeom>
          <a:noFill/>
        </p:spPr>
        <p:txBody>
          <a:bodyPr wrap="square" lIns="45720" rIns="45720" rtlCol="0" anchor="ctr" anchorCtr="0">
            <a:noAutofit/>
          </a:bodyPr>
          <a:lstStyle/>
          <a:p>
            <a:r>
              <a:rPr lang="en-GB" sz="1200" b="1" kern="0" dirty="0">
                <a:solidFill>
                  <a:srgbClr val="000000"/>
                </a:solidFill>
                <a:latin typeface="Arial" pitchFamily="34" charset="0"/>
                <a:cs typeface="Arial" pitchFamily="34" charset="0"/>
              </a:rPr>
              <a:t>High level of intermediation leading to poor economics</a:t>
            </a:r>
          </a:p>
        </p:txBody>
      </p:sp>
      <p:cxnSp>
        <p:nvCxnSpPr>
          <p:cNvPr id="106" name="Straight Connector 105"/>
          <p:cNvCxnSpPr/>
          <p:nvPr/>
        </p:nvCxnSpPr>
        <p:spPr>
          <a:xfrm>
            <a:off x="9863015" y="7833233"/>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11" name="Straight Connector 110"/>
          <p:cNvCxnSpPr/>
          <p:nvPr/>
        </p:nvCxnSpPr>
        <p:spPr>
          <a:xfrm>
            <a:off x="9863015" y="8285708"/>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112" name="TextBox 111"/>
          <p:cNvSpPr txBox="1"/>
          <p:nvPr/>
        </p:nvSpPr>
        <p:spPr bwMode="gray">
          <a:xfrm>
            <a:off x="10080220" y="6542190"/>
            <a:ext cx="2474760" cy="306587"/>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200" b="1" kern="0" dirty="0">
                <a:solidFill>
                  <a:srgbClr val="000000"/>
                </a:solidFill>
                <a:latin typeface="Arial"/>
                <a:cs typeface="Arial" panose="020B0604020202020204" pitchFamily="34" charset="0"/>
              </a:rPr>
              <a:t>~1.5 million</a:t>
            </a:r>
          </a:p>
        </p:txBody>
      </p:sp>
      <p:grpSp>
        <p:nvGrpSpPr>
          <p:cNvPr id="113" name="Group 112"/>
          <p:cNvGrpSpPr/>
          <p:nvPr/>
        </p:nvGrpSpPr>
        <p:grpSpPr>
          <a:xfrm>
            <a:off x="10752061" y="5482042"/>
            <a:ext cx="1192599" cy="710100"/>
            <a:chOff x="10610108" y="5423632"/>
            <a:chExt cx="1175850" cy="700127"/>
          </a:xfrm>
        </p:grpSpPr>
        <p:sp>
          <p:nvSpPr>
            <p:cNvPr id="114" name="Freeform 19"/>
            <p:cNvSpPr>
              <a:spLocks noEditPoints="1"/>
            </p:cNvSpPr>
            <p:nvPr>
              <p:custDataLst>
                <p:tags r:id="rId4"/>
              </p:custDataLst>
            </p:nvPr>
          </p:nvSpPr>
          <p:spPr bwMode="auto">
            <a:xfrm>
              <a:off x="10610108" y="5423632"/>
              <a:ext cx="245752" cy="570817"/>
            </a:xfrm>
            <a:custGeom>
              <a:avLst/>
              <a:gdLst>
                <a:gd name="T0" fmla="*/ 54 w 108"/>
                <a:gd name="T1" fmla="*/ 0 h 289"/>
                <a:gd name="T2" fmla="*/ 80 w 108"/>
                <a:gd name="T3" fmla="*/ 27 h 289"/>
                <a:gd name="T4" fmla="*/ 54 w 108"/>
                <a:gd name="T5" fmla="*/ 53 h 289"/>
                <a:gd name="T6" fmla="*/ 28 w 108"/>
                <a:gd name="T7" fmla="*/ 27 h 289"/>
                <a:gd name="T8" fmla="*/ 54 w 108"/>
                <a:gd name="T9" fmla="*/ 0 h 289"/>
                <a:gd name="T10" fmla="*/ 84 w 108"/>
                <a:gd name="T11" fmla="*/ 275 h 289"/>
                <a:gd name="T12" fmla="*/ 70 w 108"/>
                <a:gd name="T13" fmla="*/ 289 h 289"/>
                <a:gd name="T14" fmla="*/ 70 w 108"/>
                <a:gd name="T15" fmla="*/ 289 h 289"/>
                <a:gd name="T16" fmla="*/ 57 w 108"/>
                <a:gd name="T17" fmla="*/ 275 h 289"/>
                <a:gd name="T18" fmla="*/ 57 w 108"/>
                <a:gd name="T19" fmla="*/ 168 h 289"/>
                <a:gd name="T20" fmla="*/ 50 w 108"/>
                <a:gd name="T21" fmla="*/ 168 h 289"/>
                <a:gd name="T22" fmla="*/ 50 w 108"/>
                <a:gd name="T23" fmla="*/ 275 h 289"/>
                <a:gd name="T24" fmla="*/ 37 w 108"/>
                <a:gd name="T25" fmla="*/ 289 h 289"/>
                <a:gd name="T26" fmla="*/ 37 w 108"/>
                <a:gd name="T27" fmla="*/ 289 h 289"/>
                <a:gd name="T28" fmla="*/ 24 w 108"/>
                <a:gd name="T29" fmla="*/ 275 h 289"/>
                <a:gd name="T30" fmla="*/ 24 w 108"/>
                <a:gd name="T31" fmla="*/ 94 h 289"/>
                <a:gd name="T32" fmla="*/ 24 w 108"/>
                <a:gd name="T33" fmla="*/ 93 h 289"/>
                <a:gd name="T34" fmla="*/ 21 w 108"/>
                <a:gd name="T35" fmla="*/ 91 h 289"/>
                <a:gd name="T36" fmla="*/ 19 w 108"/>
                <a:gd name="T37" fmla="*/ 93 h 289"/>
                <a:gd name="T38" fmla="*/ 19 w 108"/>
                <a:gd name="T39" fmla="*/ 94 h 289"/>
                <a:gd name="T40" fmla="*/ 19 w 108"/>
                <a:gd name="T41" fmla="*/ 166 h 289"/>
                <a:gd name="T42" fmla="*/ 9 w 108"/>
                <a:gd name="T43" fmla="*/ 176 h 289"/>
                <a:gd name="T44" fmla="*/ 9 w 108"/>
                <a:gd name="T45" fmla="*/ 176 h 289"/>
                <a:gd name="T46" fmla="*/ 0 w 108"/>
                <a:gd name="T47" fmla="*/ 166 h 289"/>
                <a:gd name="T48" fmla="*/ 0 w 108"/>
                <a:gd name="T49" fmla="*/ 69 h 289"/>
                <a:gd name="T50" fmla="*/ 9 w 108"/>
                <a:gd name="T51" fmla="*/ 59 h 289"/>
                <a:gd name="T52" fmla="*/ 98 w 108"/>
                <a:gd name="T53" fmla="*/ 59 h 289"/>
                <a:gd name="T54" fmla="*/ 98 w 108"/>
                <a:gd name="T55" fmla="*/ 59 h 289"/>
                <a:gd name="T56" fmla="*/ 108 w 108"/>
                <a:gd name="T57" fmla="*/ 69 h 289"/>
                <a:gd name="T58" fmla="*/ 108 w 108"/>
                <a:gd name="T59" fmla="*/ 166 h 289"/>
                <a:gd name="T60" fmla="*/ 98 w 108"/>
                <a:gd name="T61" fmla="*/ 176 h 289"/>
                <a:gd name="T62" fmla="*/ 98 w 108"/>
                <a:gd name="T63" fmla="*/ 176 h 289"/>
                <a:gd name="T64" fmla="*/ 88 w 108"/>
                <a:gd name="T65" fmla="*/ 166 h 289"/>
                <a:gd name="T66" fmla="*/ 88 w 108"/>
                <a:gd name="T67" fmla="*/ 94 h 289"/>
                <a:gd name="T68" fmla="*/ 88 w 108"/>
                <a:gd name="T69" fmla="*/ 93 h 289"/>
                <a:gd name="T70" fmla="*/ 86 w 108"/>
                <a:gd name="T71" fmla="*/ 91 h 289"/>
                <a:gd name="T72" fmla="*/ 84 w 108"/>
                <a:gd name="T73" fmla="*/ 93 h 289"/>
                <a:gd name="T74" fmla="*/ 84 w 108"/>
                <a:gd name="T75" fmla="*/ 94 h 289"/>
                <a:gd name="T76" fmla="*/ 84 w 108"/>
                <a:gd name="T7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89">
                  <a:moveTo>
                    <a:pt x="54" y="0"/>
                  </a:moveTo>
                  <a:cubicBezTo>
                    <a:pt x="68" y="0"/>
                    <a:pt x="80" y="12"/>
                    <a:pt x="80" y="27"/>
                  </a:cubicBezTo>
                  <a:cubicBezTo>
                    <a:pt x="80" y="41"/>
                    <a:pt x="68" y="53"/>
                    <a:pt x="54" y="53"/>
                  </a:cubicBezTo>
                  <a:cubicBezTo>
                    <a:pt x="39" y="53"/>
                    <a:pt x="28" y="41"/>
                    <a:pt x="28" y="27"/>
                  </a:cubicBezTo>
                  <a:cubicBezTo>
                    <a:pt x="28" y="12"/>
                    <a:pt x="39" y="0"/>
                    <a:pt x="54" y="0"/>
                  </a:cubicBezTo>
                  <a:close/>
                  <a:moveTo>
                    <a:pt x="84" y="275"/>
                  </a:moveTo>
                  <a:cubicBezTo>
                    <a:pt x="84" y="283"/>
                    <a:pt x="78" y="289"/>
                    <a:pt x="70" y="289"/>
                  </a:cubicBezTo>
                  <a:cubicBezTo>
                    <a:pt x="70" y="289"/>
                    <a:pt x="70" y="289"/>
                    <a:pt x="70" y="289"/>
                  </a:cubicBezTo>
                  <a:cubicBezTo>
                    <a:pt x="63" y="289"/>
                    <a:pt x="57" y="283"/>
                    <a:pt x="57" y="275"/>
                  </a:cubicBezTo>
                  <a:cubicBezTo>
                    <a:pt x="57" y="168"/>
                    <a:pt x="57" y="168"/>
                    <a:pt x="57" y="168"/>
                  </a:cubicBezTo>
                  <a:cubicBezTo>
                    <a:pt x="50" y="168"/>
                    <a:pt x="50" y="168"/>
                    <a:pt x="50" y="168"/>
                  </a:cubicBezTo>
                  <a:cubicBezTo>
                    <a:pt x="50" y="275"/>
                    <a:pt x="50" y="275"/>
                    <a:pt x="50" y="275"/>
                  </a:cubicBezTo>
                  <a:cubicBezTo>
                    <a:pt x="50" y="283"/>
                    <a:pt x="44" y="289"/>
                    <a:pt x="37" y="289"/>
                  </a:cubicBezTo>
                  <a:cubicBezTo>
                    <a:pt x="37" y="289"/>
                    <a:pt x="37" y="289"/>
                    <a:pt x="37" y="289"/>
                  </a:cubicBezTo>
                  <a:cubicBezTo>
                    <a:pt x="30" y="289"/>
                    <a:pt x="24" y="283"/>
                    <a:pt x="24" y="275"/>
                  </a:cubicBezTo>
                  <a:cubicBezTo>
                    <a:pt x="24" y="230"/>
                    <a:pt x="24" y="139"/>
                    <a:pt x="24" y="94"/>
                  </a:cubicBezTo>
                  <a:cubicBezTo>
                    <a:pt x="24" y="94"/>
                    <a:pt x="24" y="94"/>
                    <a:pt x="24" y="93"/>
                  </a:cubicBezTo>
                  <a:cubicBezTo>
                    <a:pt x="24" y="92"/>
                    <a:pt x="23" y="91"/>
                    <a:pt x="21" y="91"/>
                  </a:cubicBezTo>
                  <a:cubicBezTo>
                    <a:pt x="20" y="91"/>
                    <a:pt x="19" y="92"/>
                    <a:pt x="19" y="93"/>
                  </a:cubicBezTo>
                  <a:cubicBezTo>
                    <a:pt x="19" y="94"/>
                    <a:pt x="19" y="94"/>
                    <a:pt x="19" y="94"/>
                  </a:cubicBezTo>
                  <a:cubicBezTo>
                    <a:pt x="19" y="166"/>
                    <a:pt x="19" y="166"/>
                    <a:pt x="19" y="166"/>
                  </a:cubicBezTo>
                  <a:cubicBezTo>
                    <a:pt x="19" y="172"/>
                    <a:pt x="15" y="176"/>
                    <a:pt x="9" y="176"/>
                  </a:cubicBezTo>
                  <a:cubicBezTo>
                    <a:pt x="9" y="176"/>
                    <a:pt x="9" y="176"/>
                    <a:pt x="9" y="176"/>
                  </a:cubicBezTo>
                  <a:cubicBezTo>
                    <a:pt x="4" y="176"/>
                    <a:pt x="0" y="172"/>
                    <a:pt x="0" y="166"/>
                  </a:cubicBezTo>
                  <a:cubicBezTo>
                    <a:pt x="0" y="145"/>
                    <a:pt x="0" y="90"/>
                    <a:pt x="0" y="69"/>
                  </a:cubicBezTo>
                  <a:cubicBezTo>
                    <a:pt x="0" y="63"/>
                    <a:pt x="4" y="59"/>
                    <a:pt x="9" y="59"/>
                  </a:cubicBezTo>
                  <a:cubicBezTo>
                    <a:pt x="98" y="59"/>
                    <a:pt x="98" y="59"/>
                    <a:pt x="98" y="59"/>
                  </a:cubicBezTo>
                  <a:cubicBezTo>
                    <a:pt x="98" y="59"/>
                    <a:pt x="98" y="59"/>
                    <a:pt x="98" y="59"/>
                  </a:cubicBezTo>
                  <a:cubicBezTo>
                    <a:pt x="104" y="59"/>
                    <a:pt x="108" y="64"/>
                    <a:pt x="108" y="69"/>
                  </a:cubicBezTo>
                  <a:cubicBezTo>
                    <a:pt x="108" y="90"/>
                    <a:pt x="108" y="145"/>
                    <a:pt x="108" y="166"/>
                  </a:cubicBezTo>
                  <a:cubicBezTo>
                    <a:pt x="108" y="172"/>
                    <a:pt x="103" y="176"/>
                    <a:pt x="98" y="176"/>
                  </a:cubicBezTo>
                  <a:cubicBezTo>
                    <a:pt x="98" y="176"/>
                    <a:pt x="98" y="176"/>
                    <a:pt x="98" y="176"/>
                  </a:cubicBezTo>
                  <a:cubicBezTo>
                    <a:pt x="93" y="176"/>
                    <a:pt x="88" y="172"/>
                    <a:pt x="88" y="166"/>
                  </a:cubicBezTo>
                  <a:cubicBezTo>
                    <a:pt x="88" y="94"/>
                    <a:pt x="88" y="94"/>
                    <a:pt x="88" y="94"/>
                  </a:cubicBezTo>
                  <a:cubicBezTo>
                    <a:pt x="88" y="94"/>
                    <a:pt x="88" y="94"/>
                    <a:pt x="88" y="93"/>
                  </a:cubicBezTo>
                  <a:cubicBezTo>
                    <a:pt x="88" y="92"/>
                    <a:pt x="87" y="91"/>
                    <a:pt x="86" y="91"/>
                  </a:cubicBezTo>
                  <a:cubicBezTo>
                    <a:pt x="85" y="91"/>
                    <a:pt x="84" y="92"/>
                    <a:pt x="84" y="93"/>
                  </a:cubicBezTo>
                  <a:cubicBezTo>
                    <a:pt x="84" y="94"/>
                    <a:pt x="84" y="94"/>
                    <a:pt x="84" y="94"/>
                  </a:cubicBezTo>
                  <a:cubicBezTo>
                    <a:pt x="84" y="139"/>
                    <a:pt x="84" y="230"/>
                    <a:pt x="84" y="275"/>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5" name="Freeform 24"/>
            <p:cNvSpPr>
              <a:spLocks noEditPoints="1"/>
            </p:cNvSpPr>
            <p:nvPr>
              <p:custDataLst>
                <p:tags r:id="rId5"/>
              </p:custDataLst>
            </p:nvPr>
          </p:nvSpPr>
          <p:spPr bwMode="auto">
            <a:xfrm>
              <a:off x="10838237" y="5683375"/>
              <a:ext cx="947721" cy="440384"/>
            </a:xfrm>
            <a:custGeom>
              <a:avLst/>
              <a:gdLst>
                <a:gd name="T0" fmla="*/ 340718450 w 753"/>
                <a:gd name="T1" fmla="*/ 615844311 h 376"/>
                <a:gd name="T2" fmla="*/ 747029891 w 753"/>
                <a:gd name="T3" fmla="*/ 546607419 h 376"/>
                <a:gd name="T4" fmla="*/ 747029891 w 753"/>
                <a:gd name="T5" fmla="*/ 632242870 h 376"/>
                <a:gd name="T6" fmla="*/ 599446562 w 753"/>
                <a:gd name="T7" fmla="*/ 639530585 h 376"/>
                <a:gd name="T8" fmla="*/ 583048013 w 753"/>
                <a:gd name="T9" fmla="*/ 559360919 h 376"/>
                <a:gd name="T10" fmla="*/ 604912344 w 753"/>
                <a:gd name="T11" fmla="*/ 537497777 h 376"/>
                <a:gd name="T12" fmla="*/ 1069529068 w 753"/>
                <a:gd name="T13" fmla="*/ 564827907 h 376"/>
                <a:gd name="T14" fmla="*/ 1160630244 w 753"/>
                <a:gd name="T15" fmla="*/ 626775882 h 376"/>
                <a:gd name="T16" fmla="*/ 1180671445 w 753"/>
                <a:gd name="T17" fmla="*/ 519277289 h 376"/>
                <a:gd name="T18" fmla="*/ 149406459 w 753"/>
                <a:gd name="T19" fmla="*/ 517455360 h 376"/>
                <a:gd name="T20" fmla="*/ 171270790 w 753"/>
                <a:gd name="T21" fmla="*/ 624953954 h 376"/>
                <a:gd name="T22" fmla="*/ 262371967 w 753"/>
                <a:gd name="T23" fmla="*/ 564827907 h 376"/>
                <a:gd name="T24" fmla="*/ 1268128767 w 753"/>
                <a:gd name="T25" fmla="*/ 499234873 h 376"/>
                <a:gd name="T26" fmla="*/ 1284527316 w 753"/>
                <a:gd name="T27" fmla="*/ 577581407 h 376"/>
                <a:gd name="T28" fmla="*/ 1171561808 w 753"/>
                <a:gd name="T29" fmla="*/ 451862326 h 376"/>
                <a:gd name="T30" fmla="*/ 1249909494 w 753"/>
                <a:gd name="T31" fmla="*/ 603089609 h 376"/>
                <a:gd name="T32" fmla="*/ 1096859180 w 753"/>
                <a:gd name="T33" fmla="*/ 681437346 h 376"/>
                <a:gd name="T34" fmla="*/ 1020333422 w 753"/>
                <a:gd name="T35" fmla="*/ 528386932 h 376"/>
                <a:gd name="T36" fmla="*/ 196778975 w 753"/>
                <a:gd name="T37" fmla="*/ 444573409 h 376"/>
                <a:gd name="T38" fmla="*/ 317032192 w 753"/>
                <a:gd name="T39" fmla="*/ 564827907 h 376"/>
                <a:gd name="T40" fmla="*/ 196778975 w 753"/>
                <a:gd name="T41" fmla="*/ 685081203 h 376"/>
                <a:gd name="T42" fmla="*/ 76524556 w 753"/>
                <a:gd name="T43" fmla="*/ 564827907 h 376"/>
                <a:gd name="T44" fmla="*/ 196778975 w 753"/>
                <a:gd name="T45" fmla="*/ 444573409 h 376"/>
                <a:gd name="T46" fmla="*/ 409955296 w 753"/>
                <a:gd name="T47" fmla="*/ 318854328 h 376"/>
                <a:gd name="T48" fmla="*/ 468260578 w 753"/>
                <a:gd name="T49" fmla="*/ 335252887 h 376"/>
                <a:gd name="T50" fmla="*/ 703301230 w 753"/>
                <a:gd name="T51" fmla="*/ 306099626 h 376"/>
                <a:gd name="T52" fmla="*/ 699657375 w 753"/>
                <a:gd name="T53" fmla="*/ 326142042 h 376"/>
                <a:gd name="T54" fmla="*/ 1244442509 w 753"/>
                <a:gd name="T55" fmla="*/ 326142042 h 376"/>
                <a:gd name="T56" fmla="*/ 1240798655 w 753"/>
                <a:gd name="T57" fmla="*/ 306099626 h 376"/>
                <a:gd name="T58" fmla="*/ 694191593 w 753"/>
                <a:gd name="T59" fmla="*/ 205888747 h 376"/>
                <a:gd name="T60" fmla="*/ 697835448 w 753"/>
                <a:gd name="T61" fmla="*/ 229575020 h 376"/>
                <a:gd name="T62" fmla="*/ 1249909494 w 753"/>
                <a:gd name="T63" fmla="*/ 222287306 h 376"/>
                <a:gd name="T64" fmla="*/ 1237154800 w 753"/>
                <a:gd name="T65" fmla="*/ 202244889 h 376"/>
                <a:gd name="T66" fmla="*/ 315210264 w 753"/>
                <a:gd name="T67" fmla="*/ 140295712 h 376"/>
                <a:gd name="T68" fmla="*/ 227752942 w 753"/>
                <a:gd name="T69" fmla="*/ 282413352 h 376"/>
                <a:gd name="T70" fmla="*/ 486481054 w 753"/>
                <a:gd name="T71" fmla="*/ 133007998 h 376"/>
                <a:gd name="T72" fmla="*/ 679614972 w 753"/>
                <a:gd name="T73" fmla="*/ 118431367 h 376"/>
                <a:gd name="T74" fmla="*/ 1237154800 w 753"/>
                <a:gd name="T75" fmla="*/ 131186069 h 376"/>
                <a:gd name="T76" fmla="*/ 1249909494 w 753"/>
                <a:gd name="T77" fmla="*/ 112965581 h 376"/>
                <a:gd name="T78" fmla="*/ 542963207 w 753"/>
                <a:gd name="T79" fmla="*/ 89279308 h 376"/>
                <a:gd name="T80" fmla="*/ 983893673 w 753"/>
                <a:gd name="T81" fmla="*/ 572115621 h 376"/>
                <a:gd name="T82" fmla="*/ 776183134 w 753"/>
                <a:gd name="T83" fmla="*/ 621310097 h 376"/>
                <a:gd name="T84" fmla="*/ 757962658 w 753"/>
                <a:gd name="T85" fmla="*/ 519277289 h 376"/>
                <a:gd name="T86" fmla="*/ 575760304 w 753"/>
                <a:gd name="T87" fmla="*/ 519277289 h 376"/>
                <a:gd name="T88" fmla="*/ 557539828 w 753"/>
                <a:gd name="T89" fmla="*/ 588514181 h 376"/>
                <a:gd name="T90" fmla="*/ 326143031 w 753"/>
                <a:gd name="T91" fmla="*/ 490124027 h 376"/>
                <a:gd name="T92" fmla="*/ 156694169 w 753"/>
                <a:gd name="T93" fmla="*/ 419065207 h 376"/>
                <a:gd name="T94" fmla="*/ 47372516 w 753"/>
                <a:gd name="T95" fmla="*/ 564827907 h 376"/>
                <a:gd name="T96" fmla="*/ 1821927 w 753"/>
                <a:gd name="T97" fmla="*/ 468260885 h 376"/>
                <a:gd name="T98" fmla="*/ 96566959 w 753"/>
                <a:gd name="T99" fmla="*/ 397200862 h 376"/>
                <a:gd name="T100" fmla="*/ 280591240 w 753"/>
                <a:gd name="T101" fmla="*/ 102032808 h 376"/>
                <a:gd name="T102" fmla="*/ 542963207 w 753"/>
                <a:gd name="T103" fmla="*/ 89279308 h 376"/>
                <a:gd name="T104" fmla="*/ 1328255977 w 753"/>
                <a:gd name="T105" fmla="*/ 12754702 h 376"/>
                <a:gd name="T106" fmla="*/ 1328255977 w 753"/>
                <a:gd name="T107" fmla="*/ 453684254 h 376"/>
                <a:gd name="T108" fmla="*/ 1213468542 w 753"/>
                <a:gd name="T109" fmla="*/ 440929552 h 376"/>
                <a:gd name="T110" fmla="*/ 1025800406 w 753"/>
                <a:gd name="T111" fmla="*/ 466437754 h 376"/>
                <a:gd name="T112" fmla="*/ 610378126 w 753"/>
                <a:gd name="T113" fmla="*/ 451862326 h 376"/>
                <a:gd name="T114" fmla="*/ 588513795 w 753"/>
                <a:gd name="T115" fmla="*/ 14576631 h 3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53" h="376">
                  <a:moveTo>
                    <a:pt x="187" y="338"/>
                  </a:moveTo>
                  <a:lnTo>
                    <a:pt x="298" y="338"/>
                  </a:lnTo>
                  <a:lnTo>
                    <a:pt x="305" y="353"/>
                  </a:lnTo>
                  <a:lnTo>
                    <a:pt x="187" y="353"/>
                  </a:lnTo>
                  <a:lnTo>
                    <a:pt x="187" y="338"/>
                  </a:lnTo>
                  <a:close/>
                  <a:moveTo>
                    <a:pt x="332" y="295"/>
                  </a:moveTo>
                  <a:lnTo>
                    <a:pt x="401" y="295"/>
                  </a:lnTo>
                  <a:lnTo>
                    <a:pt x="404" y="296"/>
                  </a:lnTo>
                  <a:lnTo>
                    <a:pt x="408" y="297"/>
                  </a:lnTo>
                  <a:lnTo>
                    <a:pt x="410" y="300"/>
                  </a:lnTo>
                  <a:lnTo>
                    <a:pt x="411" y="303"/>
                  </a:lnTo>
                  <a:lnTo>
                    <a:pt x="412" y="307"/>
                  </a:lnTo>
                  <a:lnTo>
                    <a:pt x="412" y="340"/>
                  </a:lnTo>
                  <a:lnTo>
                    <a:pt x="411" y="343"/>
                  </a:lnTo>
                  <a:lnTo>
                    <a:pt x="410" y="347"/>
                  </a:lnTo>
                  <a:lnTo>
                    <a:pt x="408" y="349"/>
                  </a:lnTo>
                  <a:lnTo>
                    <a:pt x="404" y="351"/>
                  </a:lnTo>
                  <a:lnTo>
                    <a:pt x="401" y="351"/>
                  </a:lnTo>
                  <a:lnTo>
                    <a:pt x="332" y="351"/>
                  </a:lnTo>
                  <a:lnTo>
                    <a:pt x="329" y="351"/>
                  </a:lnTo>
                  <a:lnTo>
                    <a:pt x="325" y="349"/>
                  </a:lnTo>
                  <a:lnTo>
                    <a:pt x="323" y="347"/>
                  </a:lnTo>
                  <a:lnTo>
                    <a:pt x="320" y="343"/>
                  </a:lnTo>
                  <a:lnTo>
                    <a:pt x="320" y="340"/>
                  </a:lnTo>
                  <a:lnTo>
                    <a:pt x="320" y="307"/>
                  </a:lnTo>
                  <a:lnTo>
                    <a:pt x="320" y="303"/>
                  </a:lnTo>
                  <a:lnTo>
                    <a:pt x="323" y="300"/>
                  </a:lnTo>
                  <a:lnTo>
                    <a:pt x="325" y="297"/>
                  </a:lnTo>
                  <a:lnTo>
                    <a:pt x="329" y="296"/>
                  </a:lnTo>
                  <a:lnTo>
                    <a:pt x="332" y="295"/>
                  </a:lnTo>
                  <a:close/>
                  <a:moveTo>
                    <a:pt x="623" y="275"/>
                  </a:moveTo>
                  <a:lnTo>
                    <a:pt x="609" y="277"/>
                  </a:lnTo>
                  <a:lnTo>
                    <a:pt x="597" y="285"/>
                  </a:lnTo>
                  <a:lnTo>
                    <a:pt x="589" y="296"/>
                  </a:lnTo>
                  <a:lnTo>
                    <a:pt x="587" y="310"/>
                  </a:lnTo>
                  <a:lnTo>
                    <a:pt x="589" y="324"/>
                  </a:lnTo>
                  <a:lnTo>
                    <a:pt x="597" y="336"/>
                  </a:lnTo>
                  <a:lnTo>
                    <a:pt x="609" y="344"/>
                  </a:lnTo>
                  <a:lnTo>
                    <a:pt x="623" y="347"/>
                  </a:lnTo>
                  <a:lnTo>
                    <a:pt x="637" y="344"/>
                  </a:lnTo>
                  <a:lnTo>
                    <a:pt x="648" y="336"/>
                  </a:lnTo>
                  <a:lnTo>
                    <a:pt x="656" y="324"/>
                  </a:lnTo>
                  <a:lnTo>
                    <a:pt x="659" y="310"/>
                  </a:lnTo>
                  <a:lnTo>
                    <a:pt x="656" y="296"/>
                  </a:lnTo>
                  <a:lnTo>
                    <a:pt x="648" y="285"/>
                  </a:lnTo>
                  <a:lnTo>
                    <a:pt x="637" y="277"/>
                  </a:lnTo>
                  <a:lnTo>
                    <a:pt x="623" y="275"/>
                  </a:lnTo>
                  <a:close/>
                  <a:moveTo>
                    <a:pt x="108" y="274"/>
                  </a:moveTo>
                  <a:lnTo>
                    <a:pt x="94" y="277"/>
                  </a:lnTo>
                  <a:lnTo>
                    <a:pt x="82" y="284"/>
                  </a:lnTo>
                  <a:lnTo>
                    <a:pt x="74" y="296"/>
                  </a:lnTo>
                  <a:lnTo>
                    <a:pt x="72" y="310"/>
                  </a:lnTo>
                  <a:lnTo>
                    <a:pt x="74" y="324"/>
                  </a:lnTo>
                  <a:lnTo>
                    <a:pt x="82" y="336"/>
                  </a:lnTo>
                  <a:lnTo>
                    <a:pt x="94" y="343"/>
                  </a:lnTo>
                  <a:lnTo>
                    <a:pt x="108" y="347"/>
                  </a:lnTo>
                  <a:lnTo>
                    <a:pt x="123" y="343"/>
                  </a:lnTo>
                  <a:lnTo>
                    <a:pt x="133" y="336"/>
                  </a:lnTo>
                  <a:lnTo>
                    <a:pt x="141" y="324"/>
                  </a:lnTo>
                  <a:lnTo>
                    <a:pt x="144" y="310"/>
                  </a:lnTo>
                  <a:lnTo>
                    <a:pt x="141" y="296"/>
                  </a:lnTo>
                  <a:lnTo>
                    <a:pt x="133" y="284"/>
                  </a:lnTo>
                  <a:lnTo>
                    <a:pt x="123" y="277"/>
                  </a:lnTo>
                  <a:lnTo>
                    <a:pt x="108" y="274"/>
                  </a:lnTo>
                  <a:close/>
                  <a:moveTo>
                    <a:pt x="696" y="274"/>
                  </a:moveTo>
                  <a:lnTo>
                    <a:pt x="753" y="274"/>
                  </a:lnTo>
                  <a:lnTo>
                    <a:pt x="752" y="312"/>
                  </a:lnTo>
                  <a:lnTo>
                    <a:pt x="714" y="323"/>
                  </a:lnTo>
                  <a:lnTo>
                    <a:pt x="703" y="323"/>
                  </a:lnTo>
                  <a:lnTo>
                    <a:pt x="705" y="317"/>
                  </a:lnTo>
                  <a:lnTo>
                    <a:pt x="705" y="310"/>
                  </a:lnTo>
                  <a:lnTo>
                    <a:pt x="702" y="291"/>
                  </a:lnTo>
                  <a:lnTo>
                    <a:pt x="696" y="274"/>
                  </a:lnTo>
                  <a:close/>
                  <a:moveTo>
                    <a:pt x="623" y="244"/>
                  </a:moveTo>
                  <a:lnTo>
                    <a:pt x="643" y="248"/>
                  </a:lnTo>
                  <a:lnTo>
                    <a:pt x="662" y="257"/>
                  </a:lnTo>
                  <a:lnTo>
                    <a:pt x="676" y="271"/>
                  </a:lnTo>
                  <a:lnTo>
                    <a:pt x="686" y="290"/>
                  </a:lnTo>
                  <a:lnTo>
                    <a:pt x="689" y="310"/>
                  </a:lnTo>
                  <a:lnTo>
                    <a:pt x="686" y="331"/>
                  </a:lnTo>
                  <a:lnTo>
                    <a:pt x="676" y="349"/>
                  </a:lnTo>
                  <a:lnTo>
                    <a:pt x="662" y="364"/>
                  </a:lnTo>
                  <a:lnTo>
                    <a:pt x="643" y="374"/>
                  </a:lnTo>
                  <a:lnTo>
                    <a:pt x="623" y="376"/>
                  </a:lnTo>
                  <a:lnTo>
                    <a:pt x="602" y="374"/>
                  </a:lnTo>
                  <a:lnTo>
                    <a:pt x="584" y="364"/>
                  </a:lnTo>
                  <a:lnTo>
                    <a:pt x="569" y="349"/>
                  </a:lnTo>
                  <a:lnTo>
                    <a:pt x="560" y="331"/>
                  </a:lnTo>
                  <a:lnTo>
                    <a:pt x="557" y="310"/>
                  </a:lnTo>
                  <a:lnTo>
                    <a:pt x="560" y="290"/>
                  </a:lnTo>
                  <a:lnTo>
                    <a:pt x="569" y="271"/>
                  </a:lnTo>
                  <a:lnTo>
                    <a:pt x="584" y="257"/>
                  </a:lnTo>
                  <a:lnTo>
                    <a:pt x="602" y="248"/>
                  </a:lnTo>
                  <a:lnTo>
                    <a:pt x="623" y="244"/>
                  </a:lnTo>
                  <a:close/>
                  <a:moveTo>
                    <a:pt x="108" y="244"/>
                  </a:moveTo>
                  <a:lnTo>
                    <a:pt x="128" y="248"/>
                  </a:lnTo>
                  <a:lnTo>
                    <a:pt x="147" y="257"/>
                  </a:lnTo>
                  <a:lnTo>
                    <a:pt x="161" y="271"/>
                  </a:lnTo>
                  <a:lnTo>
                    <a:pt x="171" y="289"/>
                  </a:lnTo>
                  <a:lnTo>
                    <a:pt x="174" y="310"/>
                  </a:lnTo>
                  <a:lnTo>
                    <a:pt x="171" y="331"/>
                  </a:lnTo>
                  <a:lnTo>
                    <a:pt x="161" y="349"/>
                  </a:lnTo>
                  <a:lnTo>
                    <a:pt x="147" y="363"/>
                  </a:lnTo>
                  <a:lnTo>
                    <a:pt x="128" y="373"/>
                  </a:lnTo>
                  <a:lnTo>
                    <a:pt x="108" y="376"/>
                  </a:lnTo>
                  <a:lnTo>
                    <a:pt x="87" y="373"/>
                  </a:lnTo>
                  <a:lnTo>
                    <a:pt x="69" y="363"/>
                  </a:lnTo>
                  <a:lnTo>
                    <a:pt x="55" y="349"/>
                  </a:lnTo>
                  <a:lnTo>
                    <a:pt x="46" y="331"/>
                  </a:lnTo>
                  <a:lnTo>
                    <a:pt x="42" y="310"/>
                  </a:lnTo>
                  <a:lnTo>
                    <a:pt x="46" y="289"/>
                  </a:lnTo>
                  <a:lnTo>
                    <a:pt x="55" y="271"/>
                  </a:lnTo>
                  <a:lnTo>
                    <a:pt x="69" y="257"/>
                  </a:lnTo>
                  <a:lnTo>
                    <a:pt x="87" y="248"/>
                  </a:lnTo>
                  <a:lnTo>
                    <a:pt x="108" y="244"/>
                  </a:lnTo>
                  <a:close/>
                  <a:moveTo>
                    <a:pt x="270" y="168"/>
                  </a:moveTo>
                  <a:lnTo>
                    <a:pt x="226" y="170"/>
                  </a:lnTo>
                  <a:lnTo>
                    <a:pt x="225" y="171"/>
                  </a:lnTo>
                  <a:lnTo>
                    <a:pt x="225" y="172"/>
                  </a:lnTo>
                  <a:lnTo>
                    <a:pt x="225" y="175"/>
                  </a:lnTo>
                  <a:lnTo>
                    <a:pt x="226" y="177"/>
                  </a:lnTo>
                  <a:lnTo>
                    <a:pt x="229" y="179"/>
                  </a:lnTo>
                  <a:lnTo>
                    <a:pt x="234" y="182"/>
                  </a:lnTo>
                  <a:lnTo>
                    <a:pt x="245" y="184"/>
                  </a:lnTo>
                  <a:lnTo>
                    <a:pt x="257" y="184"/>
                  </a:lnTo>
                  <a:lnTo>
                    <a:pt x="266" y="185"/>
                  </a:lnTo>
                  <a:lnTo>
                    <a:pt x="270" y="185"/>
                  </a:lnTo>
                  <a:lnTo>
                    <a:pt x="270" y="168"/>
                  </a:lnTo>
                  <a:close/>
                  <a:moveTo>
                    <a:pt x="390" y="166"/>
                  </a:moveTo>
                  <a:lnTo>
                    <a:pt x="386" y="168"/>
                  </a:lnTo>
                  <a:lnTo>
                    <a:pt x="384" y="169"/>
                  </a:lnTo>
                  <a:lnTo>
                    <a:pt x="383" y="171"/>
                  </a:lnTo>
                  <a:lnTo>
                    <a:pt x="383" y="175"/>
                  </a:lnTo>
                  <a:lnTo>
                    <a:pt x="383" y="177"/>
                  </a:lnTo>
                  <a:lnTo>
                    <a:pt x="384" y="179"/>
                  </a:lnTo>
                  <a:lnTo>
                    <a:pt x="386" y="181"/>
                  </a:lnTo>
                  <a:lnTo>
                    <a:pt x="390" y="182"/>
                  </a:lnTo>
                  <a:lnTo>
                    <a:pt x="679" y="182"/>
                  </a:lnTo>
                  <a:lnTo>
                    <a:pt x="681" y="181"/>
                  </a:lnTo>
                  <a:lnTo>
                    <a:pt x="683" y="179"/>
                  </a:lnTo>
                  <a:lnTo>
                    <a:pt x="686" y="177"/>
                  </a:lnTo>
                  <a:lnTo>
                    <a:pt x="686" y="175"/>
                  </a:lnTo>
                  <a:lnTo>
                    <a:pt x="686" y="171"/>
                  </a:lnTo>
                  <a:lnTo>
                    <a:pt x="683" y="169"/>
                  </a:lnTo>
                  <a:lnTo>
                    <a:pt x="681" y="168"/>
                  </a:lnTo>
                  <a:lnTo>
                    <a:pt x="679" y="166"/>
                  </a:lnTo>
                  <a:lnTo>
                    <a:pt x="390" y="166"/>
                  </a:lnTo>
                  <a:close/>
                  <a:moveTo>
                    <a:pt x="385" y="111"/>
                  </a:moveTo>
                  <a:lnTo>
                    <a:pt x="383" y="112"/>
                  </a:lnTo>
                  <a:lnTo>
                    <a:pt x="381" y="113"/>
                  </a:lnTo>
                  <a:lnTo>
                    <a:pt x="378" y="116"/>
                  </a:lnTo>
                  <a:lnTo>
                    <a:pt x="378" y="119"/>
                  </a:lnTo>
                  <a:lnTo>
                    <a:pt x="378" y="122"/>
                  </a:lnTo>
                  <a:lnTo>
                    <a:pt x="381" y="124"/>
                  </a:lnTo>
                  <a:lnTo>
                    <a:pt x="383" y="126"/>
                  </a:lnTo>
                  <a:lnTo>
                    <a:pt x="385" y="126"/>
                  </a:lnTo>
                  <a:lnTo>
                    <a:pt x="679" y="126"/>
                  </a:lnTo>
                  <a:lnTo>
                    <a:pt x="681" y="126"/>
                  </a:lnTo>
                  <a:lnTo>
                    <a:pt x="683" y="124"/>
                  </a:lnTo>
                  <a:lnTo>
                    <a:pt x="686" y="122"/>
                  </a:lnTo>
                  <a:lnTo>
                    <a:pt x="686" y="119"/>
                  </a:lnTo>
                  <a:lnTo>
                    <a:pt x="686" y="116"/>
                  </a:lnTo>
                  <a:lnTo>
                    <a:pt x="683" y="113"/>
                  </a:lnTo>
                  <a:lnTo>
                    <a:pt x="681" y="112"/>
                  </a:lnTo>
                  <a:lnTo>
                    <a:pt x="679" y="111"/>
                  </a:lnTo>
                  <a:lnTo>
                    <a:pt x="385" y="111"/>
                  </a:lnTo>
                  <a:close/>
                  <a:moveTo>
                    <a:pt x="267" y="73"/>
                  </a:moveTo>
                  <a:lnTo>
                    <a:pt x="233" y="74"/>
                  </a:lnTo>
                  <a:lnTo>
                    <a:pt x="201" y="76"/>
                  </a:lnTo>
                  <a:lnTo>
                    <a:pt x="173" y="77"/>
                  </a:lnTo>
                  <a:lnTo>
                    <a:pt x="166" y="90"/>
                  </a:lnTo>
                  <a:lnTo>
                    <a:pt x="155" y="104"/>
                  </a:lnTo>
                  <a:lnTo>
                    <a:pt x="145" y="122"/>
                  </a:lnTo>
                  <a:lnTo>
                    <a:pt x="134" y="138"/>
                  </a:lnTo>
                  <a:lnTo>
                    <a:pt x="125" y="155"/>
                  </a:lnTo>
                  <a:lnTo>
                    <a:pt x="118" y="168"/>
                  </a:lnTo>
                  <a:lnTo>
                    <a:pt x="168" y="166"/>
                  </a:lnTo>
                  <a:lnTo>
                    <a:pt x="178" y="153"/>
                  </a:lnTo>
                  <a:lnTo>
                    <a:pt x="269" y="151"/>
                  </a:lnTo>
                  <a:lnTo>
                    <a:pt x="267" y="73"/>
                  </a:lnTo>
                  <a:close/>
                  <a:moveTo>
                    <a:pt x="382" y="57"/>
                  </a:moveTo>
                  <a:lnTo>
                    <a:pt x="378" y="58"/>
                  </a:lnTo>
                  <a:lnTo>
                    <a:pt x="376" y="59"/>
                  </a:lnTo>
                  <a:lnTo>
                    <a:pt x="375" y="62"/>
                  </a:lnTo>
                  <a:lnTo>
                    <a:pt x="373" y="65"/>
                  </a:lnTo>
                  <a:lnTo>
                    <a:pt x="375" y="67"/>
                  </a:lnTo>
                  <a:lnTo>
                    <a:pt x="376" y="70"/>
                  </a:lnTo>
                  <a:lnTo>
                    <a:pt x="378" y="72"/>
                  </a:lnTo>
                  <a:lnTo>
                    <a:pt x="382" y="72"/>
                  </a:lnTo>
                  <a:lnTo>
                    <a:pt x="679" y="72"/>
                  </a:lnTo>
                  <a:lnTo>
                    <a:pt x="681" y="72"/>
                  </a:lnTo>
                  <a:lnTo>
                    <a:pt x="683" y="70"/>
                  </a:lnTo>
                  <a:lnTo>
                    <a:pt x="686" y="67"/>
                  </a:lnTo>
                  <a:lnTo>
                    <a:pt x="686" y="65"/>
                  </a:lnTo>
                  <a:lnTo>
                    <a:pt x="686" y="62"/>
                  </a:lnTo>
                  <a:lnTo>
                    <a:pt x="683" y="59"/>
                  </a:lnTo>
                  <a:lnTo>
                    <a:pt x="681" y="58"/>
                  </a:lnTo>
                  <a:lnTo>
                    <a:pt x="679" y="57"/>
                  </a:lnTo>
                  <a:lnTo>
                    <a:pt x="382" y="57"/>
                  </a:lnTo>
                  <a:close/>
                  <a:moveTo>
                    <a:pt x="298" y="49"/>
                  </a:moveTo>
                  <a:lnTo>
                    <a:pt x="309" y="274"/>
                  </a:lnTo>
                  <a:lnTo>
                    <a:pt x="548" y="274"/>
                  </a:lnTo>
                  <a:lnTo>
                    <a:pt x="544" y="284"/>
                  </a:lnTo>
                  <a:lnTo>
                    <a:pt x="541" y="297"/>
                  </a:lnTo>
                  <a:lnTo>
                    <a:pt x="540" y="314"/>
                  </a:lnTo>
                  <a:lnTo>
                    <a:pt x="542" y="331"/>
                  </a:lnTo>
                  <a:lnTo>
                    <a:pt x="549" y="348"/>
                  </a:lnTo>
                  <a:lnTo>
                    <a:pt x="425" y="348"/>
                  </a:lnTo>
                  <a:lnTo>
                    <a:pt x="426" y="344"/>
                  </a:lnTo>
                  <a:lnTo>
                    <a:pt x="426" y="341"/>
                  </a:lnTo>
                  <a:lnTo>
                    <a:pt x="426" y="302"/>
                  </a:lnTo>
                  <a:lnTo>
                    <a:pt x="425" y="297"/>
                  </a:lnTo>
                  <a:lnTo>
                    <a:pt x="423" y="292"/>
                  </a:lnTo>
                  <a:lnTo>
                    <a:pt x="421" y="288"/>
                  </a:lnTo>
                  <a:lnTo>
                    <a:pt x="416" y="285"/>
                  </a:lnTo>
                  <a:lnTo>
                    <a:pt x="411" y="283"/>
                  </a:lnTo>
                  <a:lnTo>
                    <a:pt x="406" y="282"/>
                  </a:lnTo>
                  <a:lnTo>
                    <a:pt x="325" y="282"/>
                  </a:lnTo>
                  <a:lnTo>
                    <a:pt x="320" y="283"/>
                  </a:lnTo>
                  <a:lnTo>
                    <a:pt x="316" y="285"/>
                  </a:lnTo>
                  <a:lnTo>
                    <a:pt x="312" y="288"/>
                  </a:lnTo>
                  <a:lnTo>
                    <a:pt x="309" y="292"/>
                  </a:lnTo>
                  <a:lnTo>
                    <a:pt x="306" y="297"/>
                  </a:lnTo>
                  <a:lnTo>
                    <a:pt x="306" y="302"/>
                  </a:lnTo>
                  <a:lnTo>
                    <a:pt x="306" y="323"/>
                  </a:lnTo>
                  <a:lnTo>
                    <a:pt x="190" y="323"/>
                  </a:lnTo>
                  <a:lnTo>
                    <a:pt x="191" y="317"/>
                  </a:lnTo>
                  <a:lnTo>
                    <a:pt x="191" y="310"/>
                  </a:lnTo>
                  <a:lnTo>
                    <a:pt x="187" y="289"/>
                  </a:lnTo>
                  <a:lnTo>
                    <a:pt x="179" y="269"/>
                  </a:lnTo>
                  <a:lnTo>
                    <a:pt x="166" y="252"/>
                  </a:lnTo>
                  <a:lnTo>
                    <a:pt x="150" y="239"/>
                  </a:lnTo>
                  <a:lnTo>
                    <a:pt x="130" y="230"/>
                  </a:lnTo>
                  <a:lnTo>
                    <a:pt x="108" y="228"/>
                  </a:lnTo>
                  <a:lnTo>
                    <a:pt x="86" y="230"/>
                  </a:lnTo>
                  <a:lnTo>
                    <a:pt x="66" y="239"/>
                  </a:lnTo>
                  <a:lnTo>
                    <a:pt x="49" y="252"/>
                  </a:lnTo>
                  <a:lnTo>
                    <a:pt x="37" y="269"/>
                  </a:lnTo>
                  <a:lnTo>
                    <a:pt x="28" y="289"/>
                  </a:lnTo>
                  <a:lnTo>
                    <a:pt x="26" y="310"/>
                  </a:lnTo>
                  <a:lnTo>
                    <a:pt x="26" y="312"/>
                  </a:lnTo>
                  <a:lnTo>
                    <a:pt x="5" y="302"/>
                  </a:lnTo>
                  <a:lnTo>
                    <a:pt x="4" y="289"/>
                  </a:lnTo>
                  <a:lnTo>
                    <a:pt x="2" y="272"/>
                  </a:lnTo>
                  <a:lnTo>
                    <a:pt x="1" y="257"/>
                  </a:lnTo>
                  <a:lnTo>
                    <a:pt x="0" y="244"/>
                  </a:lnTo>
                  <a:lnTo>
                    <a:pt x="20" y="238"/>
                  </a:lnTo>
                  <a:lnTo>
                    <a:pt x="21" y="229"/>
                  </a:lnTo>
                  <a:lnTo>
                    <a:pt x="24" y="218"/>
                  </a:lnTo>
                  <a:lnTo>
                    <a:pt x="53" y="218"/>
                  </a:lnTo>
                  <a:lnTo>
                    <a:pt x="53" y="186"/>
                  </a:lnTo>
                  <a:lnTo>
                    <a:pt x="34" y="186"/>
                  </a:lnTo>
                  <a:lnTo>
                    <a:pt x="44" y="168"/>
                  </a:lnTo>
                  <a:lnTo>
                    <a:pt x="87" y="152"/>
                  </a:lnTo>
                  <a:lnTo>
                    <a:pt x="154" y="56"/>
                  </a:lnTo>
                  <a:lnTo>
                    <a:pt x="173" y="54"/>
                  </a:lnTo>
                  <a:lnTo>
                    <a:pt x="199" y="52"/>
                  </a:lnTo>
                  <a:lnTo>
                    <a:pt x="229" y="51"/>
                  </a:lnTo>
                  <a:lnTo>
                    <a:pt x="262" y="50"/>
                  </a:lnTo>
                  <a:lnTo>
                    <a:pt x="298" y="49"/>
                  </a:lnTo>
                  <a:close/>
                  <a:moveTo>
                    <a:pt x="338" y="0"/>
                  </a:moveTo>
                  <a:lnTo>
                    <a:pt x="716" y="0"/>
                  </a:lnTo>
                  <a:lnTo>
                    <a:pt x="721" y="0"/>
                  </a:lnTo>
                  <a:lnTo>
                    <a:pt x="726" y="4"/>
                  </a:lnTo>
                  <a:lnTo>
                    <a:pt x="729" y="7"/>
                  </a:lnTo>
                  <a:lnTo>
                    <a:pt x="732" y="12"/>
                  </a:lnTo>
                  <a:lnTo>
                    <a:pt x="733" y="17"/>
                  </a:lnTo>
                  <a:lnTo>
                    <a:pt x="733" y="239"/>
                  </a:lnTo>
                  <a:lnTo>
                    <a:pt x="732" y="244"/>
                  </a:lnTo>
                  <a:lnTo>
                    <a:pt x="729" y="249"/>
                  </a:lnTo>
                  <a:lnTo>
                    <a:pt x="726" y="252"/>
                  </a:lnTo>
                  <a:lnTo>
                    <a:pt x="721" y="255"/>
                  </a:lnTo>
                  <a:lnTo>
                    <a:pt x="716" y="256"/>
                  </a:lnTo>
                  <a:lnTo>
                    <a:pt x="682" y="256"/>
                  </a:lnTo>
                  <a:lnTo>
                    <a:pt x="666" y="242"/>
                  </a:lnTo>
                  <a:lnTo>
                    <a:pt x="646" y="232"/>
                  </a:lnTo>
                  <a:lnTo>
                    <a:pt x="623" y="230"/>
                  </a:lnTo>
                  <a:lnTo>
                    <a:pt x="600" y="232"/>
                  </a:lnTo>
                  <a:lnTo>
                    <a:pt x="580" y="242"/>
                  </a:lnTo>
                  <a:lnTo>
                    <a:pt x="563" y="256"/>
                  </a:lnTo>
                  <a:lnTo>
                    <a:pt x="349" y="256"/>
                  </a:lnTo>
                  <a:lnTo>
                    <a:pt x="344" y="256"/>
                  </a:lnTo>
                  <a:lnTo>
                    <a:pt x="340" y="254"/>
                  </a:lnTo>
                  <a:lnTo>
                    <a:pt x="337" y="251"/>
                  </a:lnTo>
                  <a:lnTo>
                    <a:pt x="335" y="248"/>
                  </a:lnTo>
                  <a:lnTo>
                    <a:pt x="332" y="244"/>
                  </a:lnTo>
                  <a:lnTo>
                    <a:pt x="331" y="239"/>
                  </a:lnTo>
                  <a:lnTo>
                    <a:pt x="320" y="17"/>
                  </a:lnTo>
                  <a:lnTo>
                    <a:pt x="322" y="12"/>
                  </a:lnTo>
                  <a:lnTo>
                    <a:pt x="323" y="8"/>
                  </a:lnTo>
                  <a:lnTo>
                    <a:pt x="325" y="5"/>
                  </a:lnTo>
                  <a:lnTo>
                    <a:pt x="329" y="3"/>
                  </a:lnTo>
                  <a:lnTo>
                    <a:pt x="333" y="0"/>
                  </a:lnTo>
                  <a:lnTo>
                    <a:pt x="338" y="0"/>
                  </a:lnTo>
                  <a:close/>
                </a:path>
              </a:pathLst>
            </a:custGeom>
            <a:solidFill>
              <a:srgbClr val="000000"/>
            </a:solidFill>
            <a:ln w="0">
              <a:noFill/>
              <a:prstDash val="solid"/>
              <a:round/>
              <a:headEnd/>
              <a:tailEnd/>
            </a:ln>
          </p:spPr>
          <p:txBody>
            <a:bodyPr/>
            <a:lstStyle/>
            <a:p>
              <a:endParaRPr lang="en-US" dirty="0">
                <a:solidFill>
                  <a:srgbClr val="FFFFFF"/>
                </a:solidFill>
              </a:endParaRPr>
            </a:p>
          </p:txBody>
        </p:sp>
      </p:grpSp>
      <p:sp>
        <p:nvSpPr>
          <p:cNvPr id="186" name="TextBox 185"/>
          <p:cNvSpPr txBox="1"/>
          <p:nvPr/>
        </p:nvSpPr>
        <p:spPr>
          <a:xfrm>
            <a:off x="9863015" y="6980341"/>
            <a:ext cx="2971753" cy="348359"/>
          </a:xfrm>
          <a:prstGeom prst="rec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“Everyday” hassle of finding demand impact peace of mind</a:t>
            </a:r>
          </a:p>
        </p:txBody>
      </p:sp>
      <p:cxnSp>
        <p:nvCxnSpPr>
          <p:cNvPr id="187" name="Straight Connector 186"/>
          <p:cNvCxnSpPr/>
          <p:nvPr/>
        </p:nvCxnSpPr>
        <p:spPr>
          <a:xfrm>
            <a:off x="9863015" y="7380758"/>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117" name="Oval 116"/>
          <p:cNvSpPr>
            <a:spLocks/>
          </p:cNvSpPr>
          <p:nvPr/>
        </p:nvSpPr>
        <p:spPr bwMode="gray">
          <a:xfrm>
            <a:off x="2972583" y="5334383"/>
            <a:ext cx="3982609" cy="3982609"/>
          </a:xfrm>
          <a:prstGeom prst="ellipse">
            <a:avLst/>
          </a:prstGeom>
          <a:solidFill>
            <a:schemeClr val="tx2">
              <a:lumMod val="95000"/>
            </a:schemeClr>
          </a:solidFill>
          <a:ln w="31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endParaRPr lang="en-US" sz="1800" b="1" kern="0" dirty="0">
              <a:solidFill>
                <a:srgbClr val="000000"/>
              </a:solidFill>
              <a:latin typeface="Arial" pitchFamily="34" charset="0"/>
              <a:cs typeface="Arial" pitchFamily="34" charset="0"/>
            </a:endParaRPr>
          </a:p>
        </p:txBody>
      </p:sp>
      <p:sp>
        <p:nvSpPr>
          <p:cNvPr id="118" name="TextBox 117"/>
          <p:cNvSpPr txBox="1"/>
          <p:nvPr/>
        </p:nvSpPr>
        <p:spPr>
          <a:xfrm>
            <a:off x="3478438" y="6980341"/>
            <a:ext cx="3274729" cy="428140"/>
          </a:xfrm>
          <a:prstGeom prst="rec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No visibility of consignments: Drudgery of 24x7 manual follow ups </a:t>
            </a:r>
          </a:p>
        </p:txBody>
      </p:sp>
      <p:sp>
        <p:nvSpPr>
          <p:cNvPr id="119" name="TextBox 118"/>
          <p:cNvSpPr txBox="1"/>
          <p:nvPr/>
        </p:nvSpPr>
        <p:spPr bwMode="gray">
          <a:xfrm>
            <a:off x="3300463" y="6241669"/>
            <a:ext cx="3326847" cy="412148"/>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600" b="1" kern="0" dirty="0">
                <a:solidFill>
                  <a:srgbClr val="000000"/>
                </a:solidFill>
                <a:latin typeface="Arial"/>
                <a:cs typeface="Arial" panose="020B0604020202020204" pitchFamily="34" charset="0"/>
              </a:rPr>
              <a:t>Customers </a:t>
            </a:r>
          </a:p>
        </p:txBody>
      </p:sp>
      <p:sp>
        <p:nvSpPr>
          <p:cNvPr id="120" name="TextBox 119"/>
          <p:cNvSpPr txBox="1"/>
          <p:nvPr/>
        </p:nvSpPr>
        <p:spPr>
          <a:xfrm>
            <a:off x="3478438" y="7493695"/>
            <a:ext cx="2971753" cy="348359"/>
          </a:xfrm>
          <a:prstGeom prst="rect">
            <a:avLst/>
          </a:prstGeom>
          <a:noFill/>
        </p:spPr>
        <p:txBody>
          <a:bodyPr wrap="square" lIns="45720" rIns="45720" rtlCol="0" anchor="ctr" anchorCtr="0">
            <a:noAutofit/>
          </a:bodyPr>
          <a:lstStyle/>
          <a:p>
            <a:r>
              <a:rPr lang="en-GB" sz="1200" b="1" kern="0" dirty="0">
                <a:solidFill>
                  <a:srgbClr val="000000"/>
                </a:solidFill>
                <a:latin typeface="Arial" pitchFamily="34" charset="0"/>
                <a:cs typeface="Arial" pitchFamily="34" charset="0"/>
              </a:rPr>
              <a:t>Unreliable and unprofessional service</a:t>
            </a:r>
          </a:p>
        </p:txBody>
      </p:sp>
      <p:sp>
        <p:nvSpPr>
          <p:cNvPr id="121" name="TextBox 120"/>
          <p:cNvSpPr txBox="1"/>
          <p:nvPr/>
        </p:nvSpPr>
        <p:spPr>
          <a:xfrm>
            <a:off x="3743376" y="8454763"/>
            <a:ext cx="2029748" cy="348359"/>
          </a:xfrm>
          <a:prstGeom prst="rect">
            <a:avLst/>
          </a:prstGeom>
          <a:noFill/>
        </p:spPr>
        <p:txBody>
          <a:bodyPr wrap="square" lIns="45720" rIns="45720" rtlCol="0" anchor="ctr" anchorCtr="0">
            <a:noAutofit/>
          </a:bodyPr>
          <a:lstStyle/>
          <a:p>
            <a:pPr algn="ctr"/>
            <a:r>
              <a:rPr lang="en-GB" sz="1200" b="1" kern="0" dirty="0">
                <a:solidFill>
                  <a:srgbClr val="000000"/>
                </a:solidFill>
                <a:latin typeface="Arial" pitchFamily="34" charset="0"/>
                <a:cs typeface="Arial" pitchFamily="34" charset="0"/>
              </a:rPr>
              <a:t>No price transparency </a:t>
            </a:r>
          </a:p>
        </p:txBody>
      </p:sp>
      <p:cxnSp>
        <p:nvCxnSpPr>
          <p:cNvPr id="122" name="Straight Connector 121"/>
          <p:cNvCxnSpPr/>
          <p:nvPr/>
        </p:nvCxnSpPr>
        <p:spPr>
          <a:xfrm>
            <a:off x="3478438" y="7451088"/>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23" name="Straight Connector 122"/>
          <p:cNvCxnSpPr/>
          <p:nvPr/>
        </p:nvCxnSpPr>
        <p:spPr>
          <a:xfrm>
            <a:off x="3478438" y="7884661"/>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124" name="TextBox 123"/>
          <p:cNvSpPr txBox="1"/>
          <p:nvPr/>
        </p:nvSpPr>
        <p:spPr bwMode="gray">
          <a:xfrm>
            <a:off x="3300464" y="6542190"/>
            <a:ext cx="3326846" cy="309653"/>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200" b="1" kern="0" dirty="0">
                <a:solidFill>
                  <a:srgbClr val="000000"/>
                </a:solidFill>
                <a:latin typeface="Arial"/>
                <a:cs typeface="Arial" panose="020B0604020202020204" pitchFamily="34" charset="0"/>
              </a:rPr>
              <a:t>~20,000+ enterprises, 48 million MSMEs</a:t>
            </a:r>
          </a:p>
        </p:txBody>
      </p:sp>
      <p:grpSp>
        <p:nvGrpSpPr>
          <p:cNvPr id="125" name="Group 124"/>
          <p:cNvGrpSpPr/>
          <p:nvPr/>
        </p:nvGrpSpPr>
        <p:grpSpPr>
          <a:xfrm>
            <a:off x="4526398" y="5413953"/>
            <a:ext cx="874980" cy="759881"/>
            <a:chOff x="7543800" y="5574690"/>
            <a:chExt cx="941341" cy="817514"/>
          </a:xfrm>
        </p:grpSpPr>
        <p:sp>
          <p:nvSpPr>
            <p:cNvPr id="126" name="Freeform 31"/>
            <p:cNvSpPr>
              <a:spLocks noChangeAspect="1" noEditPoints="1"/>
            </p:cNvSpPr>
            <p:nvPr>
              <p:custDataLst>
                <p:tags r:id="rId2"/>
              </p:custDataLst>
            </p:nvPr>
          </p:nvSpPr>
          <p:spPr bwMode="auto">
            <a:xfrm>
              <a:off x="8086725" y="5993790"/>
              <a:ext cx="398416" cy="398414"/>
            </a:xfrm>
            <a:custGeom>
              <a:avLst/>
              <a:gdLst>
                <a:gd name="T0" fmla="*/ 247 w 625"/>
                <a:gd name="T1" fmla="*/ 193 h 625"/>
                <a:gd name="T2" fmla="*/ 292 w 625"/>
                <a:gd name="T3" fmla="*/ 178 h 625"/>
                <a:gd name="T4" fmla="*/ 292 w 625"/>
                <a:gd name="T5" fmla="*/ 283 h 625"/>
                <a:gd name="T6" fmla="*/ 242 w 625"/>
                <a:gd name="T7" fmla="*/ 263 h 625"/>
                <a:gd name="T8" fmla="*/ 228 w 625"/>
                <a:gd name="T9" fmla="*/ 229 h 625"/>
                <a:gd name="T10" fmla="*/ 247 w 625"/>
                <a:gd name="T11" fmla="*/ 193 h 625"/>
                <a:gd name="T12" fmla="*/ 384 w 625"/>
                <a:gd name="T13" fmla="*/ 363 h 625"/>
                <a:gd name="T14" fmla="*/ 336 w 625"/>
                <a:gd name="T15" fmla="*/ 345 h 625"/>
                <a:gd name="T16" fmla="*/ 336 w 625"/>
                <a:gd name="T17" fmla="*/ 450 h 625"/>
                <a:gd name="T18" fmla="*/ 382 w 625"/>
                <a:gd name="T19" fmla="*/ 435 h 625"/>
                <a:gd name="T20" fmla="*/ 399 w 625"/>
                <a:gd name="T21" fmla="*/ 397 h 625"/>
                <a:gd name="T22" fmla="*/ 384 w 625"/>
                <a:gd name="T23" fmla="*/ 363 h 625"/>
                <a:gd name="T24" fmla="*/ 625 w 625"/>
                <a:gd name="T25" fmla="*/ 312 h 625"/>
                <a:gd name="T26" fmla="*/ 312 w 625"/>
                <a:gd name="T27" fmla="*/ 625 h 625"/>
                <a:gd name="T28" fmla="*/ 0 w 625"/>
                <a:gd name="T29" fmla="*/ 312 h 625"/>
                <a:gd name="T30" fmla="*/ 312 w 625"/>
                <a:gd name="T31" fmla="*/ 0 h 625"/>
                <a:gd name="T32" fmla="*/ 625 w 625"/>
                <a:gd name="T33" fmla="*/ 312 h 625"/>
                <a:gd name="T34" fmla="*/ 463 w 625"/>
                <a:gd name="T35" fmla="*/ 390 h 625"/>
                <a:gd name="T36" fmla="*/ 438 w 625"/>
                <a:gd name="T37" fmla="*/ 328 h 625"/>
                <a:gd name="T38" fmla="*/ 369 w 625"/>
                <a:gd name="T39" fmla="*/ 296 h 625"/>
                <a:gd name="T40" fmla="*/ 351 w 625"/>
                <a:gd name="T41" fmla="*/ 292 h 625"/>
                <a:gd name="T42" fmla="*/ 336 w 625"/>
                <a:gd name="T43" fmla="*/ 289 h 625"/>
                <a:gd name="T44" fmla="*/ 336 w 625"/>
                <a:gd name="T45" fmla="*/ 178 h 625"/>
                <a:gd name="T46" fmla="*/ 392 w 625"/>
                <a:gd name="T47" fmla="*/ 189 h 625"/>
                <a:gd name="T48" fmla="*/ 437 w 625"/>
                <a:gd name="T49" fmla="*/ 212 h 625"/>
                <a:gd name="T50" fmla="*/ 438 w 625"/>
                <a:gd name="T51" fmla="*/ 212 h 625"/>
                <a:gd name="T52" fmla="*/ 448 w 625"/>
                <a:gd name="T53" fmla="*/ 212 h 625"/>
                <a:gd name="T54" fmla="*/ 448 w 625"/>
                <a:gd name="T55" fmla="*/ 151 h 625"/>
                <a:gd name="T56" fmla="*/ 445 w 625"/>
                <a:gd name="T57" fmla="*/ 150 h 625"/>
                <a:gd name="T58" fmla="*/ 392 w 625"/>
                <a:gd name="T59" fmla="*/ 135 h 625"/>
                <a:gd name="T60" fmla="*/ 336 w 625"/>
                <a:gd name="T61" fmla="*/ 128 h 625"/>
                <a:gd name="T62" fmla="*/ 336 w 625"/>
                <a:gd name="T63" fmla="*/ 75 h 625"/>
                <a:gd name="T64" fmla="*/ 292 w 625"/>
                <a:gd name="T65" fmla="*/ 75 h 625"/>
                <a:gd name="T66" fmla="*/ 292 w 625"/>
                <a:gd name="T67" fmla="*/ 129 h 625"/>
                <a:gd name="T68" fmla="*/ 199 w 625"/>
                <a:gd name="T69" fmla="*/ 163 h 625"/>
                <a:gd name="T70" fmla="*/ 164 w 625"/>
                <a:gd name="T71" fmla="*/ 236 h 625"/>
                <a:gd name="T72" fmla="*/ 185 w 625"/>
                <a:gd name="T73" fmla="*/ 295 h 625"/>
                <a:gd name="T74" fmla="*/ 256 w 625"/>
                <a:gd name="T75" fmla="*/ 331 h 625"/>
                <a:gd name="T76" fmla="*/ 274 w 625"/>
                <a:gd name="T77" fmla="*/ 335 h 625"/>
                <a:gd name="T78" fmla="*/ 292 w 625"/>
                <a:gd name="T79" fmla="*/ 339 h 625"/>
                <a:gd name="T80" fmla="*/ 292 w 625"/>
                <a:gd name="T81" fmla="*/ 451 h 625"/>
                <a:gd name="T82" fmla="*/ 255 w 625"/>
                <a:gd name="T83" fmla="*/ 446 h 625"/>
                <a:gd name="T84" fmla="*/ 220 w 625"/>
                <a:gd name="T85" fmla="*/ 436 h 625"/>
                <a:gd name="T86" fmla="*/ 193 w 625"/>
                <a:gd name="T87" fmla="*/ 424 h 625"/>
                <a:gd name="T88" fmla="*/ 174 w 625"/>
                <a:gd name="T89" fmla="*/ 413 h 625"/>
                <a:gd name="T90" fmla="*/ 172 w 625"/>
                <a:gd name="T91" fmla="*/ 413 h 625"/>
                <a:gd name="T92" fmla="*/ 161 w 625"/>
                <a:gd name="T93" fmla="*/ 413 h 625"/>
                <a:gd name="T94" fmla="*/ 161 w 625"/>
                <a:gd name="T95" fmla="*/ 475 h 625"/>
                <a:gd name="T96" fmla="*/ 164 w 625"/>
                <a:gd name="T97" fmla="*/ 476 h 625"/>
                <a:gd name="T98" fmla="*/ 224 w 625"/>
                <a:gd name="T99" fmla="*/ 494 h 625"/>
                <a:gd name="T100" fmla="*/ 292 w 625"/>
                <a:gd name="T101" fmla="*/ 501 h 625"/>
                <a:gd name="T102" fmla="*/ 292 w 625"/>
                <a:gd name="T103" fmla="*/ 549 h 625"/>
                <a:gd name="T104" fmla="*/ 336 w 625"/>
                <a:gd name="T105" fmla="*/ 549 h 625"/>
                <a:gd name="T106" fmla="*/ 336 w 625"/>
                <a:gd name="T107" fmla="*/ 499 h 625"/>
                <a:gd name="T108" fmla="*/ 426 w 625"/>
                <a:gd name="T109" fmla="*/ 465 h 625"/>
                <a:gd name="T110" fmla="*/ 463 w 625"/>
                <a:gd name="T111" fmla="*/ 3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5" h="625">
                  <a:moveTo>
                    <a:pt x="247" y="193"/>
                  </a:moveTo>
                  <a:cubicBezTo>
                    <a:pt x="259" y="185"/>
                    <a:pt x="274" y="180"/>
                    <a:pt x="292" y="178"/>
                  </a:cubicBezTo>
                  <a:cubicBezTo>
                    <a:pt x="292" y="283"/>
                    <a:pt x="292" y="283"/>
                    <a:pt x="292" y="283"/>
                  </a:cubicBezTo>
                  <a:cubicBezTo>
                    <a:pt x="268" y="277"/>
                    <a:pt x="251" y="271"/>
                    <a:pt x="242" y="263"/>
                  </a:cubicBezTo>
                  <a:cubicBezTo>
                    <a:pt x="232" y="256"/>
                    <a:pt x="228" y="244"/>
                    <a:pt x="228" y="229"/>
                  </a:cubicBezTo>
                  <a:cubicBezTo>
                    <a:pt x="228" y="213"/>
                    <a:pt x="234" y="202"/>
                    <a:pt x="247" y="193"/>
                  </a:cubicBezTo>
                  <a:close/>
                  <a:moveTo>
                    <a:pt x="384" y="363"/>
                  </a:moveTo>
                  <a:cubicBezTo>
                    <a:pt x="374" y="356"/>
                    <a:pt x="358" y="350"/>
                    <a:pt x="336" y="345"/>
                  </a:cubicBezTo>
                  <a:cubicBezTo>
                    <a:pt x="336" y="450"/>
                    <a:pt x="336" y="450"/>
                    <a:pt x="336" y="450"/>
                  </a:cubicBezTo>
                  <a:cubicBezTo>
                    <a:pt x="356" y="448"/>
                    <a:pt x="371" y="442"/>
                    <a:pt x="382" y="435"/>
                  </a:cubicBezTo>
                  <a:cubicBezTo>
                    <a:pt x="393" y="426"/>
                    <a:pt x="399" y="414"/>
                    <a:pt x="399" y="397"/>
                  </a:cubicBezTo>
                  <a:cubicBezTo>
                    <a:pt x="399" y="381"/>
                    <a:pt x="394" y="370"/>
                    <a:pt x="384" y="363"/>
                  </a:cubicBezTo>
                  <a:close/>
                  <a:moveTo>
                    <a:pt x="625" y="312"/>
                  </a:moveTo>
                  <a:cubicBezTo>
                    <a:pt x="625" y="485"/>
                    <a:pt x="485" y="625"/>
                    <a:pt x="312" y="625"/>
                  </a:cubicBezTo>
                  <a:cubicBezTo>
                    <a:pt x="140" y="625"/>
                    <a:pt x="0" y="485"/>
                    <a:pt x="0" y="312"/>
                  </a:cubicBezTo>
                  <a:cubicBezTo>
                    <a:pt x="0" y="140"/>
                    <a:pt x="140" y="0"/>
                    <a:pt x="312" y="0"/>
                  </a:cubicBezTo>
                  <a:cubicBezTo>
                    <a:pt x="485" y="0"/>
                    <a:pt x="625" y="140"/>
                    <a:pt x="625" y="312"/>
                  </a:cubicBezTo>
                  <a:close/>
                  <a:moveTo>
                    <a:pt x="463" y="390"/>
                  </a:moveTo>
                  <a:cubicBezTo>
                    <a:pt x="463" y="364"/>
                    <a:pt x="455" y="343"/>
                    <a:pt x="438" y="328"/>
                  </a:cubicBezTo>
                  <a:cubicBezTo>
                    <a:pt x="422" y="313"/>
                    <a:pt x="398" y="302"/>
                    <a:pt x="369" y="296"/>
                  </a:cubicBezTo>
                  <a:cubicBezTo>
                    <a:pt x="364" y="295"/>
                    <a:pt x="358" y="294"/>
                    <a:pt x="351" y="292"/>
                  </a:cubicBezTo>
                  <a:cubicBezTo>
                    <a:pt x="346" y="291"/>
                    <a:pt x="341" y="290"/>
                    <a:pt x="336" y="289"/>
                  </a:cubicBezTo>
                  <a:cubicBezTo>
                    <a:pt x="336" y="178"/>
                    <a:pt x="336" y="178"/>
                    <a:pt x="336" y="178"/>
                  </a:cubicBezTo>
                  <a:cubicBezTo>
                    <a:pt x="359" y="180"/>
                    <a:pt x="377" y="184"/>
                    <a:pt x="392" y="189"/>
                  </a:cubicBezTo>
                  <a:cubicBezTo>
                    <a:pt x="407" y="196"/>
                    <a:pt x="422" y="203"/>
                    <a:pt x="437" y="212"/>
                  </a:cubicBezTo>
                  <a:cubicBezTo>
                    <a:pt x="438" y="212"/>
                    <a:pt x="438" y="212"/>
                    <a:pt x="438" y="212"/>
                  </a:cubicBezTo>
                  <a:cubicBezTo>
                    <a:pt x="448" y="212"/>
                    <a:pt x="448" y="212"/>
                    <a:pt x="448" y="212"/>
                  </a:cubicBezTo>
                  <a:cubicBezTo>
                    <a:pt x="448" y="151"/>
                    <a:pt x="448" y="151"/>
                    <a:pt x="448" y="151"/>
                  </a:cubicBezTo>
                  <a:cubicBezTo>
                    <a:pt x="445" y="150"/>
                    <a:pt x="445" y="150"/>
                    <a:pt x="445" y="150"/>
                  </a:cubicBezTo>
                  <a:cubicBezTo>
                    <a:pt x="431" y="144"/>
                    <a:pt x="413" y="139"/>
                    <a:pt x="392" y="135"/>
                  </a:cubicBezTo>
                  <a:cubicBezTo>
                    <a:pt x="373" y="131"/>
                    <a:pt x="354" y="129"/>
                    <a:pt x="336" y="128"/>
                  </a:cubicBezTo>
                  <a:cubicBezTo>
                    <a:pt x="336" y="75"/>
                    <a:pt x="336" y="75"/>
                    <a:pt x="336" y="75"/>
                  </a:cubicBezTo>
                  <a:cubicBezTo>
                    <a:pt x="292" y="75"/>
                    <a:pt x="292" y="75"/>
                    <a:pt x="292" y="75"/>
                  </a:cubicBezTo>
                  <a:cubicBezTo>
                    <a:pt x="292" y="129"/>
                    <a:pt x="292" y="129"/>
                    <a:pt x="292" y="129"/>
                  </a:cubicBezTo>
                  <a:cubicBezTo>
                    <a:pt x="253" y="133"/>
                    <a:pt x="221" y="144"/>
                    <a:pt x="199" y="163"/>
                  </a:cubicBezTo>
                  <a:cubicBezTo>
                    <a:pt x="175" y="183"/>
                    <a:pt x="164" y="207"/>
                    <a:pt x="164" y="236"/>
                  </a:cubicBezTo>
                  <a:cubicBezTo>
                    <a:pt x="164" y="259"/>
                    <a:pt x="171" y="279"/>
                    <a:pt x="185" y="295"/>
                  </a:cubicBezTo>
                  <a:cubicBezTo>
                    <a:pt x="200" y="311"/>
                    <a:pt x="223" y="323"/>
                    <a:pt x="256" y="331"/>
                  </a:cubicBezTo>
                  <a:cubicBezTo>
                    <a:pt x="261" y="332"/>
                    <a:pt x="268" y="334"/>
                    <a:pt x="274" y="335"/>
                  </a:cubicBezTo>
                  <a:cubicBezTo>
                    <a:pt x="280" y="337"/>
                    <a:pt x="286" y="338"/>
                    <a:pt x="292" y="339"/>
                  </a:cubicBezTo>
                  <a:cubicBezTo>
                    <a:pt x="292" y="451"/>
                    <a:pt x="292" y="451"/>
                    <a:pt x="292" y="451"/>
                  </a:cubicBezTo>
                  <a:cubicBezTo>
                    <a:pt x="279" y="450"/>
                    <a:pt x="266" y="449"/>
                    <a:pt x="255" y="446"/>
                  </a:cubicBezTo>
                  <a:cubicBezTo>
                    <a:pt x="241" y="443"/>
                    <a:pt x="230" y="440"/>
                    <a:pt x="220" y="436"/>
                  </a:cubicBezTo>
                  <a:cubicBezTo>
                    <a:pt x="211" y="433"/>
                    <a:pt x="202" y="429"/>
                    <a:pt x="193" y="424"/>
                  </a:cubicBezTo>
                  <a:cubicBezTo>
                    <a:pt x="183" y="420"/>
                    <a:pt x="177" y="416"/>
                    <a:pt x="174" y="413"/>
                  </a:cubicBezTo>
                  <a:cubicBezTo>
                    <a:pt x="172" y="413"/>
                    <a:pt x="172" y="413"/>
                    <a:pt x="172" y="413"/>
                  </a:cubicBezTo>
                  <a:cubicBezTo>
                    <a:pt x="161" y="413"/>
                    <a:pt x="161" y="413"/>
                    <a:pt x="161" y="413"/>
                  </a:cubicBezTo>
                  <a:cubicBezTo>
                    <a:pt x="161" y="475"/>
                    <a:pt x="161" y="475"/>
                    <a:pt x="161" y="475"/>
                  </a:cubicBezTo>
                  <a:cubicBezTo>
                    <a:pt x="164" y="476"/>
                    <a:pt x="164" y="476"/>
                    <a:pt x="164" y="476"/>
                  </a:cubicBezTo>
                  <a:cubicBezTo>
                    <a:pt x="181" y="483"/>
                    <a:pt x="201" y="489"/>
                    <a:pt x="224" y="494"/>
                  </a:cubicBezTo>
                  <a:cubicBezTo>
                    <a:pt x="245" y="498"/>
                    <a:pt x="268" y="501"/>
                    <a:pt x="292" y="501"/>
                  </a:cubicBezTo>
                  <a:cubicBezTo>
                    <a:pt x="292" y="549"/>
                    <a:pt x="292" y="549"/>
                    <a:pt x="292" y="549"/>
                  </a:cubicBezTo>
                  <a:cubicBezTo>
                    <a:pt x="336" y="549"/>
                    <a:pt x="336" y="549"/>
                    <a:pt x="336" y="549"/>
                  </a:cubicBezTo>
                  <a:cubicBezTo>
                    <a:pt x="336" y="499"/>
                    <a:pt x="336" y="499"/>
                    <a:pt x="336" y="499"/>
                  </a:cubicBezTo>
                  <a:cubicBezTo>
                    <a:pt x="373" y="495"/>
                    <a:pt x="403" y="484"/>
                    <a:pt x="426" y="465"/>
                  </a:cubicBezTo>
                  <a:cubicBezTo>
                    <a:pt x="451" y="445"/>
                    <a:pt x="463" y="420"/>
                    <a:pt x="463" y="39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7" name="Freeform 42"/>
            <p:cNvSpPr>
              <a:spLocks noEditPoints="1"/>
            </p:cNvSpPr>
            <p:nvPr>
              <p:custDataLst>
                <p:tags r:id="rId3"/>
              </p:custDataLst>
            </p:nvPr>
          </p:nvSpPr>
          <p:spPr bwMode="auto">
            <a:xfrm>
              <a:off x="7543800" y="5574690"/>
              <a:ext cx="611188" cy="769938"/>
            </a:xfrm>
            <a:custGeom>
              <a:avLst/>
              <a:gdLst>
                <a:gd name="T0" fmla="*/ 87 w 163"/>
                <a:gd name="T1" fmla="*/ 0 h 205"/>
                <a:gd name="T2" fmla="*/ 107 w 163"/>
                <a:gd name="T3" fmla="*/ 10 h 205"/>
                <a:gd name="T4" fmla="*/ 121 w 163"/>
                <a:gd name="T5" fmla="*/ 28 h 205"/>
                <a:gd name="T6" fmla="*/ 120 w 163"/>
                <a:gd name="T7" fmla="*/ 52 h 205"/>
                <a:gd name="T8" fmla="*/ 120 w 163"/>
                <a:gd name="T9" fmla="*/ 52 h 205"/>
                <a:gd name="T10" fmla="*/ 124 w 163"/>
                <a:gd name="T11" fmla="*/ 54 h 205"/>
                <a:gd name="T12" fmla="*/ 124 w 163"/>
                <a:gd name="T13" fmla="*/ 63 h 205"/>
                <a:gd name="T14" fmla="*/ 118 w 163"/>
                <a:gd name="T15" fmla="*/ 69 h 205"/>
                <a:gd name="T16" fmla="*/ 114 w 163"/>
                <a:gd name="T17" fmla="*/ 71 h 205"/>
                <a:gd name="T18" fmla="*/ 81 w 163"/>
                <a:gd name="T19" fmla="*/ 103 h 205"/>
                <a:gd name="T20" fmla="*/ 48 w 163"/>
                <a:gd name="T21" fmla="*/ 71 h 205"/>
                <a:gd name="T22" fmla="*/ 45 w 163"/>
                <a:gd name="T23" fmla="*/ 69 h 205"/>
                <a:gd name="T24" fmla="*/ 39 w 163"/>
                <a:gd name="T25" fmla="*/ 63 h 205"/>
                <a:gd name="T26" fmla="*/ 38 w 163"/>
                <a:gd name="T27" fmla="*/ 54 h 205"/>
                <a:gd name="T28" fmla="*/ 43 w 163"/>
                <a:gd name="T29" fmla="*/ 52 h 205"/>
                <a:gd name="T30" fmla="*/ 42 w 163"/>
                <a:gd name="T31" fmla="*/ 28 h 205"/>
                <a:gd name="T32" fmla="*/ 56 w 163"/>
                <a:gd name="T33" fmla="*/ 10 h 205"/>
                <a:gd name="T34" fmla="*/ 56 w 163"/>
                <a:gd name="T35" fmla="*/ 10 h 205"/>
                <a:gd name="T36" fmla="*/ 56 w 163"/>
                <a:gd name="T37" fmla="*/ 10 h 205"/>
                <a:gd name="T38" fmla="*/ 56 w 163"/>
                <a:gd name="T39" fmla="*/ 9 h 205"/>
                <a:gd name="T40" fmla="*/ 56 w 163"/>
                <a:gd name="T41" fmla="*/ 9 h 205"/>
                <a:gd name="T42" fmla="*/ 76 w 163"/>
                <a:gd name="T43" fmla="*/ 0 h 205"/>
                <a:gd name="T44" fmla="*/ 81 w 163"/>
                <a:gd name="T45" fmla="*/ 0 h 205"/>
                <a:gd name="T46" fmla="*/ 87 w 163"/>
                <a:gd name="T47" fmla="*/ 0 h 205"/>
                <a:gd name="T48" fmla="*/ 81 w 163"/>
                <a:gd name="T49" fmla="*/ 117 h 205"/>
                <a:gd name="T50" fmla="*/ 73 w 163"/>
                <a:gd name="T51" fmla="*/ 122 h 205"/>
                <a:gd name="T52" fmla="*/ 76 w 163"/>
                <a:gd name="T53" fmla="*/ 132 h 205"/>
                <a:gd name="T54" fmla="*/ 69 w 163"/>
                <a:gd name="T55" fmla="*/ 172 h 205"/>
                <a:gd name="T56" fmla="*/ 49 w 163"/>
                <a:gd name="T57" fmla="*/ 109 h 205"/>
                <a:gd name="T58" fmla="*/ 11 w 163"/>
                <a:gd name="T59" fmla="*/ 130 h 205"/>
                <a:gd name="T60" fmla="*/ 0 w 163"/>
                <a:gd name="T61" fmla="*/ 198 h 205"/>
                <a:gd name="T62" fmla="*/ 2 w 163"/>
                <a:gd name="T63" fmla="*/ 203 h 205"/>
                <a:gd name="T64" fmla="*/ 6 w 163"/>
                <a:gd name="T65" fmla="*/ 205 h 205"/>
                <a:gd name="T66" fmla="*/ 156 w 163"/>
                <a:gd name="T67" fmla="*/ 205 h 205"/>
                <a:gd name="T68" fmla="*/ 161 w 163"/>
                <a:gd name="T69" fmla="*/ 203 h 205"/>
                <a:gd name="T70" fmla="*/ 163 w 163"/>
                <a:gd name="T71" fmla="*/ 198 h 205"/>
                <a:gd name="T72" fmla="*/ 152 w 163"/>
                <a:gd name="T73" fmla="*/ 130 h 205"/>
                <a:gd name="T74" fmla="*/ 114 w 163"/>
                <a:gd name="T75" fmla="*/ 109 h 205"/>
                <a:gd name="T76" fmla="*/ 93 w 163"/>
                <a:gd name="T77" fmla="*/ 172 h 205"/>
                <a:gd name="T78" fmla="*/ 87 w 163"/>
                <a:gd name="T79" fmla="*/ 132 h 205"/>
                <a:gd name="T80" fmla="*/ 90 w 163"/>
                <a:gd name="T81" fmla="*/ 122 h 205"/>
                <a:gd name="T82" fmla="*/ 81 w 163"/>
                <a:gd name="T83" fmla="*/ 1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205">
                  <a:moveTo>
                    <a:pt x="87" y="0"/>
                  </a:moveTo>
                  <a:cubicBezTo>
                    <a:pt x="95" y="2"/>
                    <a:pt x="102" y="5"/>
                    <a:pt x="107" y="10"/>
                  </a:cubicBezTo>
                  <a:cubicBezTo>
                    <a:pt x="113" y="15"/>
                    <a:pt x="119" y="18"/>
                    <a:pt x="121" y="28"/>
                  </a:cubicBezTo>
                  <a:cubicBezTo>
                    <a:pt x="123" y="36"/>
                    <a:pt x="121" y="45"/>
                    <a:pt x="120" y="52"/>
                  </a:cubicBezTo>
                  <a:cubicBezTo>
                    <a:pt x="120" y="52"/>
                    <a:pt x="120" y="52"/>
                    <a:pt x="120" y="52"/>
                  </a:cubicBezTo>
                  <a:cubicBezTo>
                    <a:pt x="122" y="52"/>
                    <a:pt x="124" y="52"/>
                    <a:pt x="124" y="54"/>
                  </a:cubicBezTo>
                  <a:cubicBezTo>
                    <a:pt x="125" y="57"/>
                    <a:pt x="125" y="60"/>
                    <a:pt x="124" y="63"/>
                  </a:cubicBezTo>
                  <a:cubicBezTo>
                    <a:pt x="123" y="65"/>
                    <a:pt x="120" y="67"/>
                    <a:pt x="118" y="69"/>
                  </a:cubicBezTo>
                  <a:cubicBezTo>
                    <a:pt x="117" y="70"/>
                    <a:pt x="116" y="71"/>
                    <a:pt x="114" y="71"/>
                  </a:cubicBezTo>
                  <a:cubicBezTo>
                    <a:pt x="108" y="88"/>
                    <a:pt x="96" y="103"/>
                    <a:pt x="81" y="103"/>
                  </a:cubicBezTo>
                  <a:cubicBezTo>
                    <a:pt x="67" y="103"/>
                    <a:pt x="55" y="88"/>
                    <a:pt x="48" y="71"/>
                  </a:cubicBezTo>
                  <a:cubicBezTo>
                    <a:pt x="47" y="71"/>
                    <a:pt x="46" y="70"/>
                    <a:pt x="45" y="69"/>
                  </a:cubicBezTo>
                  <a:cubicBezTo>
                    <a:pt x="43" y="67"/>
                    <a:pt x="39" y="65"/>
                    <a:pt x="39" y="63"/>
                  </a:cubicBezTo>
                  <a:cubicBezTo>
                    <a:pt x="38" y="60"/>
                    <a:pt x="37" y="57"/>
                    <a:pt x="38" y="54"/>
                  </a:cubicBezTo>
                  <a:cubicBezTo>
                    <a:pt x="39" y="52"/>
                    <a:pt x="41" y="52"/>
                    <a:pt x="43" y="52"/>
                  </a:cubicBezTo>
                  <a:cubicBezTo>
                    <a:pt x="41" y="45"/>
                    <a:pt x="40" y="36"/>
                    <a:pt x="42" y="28"/>
                  </a:cubicBezTo>
                  <a:cubicBezTo>
                    <a:pt x="44" y="18"/>
                    <a:pt x="50" y="15"/>
                    <a:pt x="56" y="10"/>
                  </a:cubicBezTo>
                  <a:cubicBezTo>
                    <a:pt x="56" y="10"/>
                    <a:pt x="56" y="10"/>
                    <a:pt x="56" y="10"/>
                  </a:cubicBezTo>
                  <a:cubicBezTo>
                    <a:pt x="56" y="10"/>
                    <a:pt x="56" y="10"/>
                    <a:pt x="56" y="10"/>
                  </a:cubicBezTo>
                  <a:cubicBezTo>
                    <a:pt x="56" y="9"/>
                    <a:pt x="56" y="9"/>
                    <a:pt x="56" y="9"/>
                  </a:cubicBezTo>
                  <a:cubicBezTo>
                    <a:pt x="56" y="9"/>
                    <a:pt x="56" y="9"/>
                    <a:pt x="56" y="9"/>
                  </a:cubicBezTo>
                  <a:cubicBezTo>
                    <a:pt x="62" y="5"/>
                    <a:pt x="68" y="1"/>
                    <a:pt x="76" y="0"/>
                  </a:cubicBezTo>
                  <a:cubicBezTo>
                    <a:pt x="77" y="0"/>
                    <a:pt x="79" y="0"/>
                    <a:pt x="81" y="0"/>
                  </a:cubicBezTo>
                  <a:cubicBezTo>
                    <a:pt x="84" y="0"/>
                    <a:pt x="85" y="0"/>
                    <a:pt x="87" y="0"/>
                  </a:cubicBezTo>
                  <a:close/>
                  <a:moveTo>
                    <a:pt x="81" y="117"/>
                  </a:moveTo>
                  <a:cubicBezTo>
                    <a:pt x="73" y="122"/>
                    <a:pt x="73" y="122"/>
                    <a:pt x="73" y="122"/>
                  </a:cubicBezTo>
                  <a:cubicBezTo>
                    <a:pt x="76" y="132"/>
                    <a:pt x="76" y="132"/>
                    <a:pt x="76" y="132"/>
                  </a:cubicBezTo>
                  <a:cubicBezTo>
                    <a:pt x="69" y="172"/>
                    <a:pt x="69" y="172"/>
                    <a:pt x="69" y="172"/>
                  </a:cubicBezTo>
                  <a:cubicBezTo>
                    <a:pt x="61" y="155"/>
                    <a:pt x="54" y="127"/>
                    <a:pt x="49" y="109"/>
                  </a:cubicBezTo>
                  <a:cubicBezTo>
                    <a:pt x="36" y="115"/>
                    <a:pt x="17" y="116"/>
                    <a:pt x="11" y="130"/>
                  </a:cubicBezTo>
                  <a:cubicBezTo>
                    <a:pt x="4" y="143"/>
                    <a:pt x="1" y="174"/>
                    <a:pt x="0" y="198"/>
                  </a:cubicBezTo>
                  <a:cubicBezTo>
                    <a:pt x="0" y="200"/>
                    <a:pt x="0" y="201"/>
                    <a:pt x="2" y="203"/>
                  </a:cubicBezTo>
                  <a:cubicBezTo>
                    <a:pt x="3" y="204"/>
                    <a:pt x="5" y="205"/>
                    <a:pt x="6" y="205"/>
                  </a:cubicBezTo>
                  <a:cubicBezTo>
                    <a:pt x="156" y="205"/>
                    <a:pt x="156" y="205"/>
                    <a:pt x="156" y="205"/>
                  </a:cubicBezTo>
                  <a:cubicBezTo>
                    <a:pt x="158" y="205"/>
                    <a:pt x="160" y="204"/>
                    <a:pt x="161" y="203"/>
                  </a:cubicBezTo>
                  <a:cubicBezTo>
                    <a:pt x="162" y="201"/>
                    <a:pt x="163" y="200"/>
                    <a:pt x="163" y="198"/>
                  </a:cubicBezTo>
                  <a:cubicBezTo>
                    <a:pt x="162" y="174"/>
                    <a:pt x="159" y="143"/>
                    <a:pt x="152" y="130"/>
                  </a:cubicBezTo>
                  <a:cubicBezTo>
                    <a:pt x="145" y="116"/>
                    <a:pt x="127" y="115"/>
                    <a:pt x="114" y="109"/>
                  </a:cubicBezTo>
                  <a:cubicBezTo>
                    <a:pt x="109" y="127"/>
                    <a:pt x="102" y="155"/>
                    <a:pt x="93" y="172"/>
                  </a:cubicBezTo>
                  <a:cubicBezTo>
                    <a:pt x="87" y="132"/>
                    <a:pt x="87" y="132"/>
                    <a:pt x="87" y="132"/>
                  </a:cubicBezTo>
                  <a:cubicBezTo>
                    <a:pt x="90" y="122"/>
                    <a:pt x="90" y="122"/>
                    <a:pt x="90" y="122"/>
                  </a:cubicBezTo>
                  <a:cubicBezTo>
                    <a:pt x="81" y="117"/>
                    <a:pt x="81" y="117"/>
                    <a:pt x="81" y="117"/>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69" name="TextBox 168"/>
          <p:cNvSpPr txBox="1"/>
          <p:nvPr/>
        </p:nvSpPr>
        <p:spPr>
          <a:xfrm>
            <a:off x="3478438" y="7927268"/>
            <a:ext cx="3252770" cy="442279"/>
          </a:xfrm>
          <a:prstGeom prst="rec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High long-haul transit time of average 4 - 5 days impacting business performance</a:t>
            </a:r>
          </a:p>
        </p:txBody>
      </p:sp>
      <p:cxnSp>
        <p:nvCxnSpPr>
          <p:cNvPr id="170" name="Straight Connector 169"/>
          <p:cNvCxnSpPr/>
          <p:nvPr/>
        </p:nvCxnSpPr>
        <p:spPr>
          <a:xfrm>
            <a:off x="3478438" y="8412154"/>
            <a:ext cx="2940540"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129" name="TextBox 128"/>
          <p:cNvSpPr txBox="1"/>
          <p:nvPr/>
        </p:nvSpPr>
        <p:spPr>
          <a:xfrm>
            <a:off x="6632376" y="3013938"/>
            <a:ext cx="2926080"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No social respect</a:t>
            </a:r>
          </a:p>
        </p:txBody>
      </p:sp>
      <p:sp>
        <p:nvSpPr>
          <p:cNvPr id="130" name="TextBox 129"/>
          <p:cNvSpPr txBox="1"/>
          <p:nvPr/>
        </p:nvSpPr>
        <p:spPr>
          <a:xfrm>
            <a:off x="6632377" y="3390438"/>
            <a:ext cx="3297234"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Just 7-10 days spent at home in a month </a:t>
            </a:r>
          </a:p>
        </p:txBody>
      </p:sp>
      <p:sp>
        <p:nvSpPr>
          <p:cNvPr id="131" name="TextBox 130"/>
          <p:cNvSpPr txBox="1"/>
          <p:nvPr/>
        </p:nvSpPr>
        <p:spPr>
          <a:xfrm>
            <a:off x="6632377" y="3766938"/>
            <a:ext cx="2926080"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No family life to speak of </a:t>
            </a:r>
          </a:p>
        </p:txBody>
      </p:sp>
      <p:sp>
        <p:nvSpPr>
          <p:cNvPr id="134" name="TextBox 133"/>
          <p:cNvSpPr txBox="1"/>
          <p:nvPr/>
        </p:nvSpPr>
        <p:spPr>
          <a:xfrm>
            <a:off x="6915715" y="4896436"/>
            <a:ext cx="2397526"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Chronic truck driver shortage</a:t>
            </a:r>
          </a:p>
        </p:txBody>
      </p:sp>
      <p:sp>
        <p:nvSpPr>
          <p:cNvPr id="136" name="TextBox 135"/>
          <p:cNvSpPr txBox="1"/>
          <p:nvPr/>
        </p:nvSpPr>
        <p:spPr>
          <a:xfrm>
            <a:off x="6632377" y="4143438"/>
            <a:ext cx="2926080"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Addiction to alcohol </a:t>
            </a:r>
          </a:p>
        </p:txBody>
      </p:sp>
      <p:sp>
        <p:nvSpPr>
          <p:cNvPr id="138" name="TextBox 137"/>
          <p:cNvSpPr txBox="1"/>
          <p:nvPr/>
        </p:nvSpPr>
        <p:spPr>
          <a:xfrm>
            <a:off x="6632377" y="4519938"/>
            <a:ext cx="2926080" cy="338328"/>
          </a:xfrm>
          <a:prstGeom prst="wedgeRectCallout">
            <a:avLst/>
          </a:prstGeom>
          <a:noFill/>
        </p:spPr>
        <p:txBody>
          <a:bodyPr wrap="square" lIns="45720" rIns="45720" rtlCol="0" anchor="ctr" anchorCtr="0">
            <a:noAutofit/>
          </a:bodyPr>
          <a:lstStyle/>
          <a:p>
            <a:r>
              <a:rPr lang="en-US" sz="1200" b="1" kern="0" dirty="0">
                <a:solidFill>
                  <a:srgbClr val="000000"/>
                </a:solidFill>
                <a:latin typeface="Arial" pitchFamily="34" charset="0"/>
                <a:cs typeface="Arial" pitchFamily="34" charset="0"/>
              </a:rPr>
              <a:t>Serious health, lifestyle challenges </a:t>
            </a:r>
          </a:p>
        </p:txBody>
      </p:sp>
      <p:cxnSp>
        <p:nvCxnSpPr>
          <p:cNvPr id="144" name="Straight Connector 143"/>
          <p:cNvCxnSpPr/>
          <p:nvPr/>
        </p:nvCxnSpPr>
        <p:spPr>
          <a:xfrm>
            <a:off x="6686989" y="3371352"/>
            <a:ext cx="292608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45" name="Straight Connector 144"/>
          <p:cNvCxnSpPr/>
          <p:nvPr/>
        </p:nvCxnSpPr>
        <p:spPr>
          <a:xfrm>
            <a:off x="6686989" y="3747852"/>
            <a:ext cx="292608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46" name="Straight Connector 145"/>
          <p:cNvCxnSpPr/>
          <p:nvPr/>
        </p:nvCxnSpPr>
        <p:spPr>
          <a:xfrm>
            <a:off x="6686989" y="4124352"/>
            <a:ext cx="292608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47" name="Straight Connector 146"/>
          <p:cNvCxnSpPr/>
          <p:nvPr/>
        </p:nvCxnSpPr>
        <p:spPr>
          <a:xfrm>
            <a:off x="6686989" y="4500852"/>
            <a:ext cx="2926080" cy="0"/>
          </a:xfrm>
          <a:prstGeom prst="line">
            <a:avLst/>
          </a:prstGeom>
          <a:solidFill>
            <a:srgbClr val="E3383A"/>
          </a:solidFill>
          <a:ln w="6350" cap="flat" cmpd="sng" algn="ctr">
            <a:solidFill>
              <a:srgbClr val="282828"/>
            </a:solidFill>
            <a:prstDash val="dash"/>
            <a:round/>
            <a:headEnd type="none" w="med" len="med"/>
            <a:tailEnd type="none" w="med" len="med"/>
          </a:ln>
          <a:effectLst/>
        </p:spPr>
      </p:cxnSp>
      <p:cxnSp>
        <p:nvCxnSpPr>
          <p:cNvPr id="148" name="Straight Connector 147"/>
          <p:cNvCxnSpPr/>
          <p:nvPr/>
        </p:nvCxnSpPr>
        <p:spPr>
          <a:xfrm>
            <a:off x="6686989" y="4877352"/>
            <a:ext cx="2871468"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184" name="TextBox 183"/>
          <p:cNvSpPr txBox="1"/>
          <p:nvPr/>
        </p:nvSpPr>
        <p:spPr>
          <a:xfrm>
            <a:off x="10189730" y="8790243"/>
            <a:ext cx="3451035" cy="309151"/>
          </a:xfrm>
          <a:prstGeom prst="rect">
            <a:avLst/>
          </a:prstGeom>
          <a:noFill/>
        </p:spPr>
        <p:txBody>
          <a:bodyPr wrap="square" lIns="45720" rIns="45720" rtlCol="0" anchor="ctr" anchorCtr="0">
            <a:noAutofit/>
          </a:bodyPr>
          <a:lstStyle/>
          <a:p>
            <a:r>
              <a:rPr lang="en-GB" sz="1200" b="1" kern="0" dirty="0">
                <a:solidFill>
                  <a:srgbClr val="000000"/>
                </a:solidFill>
                <a:latin typeface="Arial" pitchFamily="34" charset="0"/>
                <a:cs typeface="Arial" pitchFamily="34" charset="0"/>
              </a:rPr>
              <a:t>No pricing benchmark </a:t>
            </a:r>
          </a:p>
        </p:txBody>
      </p:sp>
      <p:cxnSp>
        <p:nvCxnSpPr>
          <p:cNvPr id="188" name="Straight Connector 187"/>
          <p:cNvCxnSpPr/>
          <p:nvPr/>
        </p:nvCxnSpPr>
        <p:spPr>
          <a:xfrm>
            <a:off x="9863015" y="8738183"/>
            <a:ext cx="2283230" cy="0"/>
          </a:xfrm>
          <a:prstGeom prst="line">
            <a:avLst/>
          </a:prstGeom>
          <a:solidFill>
            <a:srgbClr val="E3383A"/>
          </a:solidFill>
          <a:ln w="6350" cap="flat" cmpd="sng" algn="ctr">
            <a:solidFill>
              <a:srgbClr val="282828"/>
            </a:solidFill>
            <a:prstDash val="dash"/>
            <a:round/>
            <a:headEnd type="none" w="med" len="med"/>
            <a:tailEnd type="none" w="med" len="med"/>
          </a:ln>
          <a:effectLst/>
        </p:spPr>
      </p:cxnSp>
      <p:sp>
        <p:nvSpPr>
          <p:cNvPr id="50" name="TextBox 49"/>
          <p:cNvSpPr txBox="1"/>
          <p:nvPr/>
        </p:nvSpPr>
        <p:spPr bwMode="gray">
          <a:xfrm>
            <a:off x="7400505" y="6051224"/>
            <a:ext cx="1396937" cy="597451"/>
          </a:xfrm>
          <a:prstGeom prst="roundRect">
            <a:avLst/>
          </a:prstGeom>
          <a:noFill/>
          <a:ln w="9525">
            <a:noFill/>
          </a:ln>
          <a:effectLst/>
        </p:spPr>
        <p:txBody>
          <a:bodyPr wrap="square" lIns="45684" tIns="42678" rIns="45684" bIns="42678" rtlCol="0" anchor="ctr">
            <a:noAutofit/>
          </a:bodyPr>
          <a:lstStyle/>
          <a:p>
            <a:pPr algn="ctr" defTabSz="730966" eaLnBrk="1" fontAlgn="auto" hangingPunct="1">
              <a:lnSpc>
                <a:spcPts val="2000"/>
              </a:lnSpc>
              <a:spcBef>
                <a:spcPts val="300"/>
              </a:spcBef>
              <a:spcAft>
                <a:spcPts val="300"/>
              </a:spcAft>
              <a:defRPr/>
            </a:pPr>
            <a:r>
              <a:rPr lang="en-US" sz="1400" b="1" kern="0" dirty="0">
                <a:solidFill>
                  <a:srgbClr val="FFFFFF">
                    <a:lumMod val="50000"/>
                  </a:srgbClr>
                </a:solidFill>
                <a:latin typeface="Arial"/>
                <a:cs typeface="Arial" panose="020B0604020202020204" pitchFamily="34" charset="0"/>
              </a:rPr>
              <a:t>Key Stakeholders</a:t>
            </a:r>
          </a:p>
        </p:txBody>
      </p:sp>
    </p:spTree>
    <p:custDataLst>
      <p:tags r:id="rId1"/>
    </p:custDataLst>
    <p:extLst>
      <p:ext uri="{BB962C8B-B14F-4D97-AF65-F5344CB8AC3E}">
        <p14:creationId xmlns:p14="http://schemas.microsoft.com/office/powerpoint/2010/main" val="193073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0536341" y="3643018"/>
            <a:ext cx="4541735" cy="1770357"/>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endParaRPr lang="en-US" sz="1400" dirty="0">
              <a:solidFill>
                <a:srgbClr val="57585A"/>
              </a:solidFill>
            </a:endParaRPr>
          </a:p>
        </p:txBody>
      </p:sp>
      <p:sp>
        <p:nvSpPr>
          <p:cNvPr id="3" name="Title 2"/>
          <p:cNvSpPr>
            <a:spLocks noGrp="1"/>
          </p:cNvSpPr>
          <p:nvPr>
            <p:ph type="title"/>
          </p:nvPr>
        </p:nvSpPr>
        <p:spPr>
          <a:xfrm>
            <a:off x="242550" y="246758"/>
            <a:ext cx="13623979" cy="991505"/>
          </a:xfrm>
        </p:spPr>
        <p:txBody>
          <a:bodyPr bIns="73152"/>
          <a:lstStyle/>
          <a:p>
            <a:r>
              <a:rPr lang="en-US" dirty="0"/>
              <a:t>Landmark Reforms in recent times are beginning to have a meaningful impact on the sector</a:t>
            </a:r>
            <a:endParaRPr lang="en-US" sz="2800" dirty="0"/>
          </a:p>
        </p:txBody>
      </p:sp>
      <p:grpSp>
        <p:nvGrpSpPr>
          <p:cNvPr id="6" name="Group 5"/>
          <p:cNvGrpSpPr/>
          <p:nvPr/>
        </p:nvGrpSpPr>
        <p:grpSpPr>
          <a:xfrm>
            <a:off x="542580" y="3697374"/>
            <a:ext cx="4541735" cy="5503549"/>
            <a:chOff x="542580" y="3729327"/>
            <a:chExt cx="4541735" cy="5503549"/>
          </a:xfrm>
        </p:grpSpPr>
        <p:sp>
          <p:nvSpPr>
            <p:cNvPr id="71" name="Rectangle 70"/>
            <p:cNvSpPr/>
            <p:nvPr/>
          </p:nvSpPr>
          <p:spPr>
            <a:xfrm>
              <a:off x="542580" y="3729327"/>
              <a:ext cx="4541735" cy="5503549"/>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57585A"/>
                </a:solidFill>
              </a:endParaRPr>
            </a:p>
          </p:txBody>
        </p:sp>
        <p:cxnSp>
          <p:nvCxnSpPr>
            <p:cNvPr id="40" name="Straight Connector 39"/>
            <p:cNvCxnSpPr/>
            <p:nvPr/>
          </p:nvCxnSpPr>
          <p:spPr bwMode="gray">
            <a:xfrm>
              <a:off x="542580" y="4406634"/>
              <a:ext cx="4541735" cy="0"/>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41" name="Rectangle 40"/>
            <p:cNvSpPr/>
            <p:nvPr/>
          </p:nvSpPr>
          <p:spPr bwMode="gray">
            <a:xfrm>
              <a:off x="542580" y="4512846"/>
              <a:ext cx="4541735" cy="1697363"/>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US" sz="1200" b="1" dirty="0">
                  <a:solidFill>
                    <a:srgbClr val="000000"/>
                  </a:solidFill>
                  <a:latin typeface="Arial" panose="020B0604020202020204" pitchFamily="34" charset="0"/>
                  <a:cs typeface="Arial" panose="020B0604020202020204" pitchFamily="34" charset="0"/>
                </a:rPr>
                <a:t>What it means: </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Web of Multiple Central and State taxes for Inter-State trading simplified</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Inter-state movement of goods made seamless</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Multiple entry barriers at states abolished</a:t>
              </a:r>
            </a:p>
          </p:txBody>
        </p:sp>
        <p:cxnSp>
          <p:nvCxnSpPr>
            <p:cNvPr id="43" name="Straight Connector 42"/>
            <p:cNvCxnSpPr/>
            <p:nvPr/>
          </p:nvCxnSpPr>
          <p:spPr bwMode="gray">
            <a:xfrm>
              <a:off x="542580" y="6316421"/>
              <a:ext cx="4541735" cy="3531"/>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44" name="Rectangle 43"/>
            <p:cNvSpPr/>
            <p:nvPr/>
          </p:nvSpPr>
          <p:spPr bwMode="gray">
            <a:xfrm>
              <a:off x="542580" y="6426164"/>
              <a:ext cx="4541735" cy="2559218"/>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US" sz="1200" b="1" dirty="0">
                  <a:solidFill>
                    <a:srgbClr val="000000"/>
                  </a:solidFill>
                  <a:latin typeface="Arial" panose="020B0604020202020204" pitchFamily="34" charset="0"/>
                  <a:cs typeface="Arial" panose="020B0604020202020204" pitchFamily="34" charset="0"/>
                </a:rPr>
                <a:t>Implications for India’s Supply Chain:</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Rapid transit times now absolutely critical</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Express Cargo movement to grow rapidly</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Increased focus on reducing inventory in chain</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Current many smaller warehouses to be replaced by ‘zero’captive warehouses and consolidated ‘3PL’facilities</a:t>
              </a:r>
            </a:p>
            <a:p>
              <a:pPr marL="171450" lvl="1" indent="-171450">
                <a:lnSpc>
                  <a:spcPts val="1800"/>
                </a:lnSpc>
                <a:spcBef>
                  <a:spcPts val="300"/>
                </a:spcBef>
                <a:spcAft>
                  <a:spcPts val="300"/>
                </a:spcAft>
                <a:buFont typeface="Courier New" panose="02070309020205020404" pitchFamily="49" charset="0"/>
                <a:buChar char="o"/>
              </a:pPr>
              <a:r>
                <a:rPr lang="en-US" sz="1200" dirty="0">
                  <a:solidFill>
                    <a:srgbClr val="000000"/>
                  </a:solidFill>
                  <a:latin typeface="Arial" panose="020B0604020202020204" pitchFamily="34" charset="0"/>
                  <a:cs typeface="Arial" panose="020B0604020202020204" pitchFamily="34" charset="0"/>
                </a:rPr>
                <a:t>Digitization and automation</a:t>
              </a:r>
            </a:p>
          </p:txBody>
        </p:sp>
        <p:sp>
          <p:nvSpPr>
            <p:cNvPr id="45" name="Rectangle 44"/>
            <p:cNvSpPr/>
            <p:nvPr/>
          </p:nvSpPr>
          <p:spPr bwMode="gray">
            <a:xfrm>
              <a:off x="542580" y="3743296"/>
              <a:ext cx="4541735" cy="582526"/>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US" sz="1200" b="1" dirty="0">
                  <a:solidFill>
                    <a:srgbClr val="000000"/>
                  </a:solidFill>
                  <a:latin typeface="Arial" panose="020B0604020202020204" pitchFamily="34" charset="0"/>
                  <a:cs typeface="Arial" panose="020B0604020202020204" pitchFamily="34" charset="0"/>
                </a:rPr>
                <a:t>Biggest Reform in history of Independent India</a:t>
              </a:r>
            </a:p>
          </p:txBody>
        </p:sp>
      </p:grpSp>
      <p:grpSp>
        <p:nvGrpSpPr>
          <p:cNvPr id="16" name="Group 15"/>
          <p:cNvGrpSpPr/>
          <p:nvPr/>
        </p:nvGrpSpPr>
        <p:grpSpPr>
          <a:xfrm>
            <a:off x="1259991" y="1868606"/>
            <a:ext cx="3212154" cy="1654479"/>
            <a:chOff x="906851" y="1868606"/>
            <a:chExt cx="3212154" cy="1654479"/>
          </a:xfrm>
        </p:grpSpPr>
        <p:sp>
          <p:nvSpPr>
            <p:cNvPr id="48" name="Rectangle 47"/>
            <p:cNvSpPr/>
            <p:nvPr/>
          </p:nvSpPr>
          <p:spPr>
            <a:xfrm>
              <a:off x="1091427" y="2002586"/>
              <a:ext cx="3027578" cy="1520499"/>
            </a:xfrm>
            <a:prstGeom prst="rect">
              <a:avLst/>
            </a:prstGeom>
            <a:solidFill>
              <a:schemeClr val="accent1">
                <a:lumMod val="20000"/>
                <a:lumOff val="80000"/>
                <a:alpha val="45000"/>
              </a:schemeClr>
            </a:solidFill>
            <a:ln>
              <a:noFill/>
            </a:ln>
          </p:spPr>
          <p:txBody>
            <a:bodyPr wrap="square" lIns="45720" tIns="45720" rIns="45720" bIns="182880" anchor="b" anchorCtr="1">
              <a:noAutofit/>
            </a:bodyPr>
            <a:lstStyle/>
            <a:p>
              <a:pPr algn="ctr" defTabSz="981611">
                <a:lnSpc>
                  <a:spcPts val="2200"/>
                </a:lnSpc>
                <a:spcBef>
                  <a:spcPts val="600"/>
                </a:spcBef>
                <a:spcAft>
                  <a:spcPts val="600"/>
                </a:spcAft>
              </a:pPr>
              <a:r>
                <a:rPr lang="en-GB" sz="1400" b="1" dirty="0">
                  <a:solidFill>
                    <a:srgbClr val="000000"/>
                  </a:solidFill>
                  <a:latin typeface="Arial" panose="020B0604020202020204" pitchFamily="34" charset="0"/>
                  <a:cs typeface="Arial" pitchFamily="34" charset="0"/>
                </a:rPr>
                <a:t>The Goods and </a:t>
              </a:r>
              <a:br>
                <a:rPr lang="en-GB" sz="1400" b="1" dirty="0">
                  <a:solidFill>
                    <a:srgbClr val="000000"/>
                  </a:solidFill>
                  <a:latin typeface="Arial" panose="020B0604020202020204" pitchFamily="34" charset="0"/>
                  <a:cs typeface="Arial" pitchFamily="34" charset="0"/>
                </a:rPr>
              </a:br>
              <a:r>
                <a:rPr lang="en-GB" sz="1400" b="1" dirty="0">
                  <a:solidFill>
                    <a:srgbClr val="000000"/>
                  </a:solidFill>
                  <a:latin typeface="Arial" panose="020B0604020202020204" pitchFamily="34" charset="0"/>
                  <a:cs typeface="Arial" pitchFamily="34" charset="0"/>
                </a:rPr>
                <a:t>Services Tax (GST)</a:t>
              </a:r>
            </a:p>
          </p:txBody>
        </p:sp>
        <p:sp>
          <p:nvSpPr>
            <p:cNvPr id="50" name="Oval 49"/>
            <p:cNvSpPr>
              <a:spLocks/>
            </p:cNvSpPr>
            <p:nvPr/>
          </p:nvSpPr>
          <p:spPr bwMode="gray">
            <a:xfrm>
              <a:off x="906851" y="1868606"/>
              <a:ext cx="394177" cy="395591"/>
            </a:xfrm>
            <a:prstGeom prst="ellipse">
              <a:avLst/>
            </a:prstGeom>
            <a:solidFill>
              <a:schemeClr val="accent3">
                <a:lumMod val="20000"/>
                <a:lumOff val="8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sym typeface="Wingdings 2"/>
                </a:rPr>
                <a:t>1</a:t>
              </a:r>
              <a:endParaRPr lang="en-US" sz="1400" b="1" dirty="0">
                <a:solidFill>
                  <a:srgbClr val="000000"/>
                </a:solidFill>
              </a:endParaRPr>
            </a:p>
          </p:txBody>
        </p:sp>
        <p:pic>
          <p:nvPicPr>
            <p:cNvPr id="98" name="Picture 97"/>
            <p:cNvPicPr>
              <a:picLocks noChangeAspect="1"/>
            </p:cNvPicPr>
            <p:nvPr/>
          </p:nvPicPr>
          <p:blipFill rotWithShape="1">
            <a:blip r:embed="rId6">
              <a:extLst>
                <a:ext uri="{28A0092B-C50C-407E-A947-70E740481C1C}">
                  <a14:useLocalDpi xmlns:a14="http://schemas.microsoft.com/office/drawing/2010/main" val="0"/>
                </a:ext>
              </a:extLst>
            </a:blip>
            <a:srcRect b="15067"/>
            <a:stretch/>
          </p:blipFill>
          <p:spPr>
            <a:xfrm>
              <a:off x="2278172" y="2148773"/>
              <a:ext cx="652081" cy="553834"/>
            </a:xfrm>
            <a:prstGeom prst="rect">
              <a:avLst/>
            </a:prstGeom>
          </p:spPr>
        </p:pic>
      </p:grpSp>
      <p:grpSp>
        <p:nvGrpSpPr>
          <p:cNvPr id="14" name="Group 13"/>
          <p:cNvGrpSpPr/>
          <p:nvPr/>
        </p:nvGrpSpPr>
        <p:grpSpPr>
          <a:xfrm>
            <a:off x="11224631" y="5601462"/>
            <a:ext cx="3229256" cy="1618795"/>
            <a:chOff x="10889528" y="5601462"/>
            <a:chExt cx="3229256" cy="1618795"/>
          </a:xfrm>
        </p:grpSpPr>
        <p:sp>
          <p:nvSpPr>
            <p:cNvPr id="88" name="Rectangle 87"/>
            <p:cNvSpPr/>
            <p:nvPr/>
          </p:nvSpPr>
          <p:spPr>
            <a:xfrm>
              <a:off x="11091206" y="5699758"/>
              <a:ext cx="3027578" cy="1520499"/>
            </a:xfrm>
            <a:prstGeom prst="rect">
              <a:avLst/>
            </a:prstGeom>
            <a:solidFill>
              <a:schemeClr val="accent5">
                <a:lumMod val="40000"/>
                <a:lumOff val="60000"/>
                <a:alpha val="45000"/>
              </a:schemeClr>
            </a:solidFill>
            <a:ln>
              <a:noFill/>
            </a:ln>
          </p:spPr>
          <p:txBody>
            <a:bodyPr wrap="square" lIns="45720" tIns="45720" rIns="45720" bIns="182880" anchor="b" anchorCtr="1">
              <a:noAutofit/>
            </a:bodyPr>
            <a:lstStyle/>
            <a:p>
              <a:pPr algn="ctr" defTabSz="981611">
                <a:lnSpc>
                  <a:spcPts val="2200"/>
                </a:lnSpc>
                <a:spcBef>
                  <a:spcPts val="600"/>
                </a:spcBef>
                <a:spcAft>
                  <a:spcPts val="600"/>
                </a:spcAft>
              </a:pPr>
              <a:r>
                <a:rPr lang="en-GB" sz="1400" b="1" dirty="0">
                  <a:solidFill>
                    <a:srgbClr val="000000"/>
                  </a:solidFill>
                  <a:latin typeface="Arial" panose="020B0604020202020204" pitchFamily="34" charset="0"/>
                  <a:cs typeface="Arial" pitchFamily="34" charset="0"/>
                </a:rPr>
                <a:t>Step up in pace of building highways</a:t>
              </a:r>
            </a:p>
          </p:txBody>
        </p:sp>
        <p:sp>
          <p:nvSpPr>
            <p:cNvPr id="93" name="Oval 92"/>
            <p:cNvSpPr>
              <a:spLocks/>
            </p:cNvSpPr>
            <p:nvPr/>
          </p:nvSpPr>
          <p:spPr bwMode="gray">
            <a:xfrm>
              <a:off x="10889528" y="5601462"/>
              <a:ext cx="475300" cy="405347"/>
            </a:xfrm>
            <a:prstGeom prst="ellipse">
              <a:avLst/>
            </a:prstGeom>
            <a:solidFill>
              <a:schemeClr val="accent5">
                <a:lumMod val="60000"/>
                <a:lumOff val="4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sym typeface="Wingdings 2"/>
                </a:rPr>
                <a:t>4</a:t>
              </a:r>
              <a:endParaRPr lang="en-US" sz="1600" b="1" dirty="0">
                <a:solidFill>
                  <a:srgbClr val="000000"/>
                </a:solidFill>
              </a:endParaRPr>
            </a:p>
          </p:txBody>
        </p:sp>
        <p:pic>
          <p:nvPicPr>
            <p:cNvPr id="99" name="Picture 98"/>
            <p:cNvPicPr>
              <a:picLocks noChangeAspect="1"/>
            </p:cNvPicPr>
            <p:nvPr/>
          </p:nvPicPr>
          <p:blipFill rotWithShape="1">
            <a:blip r:embed="rId7">
              <a:extLst>
                <a:ext uri="{28A0092B-C50C-407E-A947-70E740481C1C}">
                  <a14:useLocalDpi xmlns:a14="http://schemas.microsoft.com/office/drawing/2010/main" val="0"/>
                </a:ext>
              </a:extLst>
            </a:blip>
            <a:srcRect t="1" r="6383" b="13241"/>
            <a:stretch/>
          </p:blipFill>
          <p:spPr>
            <a:xfrm>
              <a:off x="12323035" y="5805469"/>
              <a:ext cx="561913" cy="515354"/>
            </a:xfrm>
            <a:prstGeom prst="rect">
              <a:avLst/>
            </a:prstGeom>
          </p:spPr>
        </p:pic>
      </p:grpSp>
      <p:grpSp>
        <p:nvGrpSpPr>
          <p:cNvPr id="15" name="Group 14"/>
          <p:cNvGrpSpPr/>
          <p:nvPr/>
        </p:nvGrpSpPr>
        <p:grpSpPr>
          <a:xfrm>
            <a:off x="6235883" y="1869974"/>
            <a:ext cx="3172185" cy="1653111"/>
            <a:chOff x="5853685" y="1869974"/>
            <a:chExt cx="3172185" cy="1653111"/>
          </a:xfrm>
        </p:grpSpPr>
        <p:sp>
          <p:nvSpPr>
            <p:cNvPr id="60" name="Rectangle 59"/>
            <p:cNvSpPr/>
            <p:nvPr/>
          </p:nvSpPr>
          <p:spPr>
            <a:xfrm>
              <a:off x="5998292" y="2002586"/>
              <a:ext cx="3027578" cy="1520499"/>
            </a:xfrm>
            <a:prstGeom prst="rect">
              <a:avLst/>
            </a:prstGeom>
            <a:solidFill>
              <a:schemeClr val="accent5">
                <a:lumMod val="40000"/>
                <a:lumOff val="60000"/>
                <a:alpha val="45000"/>
              </a:schemeClr>
            </a:solidFill>
            <a:ln>
              <a:noFill/>
            </a:ln>
          </p:spPr>
          <p:txBody>
            <a:bodyPr wrap="square" lIns="45720" tIns="45720" rIns="45720" bIns="182880" anchor="b" anchorCtr="1">
              <a:noAutofit/>
            </a:bodyPr>
            <a:lstStyle/>
            <a:p>
              <a:pPr algn="ctr" defTabSz="981611">
                <a:lnSpc>
                  <a:spcPts val="2200"/>
                </a:lnSpc>
                <a:spcBef>
                  <a:spcPts val="600"/>
                </a:spcBef>
                <a:spcAft>
                  <a:spcPts val="600"/>
                </a:spcAft>
              </a:pPr>
              <a:r>
                <a:rPr lang="en-GB" sz="1400" b="1" dirty="0">
                  <a:solidFill>
                    <a:srgbClr val="000000"/>
                  </a:solidFill>
                  <a:latin typeface="Arial" panose="020B0604020202020204" pitchFamily="34" charset="0"/>
                  <a:cs typeface="Arial" pitchFamily="34" charset="0"/>
                </a:rPr>
                <a:t>Infrastructure Status for Logistics Sector</a:t>
              </a:r>
            </a:p>
          </p:txBody>
        </p:sp>
        <p:sp>
          <p:nvSpPr>
            <p:cNvPr id="67" name="Oval 66"/>
            <p:cNvSpPr>
              <a:spLocks/>
            </p:cNvSpPr>
            <p:nvPr/>
          </p:nvSpPr>
          <p:spPr bwMode="gray">
            <a:xfrm>
              <a:off x="5853685" y="1869974"/>
              <a:ext cx="393426" cy="389531"/>
            </a:xfrm>
            <a:prstGeom prst="ellipse">
              <a:avLst/>
            </a:prstGeom>
            <a:solidFill>
              <a:schemeClr val="accent5"/>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sym typeface="Wingdings 2"/>
                </a:rPr>
                <a:t>2</a:t>
              </a:r>
              <a:endParaRPr lang="en-US" sz="1400" b="1" dirty="0">
                <a:solidFill>
                  <a:srgbClr val="000000"/>
                </a:solidFill>
              </a:endParaRPr>
            </a:p>
          </p:txBody>
        </p:sp>
        <p:pic>
          <p:nvPicPr>
            <p:cNvPr id="100" name="Picture 99"/>
            <p:cNvPicPr>
              <a:picLocks noChangeAspect="1"/>
            </p:cNvPicPr>
            <p:nvPr/>
          </p:nvPicPr>
          <p:blipFill rotWithShape="1">
            <a:blip r:embed="rId8">
              <a:extLst>
                <a:ext uri="{28A0092B-C50C-407E-A947-70E740481C1C}">
                  <a14:useLocalDpi xmlns:a14="http://schemas.microsoft.com/office/drawing/2010/main" val="0"/>
                </a:ext>
              </a:extLst>
            </a:blip>
            <a:srcRect t="-1" b="13641"/>
            <a:stretch/>
          </p:blipFill>
          <p:spPr>
            <a:xfrm>
              <a:off x="7329056" y="2133452"/>
              <a:ext cx="679018" cy="586399"/>
            </a:xfrm>
            <a:prstGeom prst="rect">
              <a:avLst/>
            </a:prstGeom>
          </p:spPr>
        </p:pic>
      </p:grpSp>
      <p:sp>
        <p:nvSpPr>
          <p:cNvPr id="104" name="Rectangle 103"/>
          <p:cNvSpPr/>
          <p:nvPr/>
        </p:nvSpPr>
        <p:spPr bwMode="gray">
          <a:xfrm>
            <a:off x="10536341" y="3637708"/>
            <a:ext cx="4541735" cy="640779"/>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GB" sz="1200" b="1" dirty="0">
                <a:solidFill>
                  <a:srgbClr val="000000"/>
                </a:solidFill>
                <a:latin typeface="Arial" panose="020B0604020202020204" pitchFamily="34" charset="0"/>
                <a:cs typeface="Arial" panose="020B0604020202020204" pitchFamily="34" charset="0"/>
              </a:rPr>
              <a:t>Digital E-Way Bill for every consignment </a:t>
            </a:r>
          </a:p>
        </p:txBody>
      </p:sp>
      <p:grpSp>
        <p:nvGrpSpPr>
          <p:cNvPr id="17" name="Group 16"/>
          <p:cNvGrpSpPr/>
          <p:nvPr/>
        </p:nvGrpSpPr>
        <p:grpSpPr>
          <a:xfrm>
            <a:off x="11256250" y="1864072"/>
            <a:ext cx="3203002" cy="1659013"/>
            <a:chOff x="10926511" y="1864072"/>
            <a:chExt cx="3203002" cy="1659013"/>
          </a:xfrm>
        </p:grpSpPr>
        <p:sp>
          <p:nvSpPr>
            <p:cNvPr id="105" name="Rectangle 104"/>
            <p:cNvSpPr/>
            <p:nvPr/>
          </p:nvSpPr>
          <p:spPr>
            <a:xfrm>
              <a:off x="11101935" y="2002586"/>
              <a:ext cx="3027578" cy="1520499"/>
            </a:xfrm>
            <a:prstGeom prst="rect">
              <a:avLst/>
            </a:prstGeom>
            <a:solidFill>
              <a:schemeClr val="accent4">
                <a:lumMod val="20000"/>
                <a:lumOff val="80000"/>
                <a:alpha val="45000"/>
              </a:schemeClr>
            </a:solidFill>
            <a:ln>
              <a:noFill/>
            </a:ln>
          </p:spPr>
          <p:txBody>
            <a:bodyPr wrap="square" lIns="45720" tIns="45720" rIns="45720" bIns="182880" anchor="b" anchorCtr="1">
              <a:noAutofit/>
            </a:bodyPr>
            <a:lstStyle/>
            <a:p>
              <a:pPr algn="ctr" defTabSz="981611">
                <a:lnSpc>
                  <a:spcPts val="2200"/>
                </a:lnSpc>
                <a:spcBef>
                  <a:spcPts val="600"/>
                </a:spcBef>
                <a:spcAft>
                  <a:spcPts val="600"/>
                </a:spcAft>
              </a:pPr>
              <a:endParaRPr lang="en-GB" sz="1400" b="1" dirty="0">
                <a:solidFill>
                  <a:srgbClr val="000000"/>
                </a:solidFill>
                <a:latin typeface="Arial" panose="020B0604020202020204" pitchFamily="34" charset="0"/>
                <a:cs typeface="Arial" pitchFamily="34" charset="0"/>
              </a:endParaRPr>
            </a:p>
            <a:p>
              <a:pPr algn="ctr" defTabSz="981611">
                <a:lnSpc>
                  <a:spcPts val="2200"/>
                </a:lnSpc>
                <a:spcBef>
                  <a:spcPts val="600"/>
                </a:spcBef>
                <a:spcAft>
                  <a:spcPts val="600"/>
                </a:spcAft>
              </a:pPr>
              <a:r>
                <a:rPr lang="en-GB" sz="1400" b="1" dirty="0">
                  <a:solidFill>
                    <a:srgbClr val="000000"/>
                  </a:solidFill>
                  <a:latin typeface="Arial" panose="020B0604020202020204" pitchFamily="34" charset="0"/>
                  <a:cs typeface="Arial" pitchFamily="34" charset="0"/>
                </a:rPr>
                <a:t>Digitization Push</a:t>
              </a:r>
            </a:p>
          </p:txBody>
        </p:sp>
        <p:sp>
          <p:nvSpPr>
            <p:cNvPr id="107" name="Oval 106"/>
            <p:cNvSpPr>
              <a:spLocks/>
            </p:cNvSpPr>
            <p:nvPr/>
          </p:nvSpPr>
          <p:spPr bwMode="gray">
            <a:xfrm>
              <a:off x="10926511" y="1864072"/>
              <a:ext cx="401334" cy="401334"/>
            </a:xfrm>
            <a:prstGeom prst="ellipse">
              <a:avLst/>
            </a:prstGeom>
            <a:solidFill>
              <a:schemeClr val="accent4">
                <a:lumMod val="20000"/>
                <a:lumOff val="8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sym typeface="Wingdings 2"/>
                </a:rPr>
                <a:t>3</a:t>
              </a:r>
              <a:endParaRPr lang="en-US" sz="1800" b="1" dirty="0">
                <a:solidFill>
                  <a:srgbClr val="000000"/>
                </a:solidFill>
              </a:endParaRPr>
            </a:p>
          </p:txBody>
        </p:sp>
        <p:pic>
          <p:nvPicPr>
            <p:cNvPr id="109" name="Picture 108"/>
            <p:cNvPicPr>
              <a:picLocks noChangeAspect="1"/>
            </p:cNvPicPr>
            <p:nvPr/>
          </p:nvPicPr>
          <p:blipFill rotWithShape="1">
            <a:blip r:embed="rId9">
              <a:extLst>
                <a:ext uri="{28A0092B-C50C-407E-A947-70E740481C1C}">
                  <a14:useLocalDpi xmlns:a14="http://schemas.microsoft.com/office/drawing/2010/main" val="0"/>
                </a:ext>
              </a:extLst>
            </a:blip>
            <a:srcRect b="13137"/>
            <a:stretch/>
          </p:blipFill>
          <p:spPr>
            <a:xfrm>
              <a:off x="12253170" y="2161818"/>
              <a:ext cx="723101" cy="628108"/>
            </a:xfrm>
            <a:prstGeom prst="rect">
              <a:avLst/>
            </a:prstGeom>
          </p:spPr>
        </p:pic>
      </p:grpSp>
      <p:sp>
        <p:nvSpPr>
          <p:cNvPr id="74" name="Rectangle 73"/>
          <p:cNvSpPr/>
          <p:nvPr/>
        </p:nvSpPr>
        <p:spPr>
          <a:xfrm>
            <a:off x="5498589" y="3711342"/>
            <a:ext cx="4541735" cy="1702033"/>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57585A"/>
              </a:solidFill>
            </a:endParaRPr>
          </a:p>
        </p:txBody>
      </p:sp>
      <p:sp>
        <p:nvSpPr>
          <p:cNvPr id="58" name="Rectangle 57"/>
          <p:cNvSpPr/>
          <p:nvPr/>
        </p:nvSpPr>
        <p:spPr bwMode="gray">
          <a:xfrm>
            <a:off x="5508269" y="4602876"/>
            <a:ext cx="4541735" cy="775343"/>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GB" sz="1200" b="1" dirty="0">
                <a:solidFill>
                  <a:srgbClr val="000000"/>
                </a:solidFill>
                <a:latin typeface="Arial" panose="020B0604020202020204" pitchFamily="34" charset="0"/>
                <a:cs typeface="Arial" panose="020B0604020202020204" pitchFamily="34" charset="0"/>
              </a:rPr>
              <a:t>New Logistics division, headed by Special Secretary, set up in Ministry of Commerce to desgin an integrated National Logistics roadmap</a:t>
            </a:r>
          </a:p>
        </p:txBody>
      </p:sp>
      <p:cxnSp>
        <p:nvCxnSpPr>
          <p:cNvPr id="52" name="Straight Connector 51"/>
          <p:cNvCxnSpPr/>
          <p:nvPr/>
        </p:nvCxnSpPr>
        <p:spPr bwMode="gray">
          <a:xfrm>
            <a:off x="5508269" y="4567655"/>
            <a:ext cx="4541735" cy="0"/>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53" name="Rectangle 52"/>
          <p:cNvSpPr/>
          <p:nvPr/>
        </p:nvSpPr>
        <p:spPr bwMode="gray">
          <a:xfrm>
            <a:off x="5869751" y="6850316"/>
            <a:ext cx="3850088" cy="1918487"/>
          </a:xfrm>
          <a:prstGeom prst="rect">
            <a:avLst/>
          </a:prstGeom>
          <a:noFill/>
          <a:ln w="3175" cap="flat" cmpd="sng" algn="ctr">
            <a:noFill/>
            <a:prstDash val="solid"/>
            <a:round/>
            <a:headEnd type="none" w="med" len="med"/>
            <a:tailEnd type="none" w="med" len="med"/>
          </a:ln>
          <a:effectLst/>
        </p:spPr>
        <p:txBody>
          <a:bodyPr vert="horz" wrap="square" lIns="45720" tIns="45684" rIns="45684" bIns="45684" numCol="1" rtlCol="0" anchor="ctr" anchorCtr="0" compatLnSpc="1">
            <a:prstTxWarp prst="textNoShape">
              <a:avLst/>
            </a:prstTxWarp>
          </a:bodyPr>
          <a:lstStyle/>
          <a:p>
            <a:pPr marL="0" lvl="1">
              <a:lnSpc>
                <a:spcPts val="1800"/>
              </a:lnSpc>
              <a:spcBef>
                <a:spcPts val="300"/>
              </a:spcBef>
              <a:spcAft>
                <a:spcPts val="300"/>
              </a:spcAft>
            </a:pPr>
            <a:r>
              <a:rPr lang="en-GB" sz="1300" dirty="0">
                <a:solidFill>
                  <a:srgbClr val="000000"/>
                </a:solidFill>
                <a:latin typeface="Arial" panose="020B0604020202020204" pitchFamily="34" charset="0"/>
                <a:cs typeface="Arial" panose="020B0604020202020204" pitchFamily="34" charset="0"/>
              </a:rPr>
              <a:t>Our economy is poised to grow up to $5 trillion in the next 7-8 years … Logistics will play the key role in driving this growth, it has always been the backbone of the economy. It determines how fast an economy grows…We are identifying hindrances and removing them…At the same time, we are trying to digitize the entire supply chain …”</a:t>
            </a:r>
          </a:p>
          <a:p>
            <a:pPr marL="0" lvl="1">
              <a:lnSpc>
                <a:spcPts val="1800"/>
              </a:lnSpc>
              <a:spcBef>
                <a:spcPts val="300"/>
              </a:spcBef>
              <a:spcAft>
                <a:spcPts val="300"/>
              </a:spcAft>
            </a:pPr>
            <a:r>
              <a:rPr lang="en-GB" sz="1300" dirty="0">
                <a:solidFill>
                  <a:srgbClr val="000000"/>
                </a:solidFill>
                <a:latin typeface="Arial" panose="020B0604020202020204" pitchFamily="34" charset="0"/>
                <a:cs typeface="Arial" panose="020B0604020202020204" pitchFamily="34" charset="0"/>
              </a:rPr>
              <a:t> --Commerce &amp; Industry Minister,</a:t>
            </a:r>
          </a:p>
        </p:txBody>
      </p:sp>
      <p:sp>
        <p:nvSpPr>
          <p:cNvPr id="5" name="Rounded Rectangle 4"/>
          <p:cNvSpPr/>
          <p:nvPr>
            <p:custDataLst>
              <p:tags r:id="rId2"/>
            </p:custDataLst>
          </p:nvPr>
        </p:nvSpPr>
        <p:spPr>
          <a:xfrm>
            <a:off x="5705884" y="6623879"/>
            <a:ext cx="4092523" cy="2329550"/>
          </a:xfrm>
          <a:prstGeom prst="roundRect">
            <a:avLst/>
          </a:prstGeom>
          <a:noFill/>
          <a:ln w="127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alpha val="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grpSp>
        <p:nvGrpSpPr>
          <p:cNvPr id="4" name="Group 3"/>
          <p:cNvGrpSpPr/>
          <p:nvPr/>
        </p:nvGrpSpPr>
        <p:grpSpPr>
          <a:xfrm>
            <a:off x="5655028" y="6447330"/>
            <a:ext cx="517358" cy="395187"/>
            <a:chOff x="5599891" y="6556244"/>
            <a:chExt cx="470325" cy="326601"/>
          </a:xfrm>
        </p:grpSpPr>
        <p:sp>
          <p:nvSpPr>
            <p:cNvPr id="64" name="Rectangle 63"/>
            <p:cNvSpPr/>
            <p:nvPr/>
          </p:nvSpPr>
          <p:spPr>
            <a:xfrm>
              <a:off x="5599891" y="6556244"/>
              <a:ext cx="470325" cy="326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grpSp>
          <p:nvGrpSpPr>
            <p:cNvPr id="49" name="Group 48"/>
            <p:cNvGrpSpPr/>
            <p:nvPr/>
          </p:nvGrpSpPr>
          <p:grpSpPr bwMode="gray">
            <a:xfrm rot="213540">
              <a:off x="5647976" y="6687753"/>
              <a:ext cx="254474" cy="188093"/>
              <a:chOff x="4278988" y="1989350"/>
              <a:chExt cx="706555" cy="597962"/>
            </a:xfrm>
            <a:solidFill>
              <a:schemeClr val="bg2"/>
            </a:solidFill>
          </p:grpSpPr>
          <p:sp>
            <p:nvSpPr>
              <p:cNvPr id="55" name="Freeform 54"/>
              <p:cNvSpPr/>
              <p:nvPr/>
            </p:nvSpPr>
            <p:spPr bwMode="gray">
              <a:xfrm>
                <a:off x="4659982" y="1989352"/>
                <a:ext cx="325561" cy="597960"/>
              </a:xfrm>
              <a:custGeom>
                <a:avLst/>
                <a:gdLst>
                  <a:gd name="connsiteX0" fmla="*/ 619251 w 781174"/>
                  <a:gd name="connsiteY0" fmla="*/ 0 h 1434787"/>
                  <a:gd name="connsiteX1" fmla="*/ 714501 w 781174"/>
                  <a:gd name="connsiteY1" fmla="*/ 140493 h 1434787"/>
                  <a:gd name="connsiteX2" fmla="*/ 370350 w 781174"/>
                  <a:gd name="connsiteY2" fmla="*/ 622910 h 1434787"/>
                  <a:gd name="connsiteX3" fmla="*/ 361644 w 781174"/>
                  <a:gd name="connsiteY3" fmla="*/ 656787 h 1434787"/>
                  <a:gd name="connsiteX4" fmla="*/ 390709 w 781174"/>
                  <a:gd name="connsiteY4" fmla="*/ 653857 h 1434787"/>
                  <a:gd name="connsiteX5" fmla="*/ 781174 w 781174"/>
                  <a:gd name="connsiteY5" fmla="*/ 1044322 h 1434787"/>
                  <a:gd name="connsiteX6" fmla="*/ 390709 w 781174"/>
                  <a:gd name="connsiteY6" fmla="*/ 1434787 h 1434787"/>
                  <a:gd name="connsiteX7" fmla="*/ 8177 w 781174"/>
                  <a:gd name="connsiteY7" fmla="*/ 1123014 h 1434787"/>
                  <a:gd name="connsiteX8" fmla="*/ 2510 w 781174"/>
                  <a:gd name="connsiteY8" fmla="*/ 1066796 h 1434787"/>
                  <a:gd name="connsiteX9" fmla="*/ 2507 w 781174"/>
                  <a:gd name="connsiteY9" fmla="*/ 1066799 h 1434787"/>
                  <a:gd name="connsiteX10" fmla="*/ 2506 w 781174"/>
                  <a:gd name="connsiteY10" fmla="*/ 1066762 h 1434787"/>
                  <a:gd name="connsiteX11" fmla="*/ 244 w 781174"/>
                  <a:gd name="connsiteY11" fmla="*/ 1044322 h 1434787"/>
                  <a:gd name="connsiteX12" fmla="*/ 1645 w 781174"/>
                  <a:gd name="connsiteY12" fmla="*/ 1030423 h 1434787"/>
                  <a:gd name="connsiteX13" fmla="*/ 0 w 781174"/>
                  <a:gd name="connsiteY13" fmla="*/ 960992 h 1434787"/>
                  <a:gd name="connsiteX14" fmla="*/ 619251 w 781174"/>
                  <a:gd name="connsiteY14" fmla="*/ 0 h 14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74" h="1434787">
                    <a:moveTo>
                      <a:pt x="619251" y="0"/>
                    </a:moveTo>
                    <a:lnTo>
                      <a:pt x="714501" y="140493"/>
                    </a:lnTo>
                    <a:cubicBezTo>
                      <a:pt x="475583" y="295374"/>
                      <a:pt x="400747" y="510418"/>
                      <a:pt x="370350" y="622910"/>
                    </a:cubicBezTo>
                    <a:lnTo>
                      <a:pt x="361644" y="656787"/>
                    </a:lnTo>
                    <a:lnTo>
                      <a:pt x="390709" y="653857"/>
                    </a:lnTo>
                    <a:cubicBezTo>
                      <a:pt x="606357" y="653857"/>
                      <a:pt x="781174" y="828674"/>
                      <a:pt x="781174" y="1044322"/>
                    </a:cubicBezTo>
                    <a:cubicBezTo>
                      <a:pt x="781174" y="1259970"/>
                      <a:pt x="606357" y="1434787"/>
                      <a:pt x="390709" y="1434787"/>
                    </a:cubicBezTo>
                    <a:cubicBezTo>
                      <a:pt x="202017" y="1434787"/>
                      <a:pt x="44586" y="1300943"/>
                      <a:pt x="8177" y="1123014"/>
                    </a:cubicBezTo>
                    <a:lnTo>
                      <a:pt x="2510" y="1066796"/>
                    </a:lnTo>
                    <a:lnTo>
                      <a:pt x="2507" y="1066799"/>
                    </a:lnTo>
                    <a:lnTo>
                      <a:pt x="2506" y="1066762"/>
                    </a:lnTo>
                    <a:lnTo>
                      <a:pt x="244" y="1044322"/>
                    </a:lnTo>
                    <a:lnTo>
                      <a:pt x="1645" y="1030423"/>
                    </a:lnTo>
                    <a:lnTo>
                      <a:pt x="0" y="960992"/>
                    </a:lnTo>
                    <a:cubicBezTo>
                      <a:pt x="9973" y="688974"/>
                      <a:pt x="141414" y="256976"/>
                      <a:pt x="619251" y="0"/>
                    </a:cubicBezTo>
                    <a:close/>
                  </a:path>
                </a:pathLst>
              </a:custGeom>
              <a:solidFill>
                <a:srgbClr val="E227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Freeform 55"/>
              <p:cNvSpPr/>
              <p:nvPr/>
            </p:nvSpPr>
            <p:spPr bwMode="gray">
              <a:xfrm>
                <a:off x="4278988" y="1989350"/>
                <a:ext cx="325562" cy="597960"/>
              </a:xfrm>
              <a:custGeom>
                <a:avLst/>
                <a:gdLst>
                  <a:gd name="connsiteX0" fmla="*/ 619251 w 781174"/>
                  <a:gd name="connsiteY0" fmla="*/ 0 h 1434787"/>
                  <a:gd name="connsiteX1" fmla="*/ 714501 w 781174"/>
                  <a:gd name="connsiteY1" fmla="*/ 140493 h 1434787"/>
                  <a:gd name="connsiteX2" fmla="*/ 370350 w 781174"/>
                  <a:gd name="connsiteY2" fmla="*/ 622910 h 1434787"/>
                  <a:gd name="connsiteX3" fmla="*/ 361644 w 781174"/>
                  <a:gd name="connsiteY3" fmla="*/ 656787 h 1434787"/>
                  <a:gd name="connsiteX4" fmla="*/ 390709 w 781174"/>
                  <a:gd name="connsiteY4" fmla="*/ 653857 h 1434787"/>
                  <a:gd name="connsiteX5" fmla="*/ 781174 w 781174"/>
                  <a:gd name="connsiteY5" fmla="*/ 1044322 h 1434787"/>
                  <a:gd name="connsiteX6" fmla="*/ 390709 w 781174"/>
                  <a:gd name="connsiteY6" fmla="*/ 1434787 h 1434787"/>
                  <a:gd name="connsiteX7" fmla="*/ 8177 w 781174"/>
                  <a:gd name="connsiteY7" fmla="*/ 1123014 h 1434787"/>
                  <a:gd name="connsiteX8" fmla="*/ 2510 w 781174"/>
                  <a:gd name="connsiteY8" fmla="*/ 1066796 h 1434787"/>
                  <a:gd name="connsiteX9" fmla="*/ 2507 w 781174"/>
                  <a:gd name="connsiteY9" fmla="*/ 1066799 h 1434787"/>
                  <a:gd name="connsiteX10" fmla="*/ 2506 w 781174"/>
                  <a:gd name="connsiteY10" fmla="*/ 1066762 h 1434787"/>
                  <a:gd name="connsiteX11" fmla="*/ 244 w 781174"/>
                  <a:gd name="connsiteY11" fmla="*/ 1044322 h 1434787"/>
                  <a:gd name="connsiteX12" fmla="*/ 1645 w 781174"/>
                  <a:gd name="connsiteY12" fmla="*/ 1030423 h 1434787"/>
                  <a:gd name="connsiteX13" fmla="*/ 0 w 781174"/>
                  <a:gd name="connsiteY13" fmla="*/ 960992 h 1434787"/>
                  <a:gd name="connsiteX14" fmla="*/ 619251 w 781174"/>
                  <a:gd name="connsiteY14" fmla="*/ 0 h 14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74" h="1434787">
                    <a:moveTo>
                      <a:pt x="619251" y="0"/>
                    </a:moveTo>
                    <a:lnTo>
                      <a:pt x="714501" y="140493"/>
                    </a:lnTo>
                    <a:cubicBezTo>
                      <a:pt x="475583" y="295374"/>
                      <a:pt x="400747" y="510418"/>
                      <a:pt x="370350" y="622910"/>
                    </a:cubicBezTo>
                    <a:lnTo>
                      <a:pt x="361644" y="656787"/>
                    </a:lnTo>
                    <a:lnTo>
                      <a:pt x="390709" y="653857"/>
                    </a:lnTo>
                    <a:cubicBezTo>
                      <a:pt x="606357" y="653857"/>
                      <a:pt x="781174" y="828674"/>
                      <a:pt x="781174" y="1044322"/>
                    </a:cubicBezTo>
                    <a:cubicBezTo>
                      <a:pt x="781174" y="1259970"/>
                      <a:pt x="606357" y="1434787"/>
                      <a:pt x="390709" y="1434787"/>
                    </a:cubicBezTo>
                    <a:cubicBezTo>
                      <a:pt x="202017" y="1434787"/>
                      <a:pt x="44586" y="1300943"/>
                      <a:pt x="8177" y="1123014"/>
                    </a:cubicBezTo>
                    <a:lnTo>
                      <a:pt x="2510" y="1066796"/>
                    </a:lnTo>
                    <a:lnTo>
                      <a:pt x="2507" y="1066799"/>
                    </a:lnTo>
                    <a:lnTo>
                      <a:pt x="2506" y="1066762"/>
                    </a:lnTo>
                    <a:lnTo>
                      <a:pt x="244" y="1044322"/>
                    </a:lnTo>
                    <a:lnTo>
                      <a:pt x="1645" y="1030423"/>
                    </a:lnTo>
                    <a:lnTo>
                      <a:pt x="0" y="960992"/>
                    </a:lnTo>
                    <a:cubicBezTo>
                      <a:pt x="9973" y="688974"/>
                      <a:pt x="141414" y="256976"/>
                      <a:pt x="619251" y="0"/>
                    </a:cubicBezTo>
                    <a:close/>
                  </a:path>
                </a:pathLst>
              </a:custGeom>
              <a:solidFill>
                <a:srgbClr val="E227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11" name="Group 10"/>
          <p:cNvGrpSpPr/>
          <p:nvPr/>
        </p:nvGrpSpPr>
        <p:grpSpPr>
          <a:xfrm>
            <a:off x="10536340" y="7372123"/>
            <a:ext cx="4541736" cy="1828800"/>
            <a:chOff x="10536340" y="7359097"/>
            <a:chExt cx="4541736" cy="1774029"/>
          </a:xfrm>
        </p:grpSpPr>
        <p:sp>
          <p:nvSpPr>
            <p:cNvPr id="76" name="Rectangle 75"/>
            <p:cNvSpPr/>
            <p:nvPr/>
          </p:nvSpPr>
          <p:spPr>
            <a:xfrm>
              <a:off x="10536341" y="7359097"/>
              <a:ext cx="4541735" cy="1774029"/>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57585A"/>
                </a:solidFill>
              </a:endParaRPr>
            </a:p>
          </p:txBody>
        </p:sp>
        <p:sp>
          <p:nvSpPr>
            <p:cNvPr id="80" name="Rectangle 79"/>
            <p:cNvSpPr/>
            <p:nvPr/>
          </p:nvSpPr>
          <p:spPr bwMode="gray">
            <a:xfrm>
              <a:off x="10536341" y="7995793"/>
              <a:ext cx="4541735" cy="426267"/>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600"/>
                </a:lnSpc>
                <a:spcBef>
                  <a:spcPts val="300"/>
                </a:spcBef>
                <a:spcAft>
                  <a:spcPts val="300"/>
                </a:spcAft>
              </a:pPr>
              <a:endParaRPr lang="en-GB" sz="1200" dirty="0">
                <a:solidFill>
                  <a:srgbClr val="000000"/>
                </a:solidFill>
                <a:latin typeface="Arial" panose="020B0604020202020204" pitchFamily="34" charset="0"/>
                <a:cs typeface="Arial" panose="020B0604020202020204" pitchFamily="34" charset="0"/>
              </a:endParaRPr>
            </a:p>
          </p:txBody>
        </p:sp>
        <p:cxnSp>
          <p:nvCxnSpPr>
            <p:cNvPr id="82" name="Straight Connector 81"/>
            <p:cNvCxnSpPr/>
            <p:nvPr/>
          </p:nvCxnSpPr>
          <p:spPr bwMode="gray">
            <a:xfrm>
              <a:off x="10536340" y="8222792"/>
              <a:ext cx="4541735" cy="0"/>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83" name="Rectangle 82"/>
            <p:cNvSpPr/>
            <p:nvPr/>
          </p:nvSpPr>
          <p:spPr bwMode="gray">
            <a:xfrm>
              <a:off x="10536341" y="7940838"/>
              <a:ext cx="4541735" cy="582526"/>
            </a:xfrm>
            <a:prstGeom prst="rect">
              <a:avLst/>
            </a:prstGeom>
            <a:noFill/>
            <a:ln w="3175" cap="flat" cmpd="sng" algn="ctr">
              <a:noFill/>
              <a:prstDash val="solid"/>
              <a:round/>
              <a:headEnd type="none" w="med" len="med"/>
              <a:tailEnd type="none" w="med" len="med"/>
            </a:ln>
            <a:effectLst/>
          </p:spPr>
          <p:txBody>
            <a:bodyPr vert="horz" wrap="square" lIns="45720" tIns="45684" rIns="45684" bIns="45684" numCol="1" rtlCol="0" anchor="ctr" anchorCtr="0" compatLnSpc="1">
              <a:prstTxWarp prst="textNoShape">
                <a:avLst/>
              </a:prstTxWarp>
            </a:bodyPr>
            <a:lstStyle/>
            <a:p>
              <a:pPr marL="0" lvl="1">
                <a:lnSpc>
                  <a:spcPts val="1800"/>
                </a:lnSpc>
                <a:spcBef>
                  <a:spcPts val="300"/>
                </a:spcBef>
                <a:spcAft>
                  <a:spcPts val="300"/>
                </a:spcAft>
              </a:pPr>
              <a:endParaRPr lang="en-US" sz="1300" dirty="0">
                <a:solidFill>
                  <a:srgbClr val="000000"/>
                </a:solidFill>
                <a:latin typeface="Arial" panose="020B0604020202020204" pitchFamily="34" charset="0"/>
                <a:cs typeface="Arial" panose="020B0604020202020204" pitchFamily="34" charset="0"/>
              </a:endParaRPr>
            </a:p>
          </p:txBody>
        </p:sp>
        <p:sp>
          <p:nvSpPr>
            <p:cNvPr id="65" name="Rectangle 64"/>
            <p:cNvSpPr/>
            <p:nvPr/>
          </p:nvSpPr>
          <p:spPr bwMode="gray">
            <a:xfrm>
              <a:off x="10536341" y="7506827"/>
              <a:ext cx="4541735" cy="535887"/>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600"/>
                </a:lnSpc>
                <a:spcBef>
                  <a:spcPts val="300"/>
                </a:spcBef>
                <a:spcAft>
                  <a:spcPts val="300"/>
                </a:spcAft>
              </a:pPr>
              <a:r>
                <a:rPr lang="en-US" sz="1200" b="1" dirty="0">
                  <a:solidFill>
                    <a:srgbClr val="000000"/>
                  </a:solidFill>
                  <a:latin typeface="Arial" panose="020B0604020202020204" pitchFamily="34" charset="0"/>
                  <a:cs typeface="Arial" panose="020B0604020202020204" pitchFamily="34" charset="0"/>
                </a:rPr>
                <a:t>83,000 km+ highway projects worth $100 billion+ to be built in next 5 years</a:t>
              </a:r>
            </a:p>
          </p:txBody>
        </p:sp>
        <p:sp>
          <p:nvSpPr>
            <p:cNvPr id="66" name="Rectangle 65"/>
            <p:cNvSpPr/>
            <p:nvPr/>
          </p:nvSpPr>
          <p:spPr bwMode="gray">
            <a:xfrm>
              <a:off x="10536341" y="8365165"/>
              <a:ext cx="4541735" cy="720042"/>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600"/>
                </a:lnSpc>
                <a:spcBef>
                  <a:spcPts val="300"/>
                </a:spcBef>
                <a:spcAft>
                  <a:spcPts val="300"/>
                </a:spcAft>
                <a:buClr>
                  <a:srgbClr val="E50113"/>
                </a:buClr>
              </a:pPr>
              <a:r>
                <a:rPr lang="en-US" sz="1200" dirty="0">
                  <a:solidFill>
                    <a:srgbClr val="000000"/>
                  </a:solidFill>
                  <a:latin typeface="Arial" panose="020B0604020202020204" pitchFamily="34" charset="0"/>
                  <a:cs typeface="Arial" panose="020B0604020202020204" pitchFamily="34" charset="0"/>
                </a:rPr>
                <a:t>Mega Bharatmala project: 50 national corridors planned vs 6 currently and 70 – 80% freight expected to move along National Highways vs 40% currently</a:t>
              </a:r>
            </a:p>
          </p:txBody>
        </p:sp>
      </p:grpSp>
      <p:sp>
        <p:nvSpPr>
          <p:cNvPr id="68" name="Rectangle 67"/>
          <p:cNvSpPr/>
          <p:nvPr/>
        </p:nvSpPr>
        <p:spPr bwMode="gray">
          <a:xfrm>
            <a:off x="10536341" y="9331138"/>
            <a:ext cx="4541735" cy="467673"/>
          </a:xfrm>
          <a:prstGeom prst="rect">
            <a:avLst/>
          </a:prstGeom>
          <a:noFill/>
          <a:ln w="3175" cap="flat" cmpd="sng" algn="ctr">
            <a:noFill/>
            <a:prstDash val="solid"/>
            <a:round/>
            <a:headEnd type="none" w="med" len="med"/>
            <a:tailEnd type="none" w="med" len="med"/>
          </a:ln>
          <a:effectLst/>
        </p:spPr>
        <p:txBody>
          <a:bodyPr vert="horz" wrap="square" lIns="45720" tIns="45684" rIns="45684" bIns="45684" numCol="1" rtlCol="0" anchor="ctr" anchorCtr="0" compatLnSpc="1">
            <a:prstTxWarp prst="textNoShape">
              <a:avLst/>
            </a:prstTxWarp>
          </a:bodyPr>
          <a:lstStyle/>
          <a:p>
            <a:pPr marL="0" lvl="1">
              <a:lnSpc>
                <a:spcPts val="1800"/>
              </a:lnSpc>
              <a:spcBef>
                <a:spcPts val="300"/>
              </a:spcBef>
              <a:spcAft>
                <a:spcPts val="300"/>
              </a:spcAft>
            </a:pPr>
            <a:endParaRPr lang="en-GB" sz="1300" dirty="0">
              <a:solidFill>
                <a:srgbClr val="000000"/>
              </a:solidFill>
              <a:latin typeface="Arial" panose="020B0604020202020204" pitchFamily="34" charset="0"/>
              <a:cs typeface="Arial" panose="020B0604020202020204" pitchFamily="34" charset="0"/>
            </a:endParaRPr>
          </a:p>
        </p:txBody>
      </p:sp>
      <p:cxnSp>
        <p:nvCxnSpPr>
          <p:cNvPr id="70" name="Straight Connector 69"/>
          <p:cNvCxnSpPr/>
          <p:nvPr/>
        </p:nvCxnSpPr>
        <p:spPr bwMode="gray">
          <a:xfrm>
            <a:off x="10613686" y="10351076"/>
            <a:ext cx="4284662" cy="0"/>
          </a:xfrm>
          <a:prstGeom prst="line">
            <a:avLst/>
          </a:prstGeom>
          <a:solidFill>
            <a:srgbClr val="E22727"/>
          </a:solidFill>
          <a:ln w="6350" cap="flat" cmpd="sng" algn="ctr">
            <a:solidFill>
              <a:srgbClr val="57585A"/>
            </a:solidFill>
            <a:prstDash val="dash"/>
            <a:round/>
            <a:headEnd type="none" w="med" len="med"/>
            <a:tailEnd type="none" w="med" len="med"/>
          </a:ln>
          <a:effectLst/>
        </p:spPr>
      </p:cxnSp>
      <p:cxnSp>
        <p:nvCxnSpPr>
          <p:cNvPr id="101" name="Straight Connector 100"/>
          <p:cNvCxnSpPr/>
          <p:nvPr/>
        </p:nvCxnSpPr>
        <p:spPr bwMode="gray">
          <a:xfrm>
            <a:off x="10536341" y="4255777"/>
            <a:ext cx="4541735" cy="0"/>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102" name="Rectangle 101"/>
          <p:cNvSpPr/>
          <p:nvPr/>
        </p:nvSpPr>
        <p:spPr bwMode="gray">
          <a:xfrm>
            <a:off x="10536341" y="4265019"/>
            <a:ext cx="4541735" cy="580288"/>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GB" sz="1200" b="1" dirty="0">
                <a:solidFill>
                  <a:srgbClr val="000000"/>
                </a:solidFill>
                <a:latin typeface="Arial" panose="020B0604020202020204" pitchFamily="34" charset="0"/>
                <a:cs typeface="Arial" panose="020B0604020202020204" pitchFamily="34" charset="0"/>
              </a:rPr>
              <a:t>FASTag, Electronic Toll Collection for National Highways</a:t>
            </a:r>
          </a:p>
        </p:txBody>
      </p:sp>
      <p:cxnSp>
        <p:nvCxnSpPr>
          <p:cNvPr id="103" name="Straight Connector 102"/>
          <p:cNvCxnSpPr/>
          <p:nvPr/>
        </p:nvCxnSpPr>
        <p:spPr bwMode="gray">
          <a:xfrm>
            <a:off x="10536341" y="4854549"/>
            <a:ext cx="4541735" cy="0"/>
          </a:xfrm>
          <a:prstGeom prst="line">
            <a:avLst/>
          </a:prstGeom>
          <a:solidFill>
            <a:srgbClr val="E22727"/>
          </a:solidFill>
          <a:ln w="3175" cap="flat" cmpd="sng" algn="ctr">
            <a:solidFill>
              <a:schemeClr val="accent1"/>
            </a:solidFill>
            <a:prstDash val="dash"/>
            <a:round/>
            <a:headEnd type="none" w="med" len="med"/>
            <a:tailEnd type="none" w="med" len="med"/>
          </a:ln>
          <a:effectLst/>
        </p:spPr>
      </p:cxnSp>
      <p:sp>
        <p:nvSpPr>
          <p:cNvPr id="2" name="Rectangle 1"/>
          <p:cNvSpPr/>
          <p:nvPr>
            <p:custDataLst>
              <p:tags r:id="rId3"/>
            </p:custDataLst>
          </p:nvPr>
        </p:nvSpPr>
        <p:spPr>
          <a:xfrm>
            <a:off x="10536341" y="4329590"/>
            <a:ext cx="4541735" cy="64077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spAutoFit/>
          </a:bodyPr>
          <a:lstStyle/>
          <a:p>
            <a:pPr algn="r"/>
            <a:r>
              <a:rPr lang="en-US" sz="1100" dirty="0">
                <a:solidFill>
                  <a:srgbClr val="FFFFFF"/>
                </a:solidFill>
              </a:rPr>
              <a:t>8</a:t>
            </a:r>
          </a:p>
        </p:txBody>
      </p:sp>
      <p:sp>
        <p:nvSpPr>
          <p:cNvPr id="54" name="Rectangle 53"/>
          <p:cNvSpPr/>
          <p:nvPr/>
        </p:nvSpPr>
        <p:spPr bwMode="gray">
          <a:xfrm>
            <a:off x="10536341" y="4813916"/>
            <a:ext cx="4541735" cy="640779"/>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GB" sz="1200" b="1" dirty="0">
                <a:solidFill>
                  <a:srgbClr val="000000"/>
                </a:solidFill>
                <a:latin typeface="Arial" panose="020B0604020202020204" pitchFamily="34" charset="0"/>
                <a:cs typeface="Arial" panose="020B0604020202020204" pitchFamily="34" charset="0"/>
              </a:rPr>
              <a:t>Digital copies of vehicle documents</a:t>
            </a:r>
          </a:p>
        </p:txBody>
      </p:sp>
      <p:sp>
        <p:nvSpPr>
          <p:cNvPr id="73" name="Rectangle 72"/>
          <p:cNvSpPr/>
          <p:nvPr/>
        </p:nvSpPr>
        <p:spPr bwMode="gray">
          <a:xfrm>
            <a:off x="5508269" y="3748174"/>
            <a:ext cx="4541735" cy="640779"/>
          </a:xfrm>
          <a:prstGeom prst="rect">
            <a:avLst/>
          </a:prstGeom>
          <a:noFill/>
          <a:ln w="3175" cap="flat" cmpd="sng" algn="ctr">
            <a:noFill/>
            <a:prstDash val="solid"/>
            <a:round/>
            <a:headEnd type="none" w="med" len="med"/>
            <a:tailEnd type="none" w="med" len="med"/>
          </a:ln>
          <a:effectLst/>
        </p:spPr>
        <p:txBody>
          <a:bodyPr vert="horz" wrap="square" lIns="182880" tIns="45684" rIns="45684" bIns="45684" numCol="1" rtlCol="0" anchor="ctr" anchorCtr="0" compatLnSpc="1">
            <a:prstTxWarp prst="textNoShape">
              <a:avLst/>
            </a:prstTxWarp>
          </a:bodyPr>
          <a:lstStyle/>
          <a:p>
            <a:pPr marL="0" lvl="1">
              <a:lnSpc>
                <a:spcPts val="1800"/>
              </a:lnSpc>
              <a:spcBef>
                <a:spcPts val="300"/>
              </a:spcBef>
              <a:spcAft>
                <a:spcPts val="300"/>
              </a:spcAft>
            </a:pPr>
            <a:r>
              <a:rPr lang="en-US" sz="1200" b="1" dirty="0">
                <a:solidFill>
                  <a:srgbClr val="000000"/>
                </a:solidFill>
                <a:latin typeface="Arial" panose="020B0604020202020204" pitchFamily="34" charset="0"/>
                <a:cs typeface="Arial" panose="020B0604020202020204" pitchFamily="34" charset="0"/>
              </a:rPr>
              <a:t>Easy access to funds at lower cost, longer tenure and enhanced limits</a:t>
            </a:r>
            <a:endParaRPr lang="en-GB" sz="1200" b="1"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9563504" y="8576716"/>
            <a:ext cx="495969" cy="333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p:nvPr/>
        </p:nvGrpSpPr>
        <p:grpSpPr bwMode="gray">
          <a:xfrm rot="10635160">
            <a:off x="9581505" y="8636312"/>
            <a:ext cx="276664" cy="225768"/>
            <a:chOff x="4196880" y="1718161"/>
            <a:chExt cx="706554" cy="597960"/>
          </a:xfrm>
          <a:solidFill>
            <a:schemeClr val="bg2"/>
          </a:solidFill>
        </p:grpSpPr>
        <p:sp>
          <p:nvSpPr>
            <p:cNvPr id="62" name="Freeform 61"/>
            <p:cNvSpPr/>
            <p:nvPr/>
          </p:nvSpPr>
          <p:spPr bwMode="gray">
            <a:xfrm>
              <a:off x="4577876" y="1718161"/>
              <a:ext cx="325558" cy="597960"/>
            </a:xfrm>
            <a:custGeom>
              <a:avLst/>
              <a:gdLst>
                <a:gd name="connsiteX0" fmla="*/ 619251 w 781174"/>
                <a:gd name="connsiteY0" fmla="*/ 0 h 1434787"/>
                <a:gd name="connsiteX1" fmla="*/ 714501 w 781174"/>
                <a:gd name="connsiteY1" fmla="*/ 140493 h 1434787"/>
                <a:gd name="connsiteX2" fmla="*/ 370350 w 781174"/>
                <a:gd name="connsiteY2" fmla="*/ 622910 h 1434787"/>
                <a:gd name="connsiteX3" fmla="*/ 361644 w 781174"/>
                <a:gd name="connsiteY3" fmla="*/ 656787 h 1434787"/>
                <a:gd name="connsiteX4" fmla="*/ 390709 w 781174"/>
                <a:gd name="connsiteY4" fmla="*/ 653857 h 1434787"/>
                <a:gd name="connsiteX5" fmla="*/ 781174 w 781174"/>
                <a:gd name="connsiteY5" fmla="*/ 1044322 h 1434787"/>
                <a:gd name="connsiteX6" fmla="*/ 390709 w 781174"/>
                <a:gd name="connsiteY6" fmla="*/ 1434787 h 1434787"/>
                <a:gd name="connsiteX7" fmla="*/ 8177 w 781174"/>
                <a:gd name="connsiteY7" fmla="*/ 1123014 h 1434787"/>
                <a:gd name="connsiteX8" fmla="*/ 2510 w 781174"/>
                <a:gd name="connsiteY8" fmla="*/ 1066796 h 1434787"/>
                <a:gd name="connsiteX9" fmla="*/ 2507 w 781174"/>
                <a:gd name="connsiteY9" fmla="*/ 1066799 h 1434787"/>
                <a:gd name="connsiteX10" fmla="*/ 2506 w 781174"/>
                <a:gd name="connsiteY10" fmla="*/ 1066762 h 1434787"/>
                <a:gd name="connsiteX11" fmla="*/ 244 w 781174"/>
                <a:gd name="connsiteY11" fmla="*/ 1044322 h 1434787"/>
                <a:gd name="connsiteX12" fmla="*/ 1645 w 781174"/>
                <a:gd name="connsiteY12" fmla="*/ 1030423 h 1434787"/>
                <a:gd name="connsiteX13" fmla="*/ 0 w 781174"/>
                <a:gd name="connsiteY13" fmla="*/ 960992 h 1434787"/>
                <a:gd name="connsiteX14" fmla="*/ 619251 w 781174"/>
                <a:gd name="connsiteY14" fmla="*/ 0 h 14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74" h="1434787">
                  <a:moveTo>
                    <a:pt x="619251" y="0"/>
                  </a:moveTo>
                  <a:lnTo>
                    <a:pt x="714501" y="140493"/>
                  </a:lnTo>
                  <a:cubicBezTo>
                    <a:pt x="475583" y="295374"/>
                    <a:pt x="400747" y="510418"/>
                    <a:pt x="370350" y="622910"/>
                  </a:cubicBezTo>
                  <a:lnTo>
                    <a:pt x="361644" y="656787"/>
                  </a:lnTo>
                  <a:lnTo>
                    <a:pt x="390709" y="653857"/>
                  </a:lnTo>
                  <a:cubicBezTo>
                    <a:pt x="606357" y="653857"/>
                    <a:pt x="781174" y="828674"/>
                    <a:pt x="781174" y="1044322"/>
                  </a:cubicBezTo>
                  <a:cubicBezTo>
                    <a:pt x="781174" y="1259970"/>
                    <a:pt x="606357" y="1434787"/>
                    <a:pt x="390709" y="1434787"/>
                  </a:cubicBezTo>
                  <a:cubicBezTo>
                    <a:pt x="202017" y="1434787"/>
                    <a:pt x="44586" y="1300943"/>
                    <a:pt x="8177" y="1123014"/>
                  </a:cubicBezTo>
                  <a:lnTo>
                    <a:pt x="2510" y="1066796"/>
                  </a:lnTo>
                  <a:lnTo>
                    <a:pt x="2507" y="1066799"/>
                  </a:lnTo>
                  <a:lnTo>
                    <a:pt x="2506" y="1066762"/>
                  </a:lnTo>
                  <a:lnTo>
                    <a:pt x="244" y="1044322"/>
                  </a:lnTo>
                  <a:lnTo>
                    <a:pt x="1645" y="1030423"/>
                  </a:lnTo>
                  <a:lnTo>
                    <a:pt x="0" y="960992"/>
                  </a:lnTo>
                  <a:cubicBezTo>
                    <a:pt x="9973" y="688974"/>
                    <a:pt x="141414" y="256976"/>
                    <a:pt x="619251" y="0"/>
                  </a:cubicBezTo>
                  <a:close/>
                </a:path>
              </a:pathLst>
            </a:custGeom>
            <a:solidFill>
              <a:srgbClr val="E227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Freeform 62"/>
            <p:cNvSpPr/>
            <p:nvPr/>
          </p:nvSpPr>
          <p:spPr bwMode="gray">
            <a:xfrm>
              <a:off x="4196880" y="1718162"/>
              <a:ext cx="325557" cy="597959"/>
            </a:xfrm>
            <a:custGeom>
              <a:avLst/>
              <a:gdLst>
                <a:gd name="connsiteX0" fmla="*/ 619251 w 781174"/>
                <a:gd name="connsiteY0" fmla="*/ 0 h 1434787"/>
                <a:gd name="connsiteX1" fmla="*/ 714501 w 781174"/>
                <a:gd name="connsiteY1" fmla="*/ 140493 h 1434787"/>
                <a:gd name="connsiteX2" fmla="*/ 370350 w 781174"/>
                <a:gd name="connsiteY2" fmla="*/ 622910 h 1434787"/>
                <a:gd name="connsiteX3" fmla="*/ 361644 w 781174"/>
                <a:gd name="connsiteY3" fmla="*/ 656787 h 1434787"/>
                <a:gd name="connsiteX4" fmla="*/ 390709 w 781174"/>
                <a:gd name="connsiteY4" fmla="*/ 653857 h 1434787"/>
                <a:gd name="connsiteX5" fmla="*/ 781174 w 781174"/>
                <a:gd name="connsiteY5" fmla="*/ 1044322 h 1434787"/>
                <a:gd name="connsiteX6" fmla="*/ 390709 w 781174"/>
                <a:gd name="connsiteY6" fmla="*/ 1434787 h 1434787"/>
                <a:gd name="connsiteX7" fmla="*/ 8177 w 781174"/>
                <a:gd name="connsiteY7" fmla="*/ 1123014 h 1434787"/>
                <a:gd name="connsiteX8" fmla="*/ 2510 w 781174"/>
                <a:gd name="connsiteY8" fmla="*/ 1066796 h 1434787"/>
                <a:gd name="connsiteX9" fmla="*/ 2507 w 781174"/>
                <a:gd name="connsiteY9" fmla="*/ 1066799 h 1434787"/>
                <a:gd name="connsiteX10" fmla="*/ 2506 w 781174"/>
                <a:gd name="connsiteY10" fmla="*/ 1066762 h 1434787"/>
                <a:gd name="connsiteX11" fmla="*/ 244 w 781174"/>
                <a:gd name="connsiteY11" fmla="*/ 1044322 h 1434787"/>
                <a:gd name="connsiteX12" fmla="*/ 1645 w 781174"/>
                <a:gd name="connsiteY12" fmla="*/ 1030423 h 1434787"/>
                <a:gd name="connsiteX13" fmla="*/ 0 w 781174"/>
                <a:gd name="connsiteY13" fmla="*/ 960992 h 1434787"/>
                <a:gd name="connsiteX14" fmla="*/ 619251 w 781174"/>
                <a:gd name="connsiteY14" fmla="*/ 0 h 143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74" h="1434787">
                  <a:moveTo>
                    <a:pt x="619251" y="0"/>
                  </a:moveTo>
                  <a:lnTo>
                    <a:pt x="714501" y="140493"/>
                  </a:lnTo>
                  <a:cubicBezTo>
                    <a:pt x="475583" y="295374"/>
                    <a:pt x="400747" y="510418"/>
                    <a:pt x="370350" y="622910"/>
                  </a:cubicBezTo>
                  <a:lnTo>
                    <a:pt x="361644" y="656787"/>
                  </a:lnTo>
                  <a:lnTo>
                    <a:pt x="390709" y="653857"/>
                  </a:lnTo>
                  <a:cubicBezTo>
                    <a:pt x="606357" y="653857"/>
                    <a:pt x="781174" y="828674"/>
                    <a:pt x="781174" y="1044322"/>
                  </a:cubicBezTo>
                  <a:cubicBezTo>
                    <a:pt x="781174" y="1259970"/>
                    <a:pt x="606357" y="1434787"/>
                    <a:pt x="390709" y="1434787"/>
                  </a:cubicBezTo>
                  <a:cubicBezTo>
                    <a:pt x="202017" y="1434787"/>
                    <a:pt x="44586" y="1300943"/>
                    <a:pt x="8177" y="1123014"/>
                  </a:cubicBezTo>
                  <a:lnTo>
                    <a:pt x="2510" y="1066796"/>
                  </a:lnTo>
                  <a:lnTo>
                    <a:pt x="2507" y="1066799"/>
                  </a:lnTo>
                  <a:lnTo>
                    <a:pt x="2506" y="1066762"/>
                  </a:lnTo>
                  <a:lnTo>
                    <a:pt x="244" y="1044322"/>
                  </a:lnTo>
                  <a:lnTo>
                    <a:pt x="1645" y="1030423"/>
                  </a:lnTo>
                  <a:lnTo>
                    <a:pt x="0" y="960992"/>
                  </a:lnTo>
                  <a:cubicBezTo>
                    <a:pt x="9973" y="688974"/>
                    <a:pt x="141414" y="256976"/>
                    <a:pt x="619251" y="0"/>
                  </a:cubicBezTo>
                  <a:close/>
                </a:path>
              </a:pathLst>
            </a:custGeom>
            <a:solidFill>
              <a:srgbClr val="E2272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ustDataLst>
      <p:tags r:id="rId1"/>
    </p:custDataLst>
    <p:extLst>
      <p:ext uri="{BB962C8B-B14F-4D97-AF65-F5344CB8AC3E}">
        <p14:creationId xmlns:p14="http://schemas.microsoft.com/office/powerpoint/2010/main" val="161885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271"/>
          <p:cNvSpPr/>
          <p:nvPr>
            <p:custDataLst>
              <p:tags r:id="rId2"/>
            </p:custDataLst>
          </p:nvPr>
        </p:nvSpPr>
        <p:spPr bwMode="gray">
          <a:xfrm>
            <a:off x="12496800" y="6499362"/>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OEMs</a:t>
            </a:r>
          </a:p>
        </p:txBody>
      </p:sp>
      <p:sp>
        <p:nvSpPr>
          <p:cNvPr id="108" name="Rectangle 107"/>
          <p:cNvSpPr/>
          <p:nvPr>
            <p:custDataLst>
              <p:tags r:id="rId3"/>
            </p:custDataLst>
          </p:nvPr>
        </p:nvSpPr>
        <p:spPr bwMode="gray">
          <a:xfrm>
            <a:off x="12496800" y="3128972"/>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Fleet Suppliers</a:t>
            </a:r>
          </a:p>
        </p:txBody>
      </p:sp>
      <p:sp>
        <p:nvSpPr>
          <p:cNvPr id="109" name="Rectangle 108"/>
          <p:cNvSpPr/>
          <p:nvPr>
            <p:custDataLst>
              <p:tags r:id="rId4"/>
            </p:custDataLst>
          </p:nvPr>
        </p:nvSpPr>
        <p:spPr bwMode="gray">
          <a:xfrm>
            <a:off x="12496800" y="7173441"/>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Banks and NBFCs</a:t>
            </a:r>
          </a:p>
        </p:txBody>
      </p:sp>
      <p:sp>
        <p:nvSpPr>
          <p:cNvPr id="110" name="Rectangle 109"/>
          <p:cNvSpPr/>
          <p:nvPr>
            <p:custDataLst>
              <p:tags r:id="rId5"/>
            </p:custDataLst>
          </p:nvPr>
        </p:nvSpPr>
        <p:spPr bwMode="gray">
          <a:xfrm>
            <a:off x="12496800" y="7847518"/>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Insurance Providers</a:t>
            </a:r>
          </a:p>
        </p:txBody>
      </p:sp>
      <p:sp>
        <p:nvSpPr>
          <p:cNvPr id="112" name="Rectangle 111"/>
          <p:cNvSpPr/>
          <p:nvPr>
            <p:custDataLst>
              <p:tags r:id="rId6"/>
            </p:custDataLst>
          </p:nvPr>
        </p:nvSpPr>
        <p:spPr bwMode="gray">
          <a:xfrm>
            <a:off x="12496800" y="8521593"/>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Oil Marketing Companies</a:t>
            </a:r>
          </a:p>
        </p:txBody>
      </p:sp>
      <p:sp>
        <p:nvSpPr>
          <p:cNvPr id="114" name="Rectangle 113"/>
          <p:cNvSpPr/>
          <p:nvPr>
            <p:custDataLst>
              <p:tags r:id="rId7"/>
            </p:custDataLst>
          </p:nvPr>
        </p:nvSpPr>
        <p:spPr bwMode="gray">
          <a:xfrm>
            <a:off x="12496800" y="2454895"/>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Customers</a:t>
            </a:r>
          </a:p>
          <a:p>
            <a:r>
              <a:rPr lang="en-US" sz="1000" b="1" dirty="0">
                <a:solidFill>
                  <a:srgbClr val="000000"/>
                </a:solidFill>
                <a:cs typeface="Arial" panose="020B0604020202020204" pitchFamily="34" charset="0"/>
              </a:rPr>
              <a:t>(Corporates, SMEs, Retail)</a:t>
            </a:r>
          </a:p>
        </p:txBody>
      </p:sp>
      <p:sp>
        <p:nvSpPr>
          <p:cNvPr id="123" name="Rectangle 122"/>
          <p:cNvSpPr/>
          <p:nvPr>
            <p:custDataLst>
              <p:tags r:id="rId8"/>
            </p:custDataLst>
          </p:nvPr>
        </p:nvSpPr>
        <p:spPr bwMode="gray">
          <a:xfrm>
            <a:off x="12496800" y="4477129"/>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Brokers</a:t>
            </a:r>
          </a:p>
        </p:txBody>
      </p:sp>
      <p:sp>
        <p:nvSpPr>
          <p:cNvPr id="124" name="Rectangle 123"/>
          <p:cNvSpPr/>
          <p:nvPr>
            <p:custDataLst>
              <p:tags r:id="rId9"/>
            </p:custDataLst>
          </p:nvPr>
        </p:nvSpPr>
        <p:spPr bwMode="gray">
          <a:xfrm>
            <a:off x="12496800" y="5151206"/>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Channel Partners</a:t>
            </a:r>
          </a:p>
        </p:txBody>
      </p:sp>
      <p:sp>
        <p:nvSpPr>
          <p:cNvPr id="125" name="Rectangle 124"/>
          <p:cNvSpPr/>
          <p:nvPr>
            <p:custDataLst>
              <p:tags r:id="rId10"/>
            </p:custDataLst>
          </p:nvPr>
        </p:nvSpPr>
        <p:spPr bwMode="gray">
          <a:xfrm>
            <a:off x="12496800" y="5825285"/>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Delivery Network Partner </a:t>
            </a:r>
          </a:p>
          <a:p>
            <a:r>
              <a:rPr lang="en-US" sz="1000" b="1" dirty="0">
                <a:solidFill>
                  <a:srgbClr val="000000"/>
                </a:solidFill>
                <a:cs typeface="Arial" panose="020B0604020202020204" pitchFamily="34" charset="0"/>
              </a:rPr>
              <a:t>(First and Last Mile)</a:t>
            </a:r>
          </a:p>
        </p:txBody>
      </p:sp>
      <p:sp>
        <p:nvSpPr>
          <p:cNvPr id="136" name="Rectangle 135"/>
          <p:cNvSpPr/>
          <p:nvPr>
            <p:custDataLst>
              <p:tags r:id="rId11"/>
            </p:custDataLst>
          </p:nvPr>
        </p:nvSpPr>
        <p:spPr bwMode="gray">
          <a:xfrm>
            <a:off x="12496800" y="3803050"/>
            <a:ext cx="2408678" cy="594360"/>
          </a:xfrm>
          <a:prstGeom prst="rect">
            <a:avLst/>
          </a:prstGeom>
          <a:noFill/>
          <a:ln>
            <a:noFill/>
          </a:ln>
          <a:effectLst/>
          <a:extLst>
            <a:ext uri="{909E8E84-426E-40DD-AFC4-6F175D3DCCD1}">
              <a14:hiddenFill xmlns:a14="http://schemas.microsoft.com/office/drawing/2010/main">
                <a:solidFill>
                  <a:schemeClr val="tx2">
                    <a:lumMod val="95000"/>
                    <a:alpha val="0"/>
                  </a:schemeClr>
                </a:solidFill>
              </a14:hiddenFill>
            </a:ext>
          </a:extLst>
        </p:spPr>
        <p:style>
          <a:lnRef idx="1">
            <a:schemeClr val="accent1"/>
          </a:lnRef>
          <a:fillRef idx="3">
            <a:schemeClr val="accent1"/>
          </a:fillRef>
          <a:effectRef idx="2">
            <a:schemeClr val="accent1"/>
          </a:effectRef>
          <a:fontRef idx="minor">
            <a:schemeClr val="lt1"/>
          </a:fontRef>
        </p:style>
        <p:txBody>
          <a:bodyPr lIns="822960" tIns="45653" rIns="45720" bIns="45653" rtlCol="0" anchor="ctr"/>
          <a:lstStyle/>
          <a:p>
            <a:r>
              <a:rPr lang="en-US" sz="1000" b="1" dirty="0">
                <a:solidFill>
                  <a:srgbClr val="000000"/>
                </a:solidFill>
                <a:cs typeface="Arial" panose="020B0604020202020204" pitchFamily="34" charset="0"/>
              </a:rPr>
              <a:t>Truck Drivers</a:t>
            </a:r>
          </a:p>
        </p:txBody>
      </p:sp>
      <p:sp>
        <p:nvSpPr>
          <p:cNvPr id="3" name="Title 2"/>
          <p:cNvSpPr>
            <a:spLocks noGrp="1"/>
          </p:cNvSpPr>
          <p:nvPr>
            <p:ph type="title"/>
          </p:nvPr>
        </p:nvSpPr>
        <p:spPr>
          <a:xfrm>
            <a:off x="242550" y="246758"/>
            <a:ext cx="13623979" cy="991505"/>
          </a:xfrm>
        </p:spPr>
        <p:txBody>
          <a:bodyPr bIns="73152"/>
          <a:lstStyle/>
          <a:p>
            <a:r>
              <a:rPr lang="en-GB" dirty="0"/>
              <a:t>Rivigo is Creating a Ecosystem of Logistics and Related Commerce Services to Support the Growth of New India</a:t>
            </a:r>
            <a:endParaRPr lang="en-US" sz="2800" dirty="0"/>
          </a:p>
        </p:txBody>
      </p:sp>
      <p:sp>
        <p:nvSpPr>
          <p:cNvPr id="20" name="AutoShape 4" descr="Image result for timeline in staircase forma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AutoShape 6" descr="Image result for timeline in staircase forma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1" name="Group 10"/>
          <p:cNvGrpSpPr/>
          <p:nvPr/>
        </p:nvGrpSpPr>
        <p:grpSpPr>
          <a:xfrm>
            <a:off x="492611" y="4556221"/>
            <a:ext cx="1234648" cy="1234440"/>
            <a:chOff x="1081399" y="3061259"/>
            <a:chExt cx="1234648" cy="1234440"/>
          </a:xfrm>
        </p:grpSpPr>
        <p:sp>
          <p:nvSpPr>
            <p:cNvPr id="261" name="Oval 260"/>
            <p:cNvSpPr>
              <a:spLocks noChangeAspect="1"/>
            </p:cNvSpPr>
            <p:nvPr/>
          </p:nvSpPr>
          <p:spPr>
            <a:xfrm>
              <a:off x="1081399" y="3061259"/>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262" name="Rectangle 261"/>
            <p:cNvSpPr/>
            <p:nvPr/>
          </p:nvSpPr>
          <p:spPr bwMode="gray">
            <a:xfrm>
              <a:off x="1118079" y="3775837"/>
              <a:ext cx="1161288" cy="374904"/>
            </a:xfrm>
            <a:prstGeom prst="rect">
              <a:avLst/>
            </a:prstGeom>
            <a:noFill/>
            <a:ln>
              <a:noFill/>
              <a:prstDash val="lgDash"/>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Fuel</a:t>
              </a:r>
            </a:p>
          </p:txBody>
        </p:sp>
        <p:pic>
          <p:nvPicPr>
            <p:cNvPr id="71" name="Picture 70"/>
            <p:cNvPicPr>
              <a:picLocks noChangeAspect="1"/>
            </p:cNvPicPr>
            <p:nvPr/>
          </p:nvPicPr>
          <p:blipFill rotWithShape="1">
            <a:blip r:embed="rId16">
              <a:grayscl/>
              <a:extLst>
                <a:ext uri="{28A0092B-C50C-407E-A947-70E740481C1C}">
                  <a14:useLocalDpi xmlns:a14="http://schemas.microsoft.com/office/drawing/2010/main" val="0"/>
                </a:ext>
              </a:extLst>
            </a:blip>
            <a:srcRect b="15826"/>
            <a:stretch/>
          </p:blipFill>
          <p:spPr>
            <a:xfrm>
              <a:off x="1425771" y="3220520"/>
              <a:ext cx="545904" cy="459510"/>
            </a:xfrm>
            <a:prstGeom prst="rect">
              <a:avLst/>
            </a:prstGeom>
          </p:spPr>
        </p:pic>
      </p:grpSp>
      <p:grpSp>
        <p:nvGrpSpPr>
          <p:cNvPr id="12" name="Group 11"/>
          <p:cNvGrpSpPr/>
          <p:nvPr/>
        </p:nvGrpSpPr>
        <p:grpSpPr>
          <a:xfrm>
            <a:off x="1467998" y="3492532"/>
            <a:ext cx="1234648" cy="1234440"/>
            <a:chOff x="3540636" y="3061259"/>
            <a:chExt cx="1234648" cy="1234440"/>
          </a:xfrm>
        </p:grpSpPr>
        <p:sp>
          <p:nvSpPr>
            <p:cNvPr id="265" name="Oval 264"/>
            <p:cNvSpPr>
              <a:spLocks noChangeAspect="1"/>
            </p:cNvSpPr>
            <p:nvPr/>
          </p:nvSpPr>
          <p:spPr>
            <a:xfrm>
              <a:off x="3540636" y="3061259"/>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pPr>
              <a:endParaRPr lang="en-US" sz="1400" kern="0" dirty="0">
                <a:solidFill>
                  <a:prstClr val="white"/>
                </a:solidFill>
                <a:latin typeface="Times New Roman"/>
                <a:cs typeface="Arial" panose="020B0604020202020204" pitchFamily="34" charset="0"/>
              </a:endParaRPr>
            </a:p>
          </p:txBody>
        </p:sp>
        <p:pic>
          <p:nvPicPr>
            <p:cNvPr id="263" name="Picture 4" descr="https://static.thenounproject.com/png/1680885-20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9360" y="3252781"/>
              <a:ext cx="457200" cy="457200"/>
            </a:xfrm>
            <a:prstGeom prst="rect">
              <a:avLst/>
            </a:prstGeom>
            <a:ln>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74" name="Rectangle 73"/>
            <p:cNvSpPr/>
            <p:nvPr/>
          </p:nvSpPr>
          <p:spPr bwMode="gray">
            <a:xfrm>
              <a:off x="3721714" y="3809754"/>
              <a:ext cx="872493" cy="28167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Digital Toll Payments</a:t>
              </a:r>
            </a:p>
          </p:txBody>
        </p:sp>
      </p:grpSp>
      <p:grpSp>
        <p:nvGrpSpPr>
          <p:cNvPr id="13" name="Group 12"/>
          <p:cNvGrpSpPr/>
          <p:nvPr/>
        </p:nvGrpSpPr>
        <p:grpSpPr>
          <a:xfrm>
            <a:off x="2797945" y="2820729"/>
            <a:ext cx="1234648" cy="1234440"/>
            <a:chOff x="5999873" y="3061259"/>
            <a:chExt cx="1234648" cy="1234440"/>
          </a:xfrm>
        </p:grpSpPr>
        <p:sp>
          <p:nvSpPr>
            <p:cNvPr id="266" name="Oval 265"/>
            <p:cNvSpPr>
              <a:spLocks noChangeAspect="1"/>
            </p:cNvSpPr>
            <p:nvPr/>
          </p:nvSpPr>
          <p:spPr>
            <a:xfrm>
              <a:off x="5999873" y="3061259"/>
              <a:ext cx="1234648" cy="1234440"/>
            </a:xfrm>
            <a:prstGeom prst="ellipse">
              <a:avLst/>
            </a:prstGeom>
            <a:no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pic>
          <p:nvPicPr>
            <p:cNvPr id="70" name="Picture 69"/>
            <p:cNvPicPr>
              <a:picLocks noChangeAspect="1"/>
            </p:cNvPicPr>
            <p:nvPr/>
          </p:nvPicPr>
          <p:blipFill rotWithShape="1">
            <a:blip r:embed="rId18">
              <a:extLst>
                <a:ext uri="{28A0092B-C50C-407E-A947-70E740481C1C}">
                  <a14:useLocalDpi xmlns:a14="http://schemas.microsoft.com/office/drawing/2010/main" val="0"/>
                </a:ext>
              </a:extLst>
            </a:blip>
            <a:srcRect l="14395" t="22349" r="14395" b="36244"/>
            <a:stretch/>
          </p:blipFill>
          <p:spPr>
            <a:xfrm>
              <a:off x="6232420" y="3255826"/>
              <a:ext cx="769554" cy="447488"/>
            </a:xfrm>
            <a:prstGeom prst="rect">
              <a:avLst/>
            </a:prstGeom>
            <a:ln>
              <a:solidFill>
                <a:schemeClr val="tx1"/>
              </a:solidFill>
              <a:prstDash val="solid"/>
            </a:ln>
          </p:spPr>
        </p:pic>
        <p:sp>
          <p:nvSpPr>
            <p:cNvPr id="75" name="Rectangle 74"/>
            <p:cNvSpPr/>
            <p:nvPr/>
          </p:nvSpPr>
          <p:spPr bwMode="gray">
            <a:xfrm>
              <a:off x="6220610" y="3699637"/>
              <a:ext cx="793175" cy="374904"/>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Fleet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Insurance</a:t>
              </a:r>
            </a:p>
          </p:txBody>
        </p:sp>
      </p:grpSp>
      <p:grpSp>
        <p:nvGrpSpPr>
          <p:cNvPr id="14" name="Group 13"/>
          <p:cNvGrpSpPr/>
          <p:nvPr/>
        </p:nvGrpSpPr>
        <p:grpSpPr>
          <a:xfrm>
            <a:off x="4239857" y="2615456"/>
            <a:ext cx="1234648" cy="1234440"/>
            <a:chOff x="8459109" y="3061259"/>
            <a:chExt cx="1234648" cy="1234440"/>
          </a:xfrm>
        </p:grpSpPr>
        <p:sp>
          <p:nvSpPr>
            <p:cNvPr id="267" name="Oval 266"/>
            <p:cNvSpPr>
              <a:spLocks noChangeAspect="1"/>
            </p:cNvSpPr>
            <p:nvPr/>
          </p:nvSpPr>
          <p:spPr>
            <a:xfrm>
              <a:off x="8459109" y="3061259"/>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pic>
          <p:nvPicPr>
            <p:cNvPr id="66" name="Picture 2" descr="https://static.thenounproject.com/png/1052993-200.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47833" y="3223184"/>
              <a:ext cx="457200" cy="457200"/>
            </a:xfrm>
            <a:prstGeom prst="rect">
              <a:avLst/>
            </a:prstGeom>
            <a:ln>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76" name="Rectangle 75"/>
            <p:cNvSpPr/>
            <p:nvPr/>
          </p:nvSpPr>
          <p:spPr bwMode="gray">
            <a:xfrm>
              <a:off x="8640187" y="3699637"/>
              <a:ext cx="872493" cy="374904"/>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Fleet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Financing </a:t>
              </a:r>
            </a:p>
          </p:txBody>
        </p:sp>
      </p:grpSp>
      <p:grpSp>
        <p:nvGrpSpPr>
          <p:cNvPr id="96" name="Group 95"/>
          <p:cNvGrpSpPr/>
          <p:nvPr/>
        </p:nvGrpSpPr>
        <p:grpSpPr>
          <a:xfrm rot="7717989" flipH="1" flipV="1">
            <a:off x="11341234" y="5053845"/>
            <a:ext cx="457591" cy="776236"/>
            <a:chOff x="14577418" y="4616942"/>
            <a:chExt cx="730437" cy="1239078"/>
          </a:xfrm>
        </p:grpSpPr>
        <p:sp>
          <p:nvSpPr>
            <p:cNvPr id="97" name="Freeform 24"/>
            <p:cNvSpPr>
              <a:spLocks/>
            </p:cNvSpPr>
            <p:nvPr/>
          </p:nvSpPr>
          <p:spPr bwMode="auto">
            <a:xfrm rot="8578481" flipV="1">
              <a:off x="14577418" y="4997925"/>
              <a:ext cx="337825" cy="858095"/>
            </a:xfrm>
            <a:custGeom>
              <a:avLst/>
              <a:gdLst>
                <a:gd name="T0" fmla="*/ 365 w 223"/>
                <a:gd name="T1" fmla="*/ 237 h 244"/>
                <a:gd name="T2" fmla="*/ 502 w 223"/>
                <a:gd name="T3" fmla="*/ 237 h 244"/>
                <a:gd name="T4" fmla="*/ 250 w 223"/>
                <a:gd name="T5" fmla="*/ 0 h 244"/>
                <a:gd name="T6" fmla="*/ 0 w 223"/>
                <a:gd name="T7" fmla="*/ 234 h 244"/>
                <a:gd name="T8" fmla="*/ 137 w 223"/>
                <a:gd name="T9" fmla="*/ 237 h 244"/>
                <a:gd name="T10" fmla="*/ 194 w 223"/>
                <a:gd name="T11" fmla="*/ 550 h 244"/>
                <a:gd name="T12" fmla="*/ 308 w 223"/>
                <a:gd name="T13" fmla="*/ 550 h 244"/>
                <a:gd name="T14" fmla="*/ 365 w 223"/>
                <a:gd name="T15" fmla="*/ 237 h 244"/>
                <a:gd name="T16" fmla="*/ 0 60000 65536"/>
                <a:gd name="T17" fmla="*/ 0 60000 65536"/>
                <a:gd name="T18" fmla="*/ 0 60000 65536"/>
                <a:gd name="T19" fmla="*/ 0 60000 65536"/>
                <a:gd name="T20" fmla="*/ 0 60000 65536"/>
                <a:gd name="T21" fmla="*/ 0 60000 65536"/>
                <a:gd name="T22" fmla="*/ 0 60000 65536"/>
                <a:gd name="T23" fmla="*/ 0 60000 65536"/>
                <a:gd name="connsiteX0" fmla="*/ 7265 w 10000"/>
                <a:gd name="connsiteY0" fmla="*/ 4303 h 14509"/>
                <a:gd name="connsiteX1" fmla="*/ 10000 w 10000"/>
                <a:gd name="connsiteY1" fmla="*/ 4303 h 14509"/>
                <a:gd name="connsiteX2" fmla="*/ 4978 w 10000"/>
                <a:gd name="connsiteY2" fmla="*/ 0 h 14509"/>
                <a:gd name="connsiteX3" fmla="*/ 0 w 10000"/>
                <a:gd name="connsiteY3" fmla="*/ 4262 h 14509"/>
                <a:gd name="connsiteX4" fmla="*/ 2735 w 10000"/>
                <a:gd name="connsiteY4" fmla="*/ 4303 h 14509"/>
                <a:gd name="connsiteX5" fmla="*/ 4973 w 10000"/>
                <a:gd name="connsiteY5" fmla="*/ 14509 h 14509"/>
                <a:gd name="connsiteX6" fmla="*/ 6143 w 10000"/>
                <a:gd name="connsiteY6" fmla="*/ 10000 h 14509"/>
                <a:gd name="connsiteX7" fmla="*/ 7265 w 10000"/>
                <a:gd name="connsiteY7" fmla="*/ 4303 h 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4509">
                  <a:moveTo>
                    <a:pt x="7265" y="4303"/>
                  </a:moveTo>
                  <a:lnTo>
                    <a:pt x="10000" y="4303"/>
                  </a:lnTo>
                  <a:lnTo>
                    <a:pt x="4978" y="0"/>
                  </a:lnTo>
                  <a:lnTo>
                    <a:pt x="0" y="4262"/>
                  </a:lnTo>
                  <a:lnTo>
                    <a:pt x="2735" y="4303"/>
                  </a:lnTo>
                  <a:lnTo>
                    <a:pt x="4973" y="14509"/>
                  </a:lnTo>
                  <a:lnTo>
                    <a:pt x="6143" y="10000"/>
                  </a:lnTo>
                  <a:lnTo>
                    <a:pt x="7265" y="4303"/>
                  </a:lnTo>
                </a:path>
              </a:pathLst>
            </a:custGeom>
            <a:gradFill>
              <a:gsLst>
                <a:gs pos="0">
                  <a:schemeClr val="bg2">
                    <a:alpha val="55000"/>
                  </a:schemeClr>
                </a:gs>
                <a:gs pos="50000">
                  <a:schemeClr val="bg2">
                    <a:lumMod val="50000"/>
                    <a:lumOff val="50000"/>
                  </a:schemeClr>
                </a:gs>
                <a:gs pos="100000">
                  <a:schemeClr val="tx2">
                    <a:lumMod val="85000"/>
                  </a:schemeClr>
                </a:gs>
              </a:gsLst>
              <a:lin ang="5400000" scaled="0"/>
            </a:gradFill>
            <a:ln>
              <a:noFill/>
            </a:ln>
          </p:spPr>
          <p:txBody>
            <a:bodyPr/>
            <a:lstStyle/>
            <a:p>
              <a:pPr>
                <a:defRPr/>
              </a:pPr>
              <a:endParaRPr lang="en-US" kern="0" dirty="0">
                <a:solidFill>
                  <a:prstClr val="black"/>
                </a:solidFill>
              </a:endParaRPr>
            </a:p>
          </p:txBody>
        </p:sp>
        <p:sp>
          <p:nvSpPr>
            <p:cNvPr id="98" name="Freeform 24"/>
            <p:cNvSpPr>
              <a:spLocks/>
            </p:cNvSpPr>
            <p:nvPr/>
          </p:nvSpPr>
          <p:spPr bwMode="auto">
            <a:xfrm rot="19500062" flipV="1">
              <a:off x="14970030" y="4616942"/>
              <a:ext cx="337825" cy="858095"/>
            </a:xfrm>
            <a:custGeom>
              <a:avLst/>
              <a:gdLst>
                <a:gd name="T0" fmla="*/ 365 w 223"/>
                <a:gd name="T1" fmla="*/ 237 h 244"/>
                <a:gd name="T2" fmla="*/ 502 w 223"/>
                <a:gd name="T3" fmla="*/ 237 h 244"/>
                <a:gd name="T4" fmla="*/ 250 w 223"/>
                <a:gd name="T5" fmla="*/ 0 h 244"/>
                <a:gd name="T6" fmla="*/ 0 w 223"/>
                <a:gd name="T7" fmla="*/ 234 h 244"/>
                <a:gd name="T8" fmla="*/ 137 w 223"/>
                <a:gd name="T9" fmla="*/ 237 h 244"/>
                <a:gd name="T10" fmla="*/ 194 w 223"/>
                <a:gd name="T11" fmla="*/ 550 h 244"/>
                <a:gd name="T12" fmla="*/ 308 w 223"/>
                <a:gd name="T13" fmla="*/ 550 h 244"/>
                <a:gd name="T14" fmla="*/ 365 w 223"/>
                <a:gd name="T15" fmla="*/ 237 h 244"/>
                <a:gd name="T16" fmla="*/ 0 60000 65536"/>
                <a:gd name="T17" fmla="*/ 0 60000 65536"/>
                <a:gd name="T18" fmla="*/ 0 60000 65536"/>
                <a:gd name="T19" fmla="*/ 0 60000 65536"/>
                <a:gd name="T20" fmla="*/ 0 60000 65536"/>
                <a:gd name="T21" fmla="*/ 0 60000 65536"/>
                <a:gd name="T22" fmla="*/ 0 60000 65536"/>
                <a:gd name="T23" fmla="*/ 0 60000 65536"/>
                <a:gd name="connsiteX0" fmla="*/ 7265 w 10000"/>
                <a:gd name="connsiteY0" fmla="*/ 4303 h 14509"/>
                <a:gd name="connsiteX1" fmla="*/ 10000 w 10000"/>
                <a:gd name="connsiteY1" fmla="*/ 4303 h 14509"/>
                <a:gd name="connsiteX2" fmla="*/ 4978 w 10000"/>
                <a:gd name="connsiteY2" fmla="*/ 0 h 14509"/>
                <a:gd name="connsiteX3" fmla="*/ 0 w 10000"/>
                <a:gd name="connsiteY3" fmla="*/ 4262 h 14509"/>
                <a:gd name="connsiteX4" fmla="*/ 2735 w 10000"/>
                <a:gd name="connsiteY4" fmla="*/ 4303 h 14509"/>
                <a:gd name="connsiteX5" fmla="*/ 4973 w 10000"/>
                <a:gd name="connsiteY5" fmla="*/ 14509 h 14509"/>
                <a:gd name="connsiteX6" fmla="*/ 6143 w 10000"/>
                <a:gd name="connsiteY6" fmla="*/ 10000 h 14509"/>
                <a:gd name="connsiteX7" fmla="*/ 7265 w 10000"/>
                <a:gd name="connsiteY7" fmla="*/ 4303 h 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4509">
                  <a:moveTo>
                    <a:pt x="7265" y="4303"/>
                  </a:moveTo>
                  <a:lnTo>
                    <a:pt x="10000" y="4303"/>
                  </a:lnTo>
                  <a:lnTo>
                    <a:pt x="4978" y="0"/>
                  </a:lnTo>
                  <a:lnTo>
                    <a:pt x="0" y="4262"/>
                  </a:lnTo>
                  <a:lnTo>
                    <a:pt x="2735" y="4303"/>
                  </a:lnTo>
                  <a:lnTo>
                    <a:pt x="4973" y="14509"/>
                  </a:lnTo>
                  <a:lnTo>
                    <a:pt x="6143" y="10000"/>
                  </a:lnTo>
                  <a:lnTo>
                    <a:pt x="7265" y="4303"/>
                  </a:lnTo>
                </a:path>
              </a:pathLst>
            </a:custGeom>
            <a:gradFill>
              <a:gsLst>
                <a:gs pos="0">
                  <a:schemeClr val="bg2">
                    <a:alpha val="55000"/>
                  </a:schemeClr>
                </a:gs>
                <a:gs pos="50000">
                  <a:schemeClr val="bg2">
                    <a:lumMod val="50000"/>
                    <a:lumOff val="50000"/>
                  </a:schemeClr>
                </a:gs>
                <a:gs pos="100000">
                  <a:schemeClr val="tx2">
                    <a:lumMod val="85000"/>
                  </a:schemeClr>
                </a:gs>
              </a:gsLst>
              <a:lin ang="5400000" scaled="0"/>
            </a:gradFill>
            <a:ln>
              <a:noFill/>
            </a:ln>
          </p:spPr>
          <p:txBody>
            <a:bodyPr/>
            <a:lstStyle/>
            <a:p>
              <a:pPr>
                <a:defRPr/>
              </a:pPr>
              <a:endParaRPr lang="en-US" kern="0" dirty="0">
                <a:solidFill>
                  <a:prstClr val="black"/>
                </a:solidFill>
              </a:endParaRPr>
            </a:p>
          </p:txBody>
        </p:sp>
      </p:grpSp>
      <p:pic>
        <p:nvPicPr>
          <p:cNvPr id="273" name="Picture 272"/>
          <p:cNvPicPr>
            <a:picLocks noChangeAspect="1"/>
          </p:cNvPicPr>
          <p:nvPr/>
        </p:nvPicPr>
        <p:blipFill rotWithShape="1">
          <a:blip r:embed="rId20">
            <a:duotone>
              <a:prstClr val="black"/>
              <a:schemeClr val="accent2">
                <a:tint val="45000"/>
                <a:satMod val="400000"/>
              </a:schemeClr>
            </a:duotone>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rcRect b="22134"/>
          <a:stretch/>
        </p:blipFill>
        <p:spPr>
          <a:xfrm>
            <a:off x="12564589" y="6569195"/>
            <a:ext cx="578162" cy="454694"/>
          </a:xfrm>
          <a:prstGeom prst="rect">
            <a:avLst/>
          </a:prstGeom>
        </p:spPr>
      </p:pic>
      <p:grpSp>
        <p:nvGrpSpPr>
          <p:cNvPr id="23" name="Group 22"/>
          <p:cNvGrpSpPr/>
          <p:nvPr/>
        </p:nvGrpSpPr>
        <p:grpSpPr>
          <a:xfrm>
            <a:off x="12564589" y="3244451"/>
            <a:ext cx="499404" cy="363402"/>
            <a:chOff x="13517454" y="3183064"/>
            <a:chExt cx="499404" cy="363402"/>
          </a:xfrm>
        </p:grpSpPr>
        <p:sp>
          <p:nvSpPr>
            <p:cNvPr id="54" name="Freeform 6"/>
            <p:cNvSpPr>
              <a:spLocks noEditPoints="1"/>
            </p:cNvSpPr>
            <p:nvPr/>
          </p:nvSpPr>
          <p:spPr bwMode="auto">
            <a:xfrm>
              <a:off x="13517454" y="3183064"/>
              <a:ext cx="499404" cy="363402"/>
            </a:xfrm>
            <a:custGeom>
              <a:avLst/>
              <a:gdLst>
                <a:gd name="T0" fmla="*/ 615 w 2426"/>
                <a:gd name="T1" fmla="*/ 156 h 1748"/>
                <a:gd name="T2" fmla="*/ 1305 w 2426"/>
                <a:gd name="T3" fmla="*/ 75 h 1748"/>
                <a:gd name="T4" fmla="*/ 1347 w 2426"/>
                <a:gd name="T5" fmla="*/ 618 h 1748"/>
                <a:gd name="T6" fmla="*/ 1563 w 2426"/>
                <a:gd name="T7" fmla="*/ 735 h 1748"/>
                <a:gd name="T8" fmla="*/ 2196 w 2426"/>
                <a:gd name="T9" fmla="*/ 819 h 1748"/>
                <a:gd name="T10" fmla="*/ 2412 w 2426"/>
                <a:gd name="T11" fmla="*/ 1299 h 1748"/>
                <a:gd name="T12" fmla="*/ 2415 w 2426"/>
                <a:gd name="T13" fmla="*/ 1545 h 1748"/>
                <a:gd name="T14" fmla="*/ 2049 w 2426"/>
                <a:gd name="T15" fmla="*/ 1602 h 1748"/>
                <a:gd name="T16" fmla="*/ 1752 w 2426"/>
                <a:gd name="T17" fmla="*/ 1719 h 1748"/>
                <a:gd name="T18" fmla="*/ 966 w 2426"/>
                <a:gd name="T19" fmla="*/ 1566 h 1748"/>
                <a:gd name="T20" fmla="*/ 891 w 2426"/>
                <a:gd name="T21" fmla="*/ 1665 h 1748"/>
                <a:gd name="T22" fmla="*/ 486 w 2426"/>
                <a:gd name="T23" fmla="*/ 1566 h 1748"/>
                <a:gd name="T24" fmla="*/ 219 w 2426"/>
                <a:gd name="T25" fmla="*/ 1473 h 1748"/>
                <a:gd name="T26" fmla="*/ 15 w 2426"/>
                <a:gd name="T27" fmla="*/ 249 h 1748"/>
                <a:gd name="T28" fmla="*/ 33 w 2426"/>
                <a:gd name="T29" fmla="*/ 9 h 1748"/>
                <a:gd name="T30" fmla="*/ 477 w 2426"/>
                <a:gd name="T31" fmla="*/ 15 h 1748"/>
                <a:gd name="T32" fmla="*/ 102 w 2426"/>
                <a:gd name="T33" fmla="*/ 168 h 1748"/>
                <a:gd name="T34" fmla="*/ 102 w 2426"/>
                <a:gd name="T35" fmla="*/ 102 h 1748"/>
                <a:gd name="T36" fmla="*/ 318 w 2426"/>
                <a:gd name="T37" fmla="*/ 1467 h 1748"/>
                <a:gd name="T38" fmla="*/ 414 w 2426"/>
                <a:gd name="T39" fmla="*/ 1359 h 1748"/>
                <a:gd name="T40" fmla="*/ 321 w 2426"/>
                <a:gd name="T41" fmla="*/ 102 h 1748"/>
                <a:gd name="T42" fmla="*/ 1254 w 2426"/>
                <a:gd name="T43" fmla="*/ 621 h 1748"/>
                <a:gd name="T44" fmla="*/ 1134 w 2426"/>
                <a:gd name="T45" fmla="*/ 264 h 1748"/>
                <a:gd name="T46" fmla="*/ 903 w 2426"/>
                <a:gd name="T47" fmla="*/ 372 h 1748"/>
                <a:gd name="T48" fmla="*/ 837 w 2426"/>
                <a:gd name="T49" fmla="*/ 174 h 1748"/>
                <a:gd name="T50" fmla="*/ 933 w 2426"/>
                <a:gd name="T51" fmla="*/ 276 h 1748"/>
                <a:gd name="T52" fmla="*/ 933 w 2426"/>
                <a:gd name="T53" fmla="*/ 174 h 1748"/>
                <a:gd name="T54" fmla="*/ 498 w 2426"/>
                <a:gd name="T55" fmla="*/ 1284 h 1748"/>
                <a:gd name="T56" fmla="*/ 627 w 2426"/>
                <a:gd name="T57" fmla="*/ 1242 h 1748"/>
                <a:gd name="T58" fmla="*/ 855 w 2426"/>
                <a:gd name="T59" fmla="*/ 1260 h 1748"/>
                <a:gd name="T60" fmla="*/ 1470 w 2426"/>
                <a:gd name="T61" fmla="*/ 720 h 1748"/>
                <a:gd name="T62" fmla="*/ 1128 w 2426"/>
                <a:gd name="T63" fmla="*/ 894 h 1748"/>
                <a:gd name="T64" fmla="*/ 837 w 2426"/>
                <a:gd name="T65" fmla="*/ 819 h 1748"/>
                <a:gd name="T66" fmla="*/ 498 w 2426"/>
                <a:gd name="T67" fmla="*/ 729 h 1748"/>
                <a:gd name="T68" fmla="*/ 1038 w 2426"/>
                <a:gd name="T69" fmla="*/ 720 h 1748"/>
                <a:gd name="T70" fmla="*/ 1566 w 2426"/>
                <a:gd name="T71" fmla="*/ 1284 h 1748"/>
                <a:gd name="T72" fmla="*/ 1809 w 2426"/>
                <a:gd name="T73" fmla="*/ 1224 h 1748"/>
                <a:gd name="T74" fmla="*/ 1965 w 2426"/>
                <a:gd name="T75" fmla="*/ 1266 h 1748"/>
                <a:gd name="T76" fmla="*/ 2103 w 2426"/>
                <a:gd name="T77" fmla="*/ 834 h 1748"/>
                <a:gd name="T78" fmla="*/ 1968 w 2426"/>
                <a:gd name="T79" fmla="*/ 1023 h 1748"/>
                <a:gd name="T80" fmla="*/ 1698 w 2426"/>
                <a:gd name="T81" fmla="*/ 1020 h 1748"/>
                <a:gd name="T82" fmla="*/ 1569 w 2426"/>
                <a:gd name="T83" fmla="*/ 834 h 1748"/>
                <a:gd name="T84" fmla="*/ 1887 w 2426"/>
                <a:gd name="T85" fmla="*/ 936 h 1748"/>
                <a:gd name="T86" fmla="*/ 1782 w 2426"/>
                <a:gd name="T87" fmla="*/ 939 h 1748"/>
                <a:gd name="T88" fmla="*/ 570 w 2426"/>
                <a:gd name="T89" fmla="*/ 1437 h 1748"/>
                <a:gd name="T90" fmla="*/ 612 w 2426"/>
                <a:gd name="T91" fmla="*/ 1590 h 1748"/>
                <a:gd name="T92" fmla="*/ 741 w 2426"/>
                <a:gd name="T93" fmla="*/ 1632 h 1748"/>
                <a:gd name="T94" fmla="*/ 879 w 2426"/>
                <a:gd name="T95" fmla="*/ 1494 h 1748"/>
                <a:gd name="T96" fmla="*/ 690 w 2426"/>
                <a:gd name="T97" fmla="*/ 1323 h 1748"/>
                <a:gd name="T98" fmla="*/ 1707 w 2426"/>
                <a:gd name="T99" fmla="*/ 1374 h 1748"/>
                <a:gd name="T100" fmla="*/ 1758 w 2426"/>
                <a:gd name="T101" fmla="*/ 1620 h 1748"/>
                <a:gd name="T102" fmla="*/ 1902 w 2426"/>
                <a:gd name="T103" fmla="*/ 1338 h 1748"/>
                <a:gd name="T104" fmla="*/ 1812 w 2426"/>
                <a:gd name="T105" fmla="*/ 1323 h 1748"/>
                <a:gd name="T106" fmla="*/ 1575 w 2426"/>
                <a:gd name="T107" fmla="*/ 1467 h 1748"/>
                <a:gd name="T108" fmla="*/ 1587 w 2426"/>
                <a:gd name="T109" fmla="*/ 1380 h 1748"/>
                <a:gd name="T110" fmla="*/ 2082 w 2426"/>
                <a:gd name="T111" fmla="*/ 1467 h 1748"/>
                <a:gd name="T112" fmla="*/ 2064 w 2426"/>
                <a:gd name="T113" fmla="*/ 138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6" h="1748">
                  <a:moveTo>
                    <a:pt x="495" y="618"/>
                  </a:moveTo>
                  <a:cubicBezTo>
                    <a:pt x="528" y="625"/>
                    <a:pt x="574" y="619"/>
                    <a:pt x="612" y="621"/>
                  </a:cubicBezTo>
                  <a:cubicBezTo>
                    <a:pt x="618" y="474"/>
                    <a:pt x="615" y="311"/>
                    <a:pt x="615" y="156"/>
                  </a:cubicBezTo>
                  <a:cubicBezTo>
                    <a:pt x="615" y="136"/>
                    <a:pt x="612" y="114"/>
                    <a:pt x="621" y="96"/>
                  </a:cubicBezTo>
                  <a:cubicBezTo>
                    <a:pt x="638" y="75"/>
                    <a:pt x="663" y="75"/>
                    <a:pt x="690" y="75"/>
                  </a:cubicBezTo>
                  <a:cubicBezTo>
                    <a:pt x="886" y="71"/>
                    <a:pt x="1109" y="78"/>
                    <a:pt x="1305" y="75"/>
                  </a:cubicBezTo>
                  <a:cubicBezTo>
                    <a:pt x="1318" y="77"/>
                    <a:pt x="1324" y="86"/>
                    <a:pt x="1335" y="90"/>
                  </a:cubicBezTo>
                  <a:cubicBezTo>
                    <a:pt x="1354" y="124"/>
                    <a:pt x="1347" y="169"/>
                    <a:pt x="1347" y="213"/>
                  </a:cubicBezTo>
                  <a:cubicBezTo>
                    <a:pt x="1347" y="342"/>
                    <a:pt x="1347" y="487"/>
                    <a:pt x="1347" y="618"/>
                  </a:cubicBezTo>
                  <a:cubicBezTo>
                    <a:pt x="1376" y="623"/>
                    <a:pt x="1413" y="621"/>
                    <a:pt x="1449" y="621"/>
                  </a:cubicBezTo>
                  <a:cubicBezTo>
                    <a:pt x="1483" y="621"/>
                    <a:pt x="1520" y="616"/>
                    <a:pt x="1542" y="630"/>
                  </a:cubicBezTo>
                  <a:cubicBezTo>
                    <a:pt x="1567" y="647"/>
                    <a:pt x="1564" y="692"/>
                    <a:pt x="1563" y="735"/>
                  </a:cubicBezTo>
                  <a:cubicBezTo>
                    <a:pt x="1738" y="746"/>
                    <a:pt x="1944" y="730"/>
                    <a:pt x="2130" y="738"/>
                  </a:cubicBezTo>
                  <a:cubicBezTo>
                    <a:pt x="2155" y="739"/>
                    <a:pt x="2176" y="739"/>
                    <a:pt x="2190" y="759"/>
                  </a:cubicBezTo>
                  <a:cubicBezTo>
                    <a:pt x="2200" y="777"/>
                    <a:pt x="2196" y="799"/>
                    <a:pt x="2196" y="819"/>
                  </a:cubicBezTo>
                  <a:cubicBezTo>
                    <a:pt x="2196" y="965"/>
                    <a:pt x="2196" y="1127"/>
                    <a:pt x="2196" y="1278"/>
                  </a:cubicBezTo>
                  <a:cubicBezTo>
                    <a:pt x="2229" y="1283"/>
                    <a:pt x="2272" y="1281"/>
                    <a:pt x="2313" y="1281"/>
                  </a:cubicBezTo>
                  <a:cubicBezTo>
                    <a:pt x="2353" y="1281"/>
                    <a:pt x="2393" y="1275"/>
                    <a:pt x="2412" y="1299"/>
                  </a:cubicBezTo>
                  <a:cubicBezTo>
                    <a:pt x="2424" y="1313"/>
                    <a:pt x="2421" y="1334"/>
                    <a:pt x="2421" y="1356"/>
                  </a:cubicBezTo>
                  <a:cubicBezTo>
                    <a:pt x="2422" y="1376"/>
                    <a:pt x="2421" y="1400"/>
                    <a:pt x="2421" y="1422"/>
                  </a:cubicBezTo>
                  <a:cubicBezTo>
                    <a:pt x="2421" y="1465"/>
                    <a:pt x="2426" y="1512"/>
                    <a:pt x="2415" y="1545"/>
                  </a:cubicBezTo>
                  <a:cubicBezTo>
                    <a:pt x="2399" y="1565"/>
                    <a:pt x="2371" y="1565"/>
                    <a:pt x="2343" y="1566"/>
                  </a:cubicBezTo>
                  <a:cubicBezTo>
                    <a:pt x="2260" y="1568"/>
                    <a:pt x="2154" y="1564"/>
                    <a:pt x="2070" y="1566"/>
                  </a:cubicBezTo>
                  <a:cubicBezTo>
                    <a:pt x="2058" y="1573"/>
                    <a:pt x="2060" y="1594"/>
                    <a:pt x="2049" y="1602"/>
                  </a:cubicBezTo>
                  <a:cubicBezTo>
                    <a:pt x="2045" y="1617"/>
                    <a:pt x="2032" y="1623"/>
                    <a:pt x="2028" y="1638"/>
                  </a:cubicBezTo>
                  <a:cubicBezTo>
                    <a:pt x="1995" y="1669"/>
                    <a:pt x="1964" y="1702"/>
                    <a:pt x="1914" y="1716"/>
                  </a:cubicBezTo>
                  <a:cubicBezTo>
                    <a:pt x="1873" y="1735"/>
                    <a:pt x="1797" y="1735"/>
                    <a:pt x="1752" y="1719"/>
                  </a:cubicBezTo>
                  <a:cubicBezTo>
                    <a:pt x="1708" y="1705"/>
                    <a:pt x="1675" y="1680"/>
                    <a:pt x="1644" y="1653"/>
                  </a:cubicBezTo>
                  <a:cubicBezTo>
                    <a:pt x="1624" y="1626"/>
                    <a:pt x="1605" y="1599"/>
                    <a:pt x="1590" y="1566"/>
                  </a:cubicBezTo>
                  <a:cubicBezTo>
                    <a:pt x="1382" y="1566"/>
                    <a:pt x="1174" y="1566"/>
                    <a:pt x="966" y="1566"/>
                  </a:cubicBezTo>
                  <a:cubicBezTo>
                    <a:pt x="953" y="1568"/>
                    <a:pt x="958" y="1588"/>
                    <a:pt x="948" y="1593"/>
                  </a:cubicBezTo>
                  <a:cubicBezTo>
                    <a:pt x="945" y="1604"/>
                    <a:pt x="938" y="1611"/>
                    <a:pt x="933" y="1620"/>
                  </a:cubicBezTo>
                  <a:cubicBezTo>
                    <a:pt x="921" y="1637"/>
                    <a:pt x="907" y="1652"/>
                    <a:pt x="891" y="1665"/>
                  </a:cubicBezTo>
                  <a:cubicBezTo>
                    <a:pt x="863" y="1695"/>
                    <a:pt x="825" y="1714"/>
                    <a:pt x="777" y="1725"/>
                  </a:cubicBezTo>
                  <a:cubicBezTo>
                    <a:pt x="665" y="1748"/>
                    <a:pt x="579" y="1698"/>
                    <a:pt x="528" y="1641"/>
                  </a:cubicBezTo>
                  <a:cubicBezTo>
                    <a:pt x="515" y="1616"/>
                    <a:pt x="496" y="1597"/>
                    <a:pt x="486" y="1566"/>
                  </a:cubicBezTo>
                  <a:cubicBezTo>
                    <a:pt x="444" y="1566"/>
                    <a:pt x="392" y="1566"/>
                    <a:pt x="345" y="1566"/>
                  </a:cubicBezTo>
                  <a:cubicBezTo>
                    <a:pt x="299" y="1566"/>
                    <a:pt x="252" y="1572"/>
                    <a:pt x="228" y="1545"/>
                  </a:cubicBezTo>
                  <a:cubicBezTo>
                    <a:pt x="216" y="1523"/>
                    <a:pt x="219" y="1497"/>
                    <a:pt x="219" y="1473"/>
                  </a:cubicBezTo>
                  <a:cubicBezTo>
                    <a:pt x="219" y="1078"/>
                    <a:pt x="219" y="664"/>
                    <a:pt x="219" y="267"/>
                  </a:cubicBezTo>
                  <a:cubicBezTo>
                    <a:pt x="186" y="267"/>
                    <a:pt x="146" y="267"/>
                    <a:pt x="108" y="267"/>
                  </a:cubicBezTo>
                  <a:cubicBezTo>
                    <a:pt x="71" y="267"/>
                    <a:pt x="33" y="272"/>
                    <a:pt x="15" y="249"/>
                  </a:cubicBezTo>
                  <a:cubicBezTo>
                    <a:pt x="0" y="222"/>
                    <a:pt x="6" y="179"/>
                    <a:pt x="6" y="141"/>
                  </a:cubicBezTo>
                  <a:cubicBezTo>
                    <a:pt x="6" y="101"/>
                    <a:pt x="4" y="61"/>
                    <a:pt x="9" y="30"/>
                  </a:cubicBezTo>
                  <a:cubicBezTo>
                    <a:pt x="17" y="22"/>
                    <a:pt x="22" y="13"/>
                    <a:pt x="33" y="9"/>
                  </a:cubicBezTo>
                  <a:cubicBezTo>
                    <a:pt x="38" y="9"/>
                    <a:pt x="38" y="6"/>
                    <a:pt x="42" y="6"/>
                  </a:cubicBezTo>
                  <a:cubicBezTo>
                    <a:pt x="167" y="10"/>
                    <a:pt x="303" y="0"/>
                    <a:pt x="432" y="6"/>
                  </a:cubicBezTo>
                  <a:cubicBezTo>
                    <a:pt x="447" y="6"/>
                    <a:pt x="464" y="4"/>
                    <a:pt x="477" y="15"/>
                  </a:cubicBezTo>
                  <a:cubicBezTo>
                    <a:pt x="505" y="43"/>
                    <a:pt x="495" y="98"/>
                    <a:pt x="495" y="153"/>
                  </a:cubicBezTo>
                  <a:cubicBezTo>
                    <a:pt x="495" y="302"/>
                    <a:pt x="495" y="470"/>
                    <a:pt x="495" y="618"/>
                  </a:cubicBezTo>
                  <a:close/>
                  <a:moveTo>
                    <a:pt x="102" y="168"/>
                  </a:moveTo>
                  <a:cubicBezTo>
                    <a:pt x="141" y="168"/>
                    <a:pt x="180" y="168"/>
                    <a:pt x="219" y="168"/>
                  </a:cubicBezTo>
                  <a:cubicBezTo>
                    <a:pt x="219" y="146"/>
                    <a:pt x="219" y="124"/>
                    <a:pt x="219" y="102"/>
                  </a:cubicBezTo>
                  <a:cubicBezTo>
                    <a:pt x="180" y="102"/>
                    <a:pt x="141" y="102"/>
                    <a:pt x="102" y="102"/>
                  </a:cubicBezTo>
                  <a:cubicBezTo>
                    <a:pt x="102" y="124"/>
                    <a:pt x="102" y="146"/>
                    <a:pt x="102" y="168"/>
                  </a:cubicBezTo>
                  <a:close/>
                  <a:moveTo>
                    <a:pt x="318" y="111"/>
                  </a:moveTo>
                  <a:cubicBezTo>
                    <a:pt x="318" y="563"/>
                    <a:pt x="318" y="1015"/>
                    <a:pt x="318" y="1467"/>
                  </a:cubicBezTo>
                  <a:cubicBezTo>
                    <a:pt x="369" y="1467"/>
                    <a:pt x="420" y="1467"/>
                    <a:pt x="471" y="1467"/>
                  </a:cubicBezTo>
                  <a:cubicBezTo>
                    <a:pt x="473" y="1434"/>
                    <a:pt x="480" y="1406"/>
                    <a:pt x="489" y="1380"/>
                  </a:cubicBezTo>
                  <a:cubicBezTo>
                    <a:pt x="455" y="1382"/>
                    <a:pt x="429" y="1376"/>
                    <a:pt x="414" y="1359"/>
                  </a:cubicBezTo>
                  <a:cubicBezTo>
                    <a:pt x="403" y="1337"/>
                    <a:pt x="405" y="1314"/>
                    <a:pt x="405" y="1290"/>
                  </a:cubicBezTo>
                  <a:cubicBezTo>
                    <a:pt x="403" y="894"/>
                    <a:pt x="407" y="494"/>
                    <a:pt x="405" y="102"/>
                  </a:cubicBezTo>
                  <a:cubicBezTo>
                    <a:pt x="377" y="102"/>
                    <a:pt x="349" y="102"/>
                    <a:pt x="321" y="102"/>
                  </a:cubicBezTo>
                  <a:cubicBezTo>
                    <a:pt x="318" y="102"/>
                    <a:pt x="318" y="106"/>
                    <a:pt x="318" y="111"/>
                  </a:cubicBezTo>
                  <a:close/>
                  <a:moveTo>
                    <a:pt x="717" y="621"/>
                  </a:moveTo>
                  <a:cubicBezTo>
                    <a:pt x="896" y="621"/>
                    <a:pt x="1075" y="621"/>
                    <a:pt x="1254" y="621"/>
                  </a:cubicBezTo>
                  <a:cubicBezTo>
                    <a:pt x="1254" y="472"/>
                    <a:pt x="1254" y="323"/>
                    <a:pt x="1254" y="174"/>
                  </a:cubicBezTo>
                  <a:cubicBezTo>
                    <a:pt x="1214" y="174"/>
                    <a:pt x="1174" y="174"/>
                    <a:pt x="1134" y="174"/>
                  </a:cubicBezTo>
                  <a:cubicBezTo>
                    <a:pt x="1134" y="204"/>
                    <a:pt x="1134" y="234"/>
                    <a:pt x="1134" y="264"/>
                  </a:cubicBezTo>
                  <a:cubicBezTo>
                    <a:pt x="1132" y="292"/>
                    <a:pt x="1139" y="329"/>
                    <a:pt x="1128" y="348"/>
                  </a:cubicBezTo>
                  <a:cubicBezTo>
                    <a:pt x="1122" y="357"/>
                    <a:pt x="1115" y="364"/>
                    <a:pt x="1104" y="369"/>
                  </a:cubicBezTo>
                  <a:cubicBezTo>
                    <a:pt x="1047" y="372"/>
                    <a:pt x="965" y="374"/>
                    <a:pt x="903" y="372"/>
                  </a:cubicBezTo>
                  <a:cubicBezTo>
                    <a:pt x="882" y="371"/>
                    <a:pt x="861" y="373"/>
                    <a:pt x="849" y="357"/>
                  </a:cubicBezTo>
                  <a:cubicBezTo>
                    <a:pt x="832" y="338"/>
                    <a:pt x="837" y="305"/>
                    <a:pt x="837" y="273"/>
                  </a:cubicBezTo>
                  <a:cubicBezTo>
                    <a:pt x="837" y="239"/>
                    <a:pt x="837" y="204"/>
                    <a:pt x="837" y="174"/>
                  </a:cubicBezTo>
                  <a:cubicBezTo>
                    <a:pt x="798" y="174"/>
                    <a:pt x="759" y="174"/>
                    <a:pt x="720" y="174"/>
                  </a:cubicBezTo>
                  <a:cubicBezTo>
                    <a:pt x="713" y="317"/>
                    <a:pt x="719" y="473"/>
                    <a:pt x="717" y="621"/>
                  </a:cubicBezTo>
                  <a:close/>
                  <a:moveTo>
                    <a:pt x="933" y="276"/>
                  </a:moveTo>
                  <a:cubicBezTo>
                    <a:pt x="968" y="276"/>
                    <a:pt x="1003" y="276"/>
                    <a:pt x="1038" y="276"/>
                  </a:cubicBezTo>
                  <a:cubicBezTo>
                    <a:pt x="1038" y="242"/>
                    <a:pt x="1038" y="208"/>
                    <a:pt x="1038" y="174"/>
                  </a:cubicBezTo>
                  <a:cubicBezTo>
                    <a:pt x="1003" y="174"/>
                    <a:pt x="968" y="174"/>
                    <a:pt x="933" y="174"/>
                  </a:cubicBezTo>
                  <a:cubicBezTo>
                    <a:pt x="933" y="208"/>
                    <a:pt x="933" y="242"/>
                    <a:pt x="933" y="276"/>
                  </a:cubicBezTo>
                  <a:close/>
                  <a:moveTo>
                    <a:pt x="498" y="729"/>
                  </a:moveTo>
                  <a:cubicBezTo>
                    <a:pt x="498" y="914"/>
                    <a:pt x="498" y="1099"/>
                    <a:pt x="498" y="1284"/>
                  </a:cubicBezTo>
                  <a:cubicBezTo>
                    <a:pt x="516" y="1284"/>
                    <a:pt x="534" y="1284"/>
                    <a:pt x="552" y="1284"/>
                  </a:cubicBezTo>
                  <a:cubicBezTo>
                    <a:pt x="570" y="1282"/>
                    <a:pt x="574" y="1267"/>
                    <a:pt x="588" y="1263"/>
                  </a:cubicBezTo>
                  <a:cubicBezTo>
                    <a:pt x="600" y="1254"/>
                    <a:pt x="614" y="1249"/>
                    <a:pt x="627" y="1242"/>
                  </a:cubicBezTo>
                  <a:cubicBezTo>
                    <a:pt x="649" y="1235"/>
                    <a:pt x="674" y="1226"/>
                    <a:pt x="702" y="1224"/>
                  </a:cubicBezTo>
                  <a:cubicBezTo>
                    <a:pt x="742" y="1221"/>
                    <a:pt x="781" y="1231"/>
                    <a:pt x="813" y="1239"/>
                  </a:cubicBezTo>
                  <a:cubicBezTo>
                    <a:pt x="826" y="1247"/>
                    <a:pt x="840" y="1254"/>
                    <a:pt x="855" y="1260"/>
                  </a:cubicBezTo>
                  <a:cubicBezTo>
                    <a:pt x="867" y="1269"/>
                    <a:pt x="877" y="1280"/>
                    <a:pt x="894" y="1284"/>
                  </a:cubicBezTo>
                  <a:cubicBezTo>
                    <a:pt x="1086" y="1284"/>
                    <a:pt x="1278" y="1284"/>
                    <a:pt x="1470" y="1284"/>
                  </a:cubicBezTo>
                  <a:cubicBezTo>
                    <a:pt x="1470" y="1096"/>
                    <a:pt x="1470" y="908"/>
                    <a:pt x="1470" y="720"/>
                  </a:cubicBezTo>
                  <a:cubicBezTo>
                    <a:pt x="1358" y="720"/>
                    <a:pt x="1246" y="720"/>
                    <a:pt x="1134" y="720"/>
                  </a:cubicBezTo>
                  <a:cubicBezTo>
                    <a:pt x="1134" y="747"/>
                    <a:pt x="1134" y="779"/>
                    <a:pt x="1134" y="810"/>
                  </a:cubicBezTo>
                  <a:cubicBezTo>
                    <a:pt x="1134" y="840"/>
                    <a:pt x="1138" y="871"/>
                    <a:pt x="1128" y="894"/>
                  </a:cubicBezTo>
                  <a:cubicBezTo>
                    <a:pt x="1111" y="929"/>
                    <a:pt x="1047" y="921"/>
                    <a:pt x="993" y="921"/>
                  </a:cubicBezTo>
                  <a:cubicBezTo>
                    <a:pt x="938" y="921"/>
                    <a:pt x="875" y="929"/>
                    <a:pt x="849" y="903"/>
                  </a:cubicBezTo>
                  <a:cubicBezTo>
                    <a:pt x="832" y="884"/>
                    <a:pt x="837" y="851"/>
                    <a:pt x="837" y="819"/>
                  </a:cubicBezTo>
                  <a:cubicBezTo>
                    <a:pt x="837" y="785"/>
                    <a:pt x="837" y="750"/>
                    <a:pt x="837" y="720"/>
                  </a:cubicBezTo>
                  <a:cubicBezTo>
                    <a:pt x="725" y="720"/>
                    <a:pt x="613" y="720"/>
                    <a:pt x="501" y="720"/>
                  </a:cubicBezTo>
                  <a:cubicBezTo>
                    <a:pt x="498" y="720"/>
                    <a:pt x="498" y="724"/>
                    <a:pt x="498" y="729"/>
                  </a:cubicBezTo>
                  <a:close/>
                  <a:moveTo>
                    <a:pt x="933" y="822"/>
                  </a:moveTo>
                  <a:cubicBezTo>
                    <a:pt x="968" y="822"/>
                    <a:pt x="1003" y="822"/>
                    <a:pt x="1038" y="822"/>
                  </a:cubicBezTo>
                  <a:cubicBezTo>
                    <a:pt x="1038" y="788"/>
                    <a:pt x="1038" y="754"/>
                    <a:pt x="1038" y="720"/>
                  </a:cubicBezTo>
                  <a:cubicBezTo>
                    <a:pt x="1003" y="720"/>
                    <a:pt x="968" y="720"/>
                    <a:pt x="933" y="720"/>
                  </a:cubicBezTo>
                  <a:cubicBezTo>
                    <a:pt x="933" y="754"/>
                    <a:pt x="933" y="788"/>
                    <a:pt x="933" y="822"/>
                  </a:cubicBezTo>
                  <a:close/>
                  <a:moveTo>
                    <a:pt x="1566" y="1284"/>
                  </a:moveTo>
                  <a:cubicBezTo>
                    <a:pt x="1598" y="1284"/>
                    <a:pt x="1630" y="1284"/>
                    <a:pt x="1662" y="1284"/>
                  </a:cubicBezTo>
                  <a:cubicBezTo>
                    <a:pt x="1685" y="1272"/>
                    <a:pt x="1703" y="1255"/>
                    <a:pt x="1728" y="1245"/>
                  </a:cubicBezTo>
                  <a:cubicBezTo>
                    <a:pt x="1752" y="1235"/>
                    <a:pt x="1779" y="1228"/>
                    <a:pt x="1809" y="1224"/>
                  </a:cubicBezTo>
                  <a:cubicBezTo>
                    <a:pt x="1823" y="1224"/>
                    <a:pt x="1837" y="1224"/>
                    <a:pt x="1851" y="1224"/>
                  </a:cubicBezTo>
                  <a:cubicBezTo>
                    <a:pt x="1880" y="1230"/>
                    <a:pt x="1913" y="1232"/>
                    <a:pt x="1932" y="1248"/>
                  </a:cubicBezTo>
                  <a:cubicBezTo>
                    <a:pt x="1946" y="1251"/>
                    <a:pt x="1957" y="1257"/>
                    <a:pt x="1965" y="1266"/>
                  </a:cubicBezTo>
                  <a:cubicBezTo>
                    <a:pt x="1982" y="1267"/>
                    <a:pt x="1983" y="1284"/>
                    <a:pt x="2001" y="1284"/>
                  </a:cubicBezTo>
                  <a:cubicBezTo>
                    <a:pt x="2035" y="1284"/>
                    <a:pt x="2069" y="1284"/>
                    <a:pt x="2103" y="1284"/>
                  </a:cubicBezTo>
                  <a:cubicBezTo>
                    <a:pt x="2103" y="1134"/>
                    <a:pt x="2103" y="984"/>
                    <a:pt x="2103" y="834"/>
                  </a:cubicBezTo>
                  <a:cubicBezTo>
                    <a:pt x="2063" y="834"/>
                    <a:pt x="2023" y="834"/>
                    <a:pt x="1983" y="834"/>
                  </a:cubicBezTo>
                  <a:cubicBezTo>
                    <a:pt x="1983" y="865"/>
                    <a:pt x="1983" y="901"/>
                    <a:pt x="1983" y="936"/>
                  </a:cubicBezTo>
                  <a:cubicBezTo>
                    <a:pt x="1983" y="970"/>
                    <a:pt x="1987" y="1004"/>
                    <a:pt x="1968" y="1023"/>
                  </a:cubicBezTo>
                  <a:cubicBezTo>
                    <a:pt x="1954" y="1036"/>
                    <a:pt x="1932" y="1034"/>
                    <a:pt x="1908" y="1035"/>
                  </a:cubicBezTo>
                  <a:cubicBezTo>
                    <a:pt x="1884" y="1035"/>
                    <a:pt x="1858" y="1035"/>
                    <a:pt x="1833" y="1035"/>
                  </a:cubicBezTo>
                  <a:cubicBezTo>
                    <a:pt x="1782" y="1035"/>
                    <a:pt x="1726" y="1043"/>
                    <a:pt x="1698" y="1020"/>
                  </a:cubicBezTo>
                  <a:cubicBezTo>
                    <a:pt x="1681" y="1001"/>
                    <a:pt x="1686" y="967"/>
                    <a:pt x="1686" y="933"/>
                  </a:cubicBezTo>
                  <a:cubicBezTo>
                    <a:pt x="1686" y="898"/>
                    <a:pt x="1689" y="861"/>
                    <a:pt x="1683" y="834"/>
                  </a:cubicBezTo>
                  <a:cubicBezTo>
                    <a:pt x="1645" y="834"/>
                    <a:pt x="1607" y="834"/>
                    <a:pt x="1569" y="834"/>
                  </a:cubicBezTo>
                  <a:cubicBezTo>
                    <a:pt x="1562" y="978"/>
                    <a:pt x="1568" y="1135"/>
                    <a:pt x="1566" y="1284"/>
                  </a:cubicBezTo>
                  <a:close/>
                  <a:moveTo>
                    <a:pt x="1782" y="939"/>
                  </a:moveTo>
                  <a:cubicBezTo>
                    <a:pt x="1816" y="937"/>
                    <a:pt x="1858" y="943"/>
                    <a:pt x="1887" y="936"/>
                  </a:cubicBezTo>
                  <a:cubicBezTo>
                    <a:pt x="1887" y="903"/>
                    <a:pt x="1887" y="870"/>
                    <a:pt x="1887" y="837"/>
                  </a:cubicBezTo>
                  <a:cubicBezTo>
                    <a:pt x="1858" y="830"/>
                    <a:pt x="1816" y="836"/>
                    <a:pt x="1782" y="834"/>
                  </a:cubicBezTo>
                  <a:cubicBezTo>
                    <a:pt x="1782" y="869"/>
                    <a:pt x="1782" y="904"/>
                    <a:pt x="1782" y="939"/>
                  </a:cubicBezTo>
                  <a:close/>
                  <a:moveTo>
                    <a:pt x="684" y="1323"/>
                  </a:moveTo>
                  <a:cubicBezTo>
                    <a:pt x="648" y="1331"/>
                    <a:pt x="624" y="1353"/>
                    <a:pt x="600" y="1374"/>
                  </a:cubicBezTo>
                  <a:cubicBezTo>
                    <a:pt x="590" y="1394"/>
                    <a:pt x="576" y="1412"/>
                    <a:pt x="570" y="1437"/>
                  </a:cubicBezTo>
                  <a:cubicBezTo>
                    <a:pt x="569" y="1439"/>
                    <a:pt x="570" y="1443"/>
                    <a:pt x="567" y="1443"/>
                  </a:cubicBezTo>
                  <a:cubicBezTo>
                    <a:pt x="566" y="1478"/>
                    <a:pt x="567" y="1511"/>
                    <a:pt x="576" y="1536"/>
                  </a:cubicBezTo>
                  <a:cubicBezTo>
                    <a:pt x="587" y="1555"/>
                    <a:pt x="600" y="1572"/>
                    <a:pt x="612" y="1590"/>
                  </a:cubicBezTo>
                  <a:cubicBezTo>
                    <a:pt x="623" y="1593"/>
                    <a:pt x="629" y="1601"/>
                    <a:pt x="636" y="1608"/>
                  </a:cubicBezTo>
                  <a:cubicBezTo>
                    <a:pt x="646" y="1612"/>
                    <a:pt x="655" y="1617"/>
                    <a:pt x="663" y="1623"/>
                  </a:cubicBezTo>
                  <a:cubicBezTo>
                    <a:pt x="686" y="1629"/>
                    <a:pt x="710" y="1634"/>
                    <a:pt x="741" y="1632"/>
                  </a:cubicBezTo>
                  <a:cubicBezTo>
                    <a:pt x="770" y="1625"/>
                    <a:pt x="800" y="1618"/>
                    <a:pt x="816" y="1599"/>
                  </a:cubicBezTo>
                  <a:cubicBezTo>
                    <a:pt x="841" y="1587"/>
                    <a:pt x="851" y="1562"/>
                    <a:pt x="867" y="1542"/>
                  </a:cubicBezTo>
                  <a:cubicBezTo>
                    <a:pt x="870" y="1525"/>
                    <a:pt x="877" y="1511"/>
                    <a:pt x="879" y="1494"/>
                  </a:cubicBezTo>
                  <a:cubicBezTo>
                    <a:pt x="884" y="1399"/>
                    <a:pt x="837" y="1356"/>
                    <a:pt x="777" y="1326"/>
                  </a:cubicBezTo>
                  <a:cubicBezTo>
                    <a:pt x="753" y="1320"/>
                    <a:pt x="724" y="1319"/>
                    <a:pt x="693" y="1320"/>
                  </a:cubicBezTo>
                  <a:cubicBezTo>
                    <a:pt x="691" y="1320"/>
                    <a:pt x="690" y="1320"/>
                    <a:pt x="690" y="1323"/>
                  </a:cubicBezTo>
                  <a:cubicBezTo>
                    <a:pt x="688" y="1323"/>
                    <a:pt x="686" y="1323"/>
                    <a:pt x="684" y="1323"/>
                  </a:cubicBezTo>
                  <a:close/>
                  <a:moveTo>
                    <a:pt x="1758" y="1335"/>
                  </a:moveTo>
                  <a:cubicBezTo>
                    <a:pt x="1741" y="1347"/>
                    <a:pt x="1722" y="1359"/>
                    <a:pt x="1707" y="1374"/>
                  </a:cubicBezTo>
                  <a:cubicBezTo>
                    <a:pt x="1685" y="1407"/>
                    <a:pt x="1666" y="1442"/>
                    <a:pt x="1671" y="1503"/>
                  </a:cubicBezTo>
                  <a:cubicBezTo>
                    <a:pt x="1681" y="1545"/>
                    <a:pt x="1702" y="1576"/>
                    <a:pt x="1728" y="1602"/>
                  </a:cubicBezTo>
                  <a:cubicBezTo>
                    <a:pt x="1740" y="1606"/>
                    <a:pt x="1749" y="1614"/>
                    <a:pt x="1758" y="1620"/>
                  </a:cubicBezTo>
                  <a:cubicBezTo>
                    <a:pt x="1780" y="1626"/>
                    <a:pt x="1800" y="1634"/>
                    <a:pt x="1827" y="1635"/>
                  </a:cubicBezTo>
                  <a:cubicBezTo>
                    <a:pt x="1916" y="1630"/>
                    <a:pt x="1960" y="1580"/>
                    <a:pt x="1983" y="1509"/>
                  </a:cubicBezTo>
                  <a:cubicBezTo>
                    <a:pt x="1993" y="1425"/>
                    <a:pt x="1955" y="1370"/>
                    <a:pt x="1902" y="1338"/>
                  </a:cubicBezTo>
                  <a:cubicBezTo>
                    <a:pt x="1893" y="1334"/>
                    <a:pt x="1882" y="1332"/>
                    <a:pt x="1875" y="1326"/>
                  </a:cubicBezTo>
                  <a:cubicBezTo>
                    <a:pt x="1855" y="1324"/>
                    <a:pt x="1839" y="1318"/>
                    <a:pt x="1815" y="1320"/>
                  </a:cubicBezTo>
                  <a:cubicBezTo>
                    <a:pt x="1813" y="1320"/>
                    <a:pt x="1812" y="1320"/>
                    <a:pt x="1812" y="1323"/>
                  </a:cubicBezTo>
                  <a:cubicBezTo>
                    <a:pt x="1789" y="1322"/>
                    <a:pt x="1777" y="1331"/>
                    <a:pt x="1758" y="1335"/>
                  </a:cubicBezTo>
                  <a:close/>
                  <a:moveTo>
                    <a:pt x="975" y="1467"/>
                  </a:moveTo>
                  <a:cubicBezTo>
                    <a:pt x="1175" y="1467"/>
                    <a:pt x="1375" y="1467"/>
                    <a:pt x="1575" y="1467"/>
                  </a:cubicBezTo>
                  <a:cubicBezTo>
                    <a:pt x="1575" y="1448"/>
                    <a:pt x="1577" y="1432"/>
                    <a:pt x="1581" y="1419"/>
                  </a:cubicBezTo>
                  <a:cubicBezTo>
                    <a:pt x="1582" y="1411"/>
                    <a:pt x="1583" y="1402"/>
                    <a:pt x="1587" y="1398"/>
                  </a:cubicBezTo>
                  <a:cubicBezTo>
                    <a:pt x="1583" y="1388"/>
                    <a:pt x="1601" y="1380"/>
                    <a:pt x="1587" y="1380"/>
                  </a:cubicBezTo>
                  <a:cubicBezTo>
                    <a:pt x="1378" y="1382"/>
                    <a:pt x="1161" y="1376"/>
                    <a:pt x="957" y="1383"/>
                  </a:cubicBezTo>
                  <a:cubicBezTo>
                    <a:pt x="970" y="1404"/>
                    <a:pt x="976" y="1432"/>
                    <a:pt x="975" y="1467"/>
                  </a:cubicBezTo>
                  <a:close/>
                  <a:moveTo>
                    <a:pt x="2082" y="1467"/>
                  </a:moveTo>
                  <a:cubicBezTo>
                    <a:pt x="2163" y="1467"/>
                    <a:pt x="2244" y="1467"/>
                    <a:pt x="2325" y="1467"/>
                  </a:cubicBezTo>
                  <a:cubicBezTo>
                    <a:pt x="2325" y="1438"/>
                    <a:pt x="2325" y="1409"/>
                    <a:pt x="2325" y="1380"/>
                  </a:cubicBezTo>
                  <a:cubicBezTo>
                    <a:pt x="2238" y="1380"/>
                    <a:pt x="2151" y="1380"/>
                    <a:pt x="2064" y="1380"/>
                  </a:cubicBezTo>
                  <a:cubicBezTo>
                    <a:pt x="2073" y="1407"/>
                    <a:pt x="2081" y="1434"/>
                    <a:pt x="2082" y="146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Freeform 7"/>
            <p:cNvSpPr>
              <a:spLocks/>
            </p:cNvSpPr>
            <p:nvPr/>
          </p:nvSpPr>
          <p:spPr bwMode="auto">
            <a:xfrm>
              <a:off x="13650257" y="3473328"/>
              <a:ext cx="32155" cy="32829"/>
            </a:xfrm>
            <a:custGeom>
              <a:avLst/>
              <a:gdLst>
                <a:gd name="T0" fmla="*/ 63 w 156"/>
                <a:gd name="T1" fmla="*/ 5 h 158"/>
                <a:gd name="T2" fmla="*/ 66 w 156"/>
                <a:gd name="T3" fmla="*/ 2 h 158"/>
                <a:gd name="T4" fmla="*/ 156 w 156"/>
                <a:gd name="T5" fmla="*/ 77 h 158"/>
                <a:gd name="T6" fmla="*/ 78 w 156"/>
                <a:gd name="T7" fmla="*/ 158 h 158"/>
                <a:gd name="T8" fmla="*/ 0 w 156"/>
                <a:gd name="T9" fmla="*/ 71 h 158"/>
                <a:gd name="T10" fmla="*/ 3 w 156"/>
                <a:gd name="T11" fmla="*/ 53 h 158"/>
                <a:gd name="T12" fmla="*/ 63 w 156"/>
                <a:gd name="T13" fmla="*/ 5 h 158"/>
              </a:gdLst>
              <a:ahLst/>
              <a:cxnLst>
                <a:cxn ang="0">
                  <a:pos x="T0" y="T1"/>
                </a:cxn>
                <a:cxn ang="0">
                  <a:pos x="T2" y="T3"/>
                </a:cxn>
                <a:cxn ang="0">
                  <a:pos x="T4" y="T5"/>
                </a:cxn>
                <a:cxn ang="0">
                  <a:pos x="T6" y="T7"/>
                </a:cxn>
                <a:cxn ang="0">
                  <a:pos x="T8" y="T9"/>
                </a:cxn>
                <a:cxn ang="0">
                  <a:pos x="T10" y="T11"/>
                </a:cxn>
                <a:cxn ang="0">
                  <a:pos x="T12" y="T13"/>
                </a:cxn>
              </a:cxnLst>
              <a:rect l="0" t="0" r="r" b="b"/>
              <a:pathLst>
                <a:path w="156" h="158">
                  <a:moveTo>
                    <a:pt x="63" y="5"/>
                  </a:moveTo>
                  <a:cubicBezTo>
                    <a:pt x="63" y="2"/>
                    <a:pt x="64" y="2"/>
                    <a:pt x="66" y="2"/>
                  </a:cubicBezTo>
                  <a:cubicBezTo>
                    <a:pt x="123" y="0"/>
                    <a:pt x="149" y="29"/>
                    <a:pt x="156" y="77"/>
                  </a:cubicBezTo>
                  <a:cubicBezTo>
                    <a:pt x="153" y="126"/>
                    <a:pt x="125" y="152"/>
                    <a:pt x="78" y="158"/>
                  </a:cubicBezTo>
                  <a:cubicBezTo>
                    <a:pt x="30" y="151"/>
                    <a:pt x="0" y="126"/>
                    <a:pt x="0" y="71"/>
                  </a:cubicBezTo>
                  <a:cubicBezTo>
                    <a:pt x="0" y="64"/>
                    <a:pt x="5" y="62"/>
                    <a:pt x="3" y="53"/>
                  </a:cubicBezTo>
                  <a:cubicBezTo>
                    <a:pt x="17" y="31"/>
                    <a:pt x="30" y="8"/>
                    <a:pt x="63" y="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Freeform 8"/>
            <p:cNvSpPr>
              <a:spLocks/>
            </p:cNvSpPr>
            <p:nvPr/>
          </p:nvSpPr>
          <p:spPr bwMode="auto">
            <a:xfrm>
              <a:off x="13877520" y="3473504"/>
              <a:ext cx="32155" cy="32652"/>
            </a:xfrm>
            <a:custGeom>
              <a:avLst/>
              <a:gdLst>
                <a:gd name="T0" fmla="*/ 63 w 156"/>
                <a:gd name="T1" fmla="*/ 4 h 157"/>
                <a:gd name="T2" fmla="*/ 66 w 156"/>
                <a:gd name="T3" fmla="*/ 1 h 157"/>
                <a:gd name="T4" fmla="*/ 156 w 156"/>
                <a:gd name="T5" fmla="*/ 88 h 157"/>
                <a:gd name="T6" fmla="*/ 78 w 156"/>
                <a:gd name="T7" fmla="*/ 157 h 157"/>
                <a:gd name="T8" fmla="*/ 0 w 156"/>
                <a:gd name="T9" fmla="*/ 79 h 157"/>
                <a:gd name="T10" fmla="*/ 63 w 156"/>
                <a:gd name="T11" fmla="*/ 4 h 157"/>
              </a:gdLst>
              <a:ahLst/>
              <a:cxnLst>
                <a:cxn ang="0">
                  <a:pos x="T0" y="T1"/>
                </a:cxn>
                <a:cxn ang="0">
                  <a:pos x="T2" y="T3"/>
                </a:cxn>
                <a:cxn ang="0">
                  <a:pos x="T4" y="T5"/>
                </a:cxn>
                <a:cxn ang="0">
                  <a:pos x="T6" y="T7"/>
                </a:cxn>
                <a:cxn ang="0">
                  <a:pos x="T8" y="T9"/>
                </a:cxn>
                <a:cxn ang="0">
                  <a:pos x="T10" y="T11"/>
                </a:cxn>
              </a:cxnLst>
              <a:rect l="0" t="0" r="r" b="b"/>
              <a:pathLst>
                <a:path w="156" h="157">
                  <a:moveTo>
                    <a:pt x="63" y="4"/>
                  </a:moveTo>
                  <a:cubicBezTo>
                    <a:pt x="63" y="1"/>
                    <a:pt x="64" y="1"/>
                    <a:pt x="66" y="1"/>
                  </a:cubicBezTo>
                  <a:cubicBezTo>
                    <a:pt x="126" y="0"/>
                    <a:pt x="156" y="30"/>
                    <a:pt x="156" y="88"/>
                  </a:cubicBezTo>
                  <a:cubicBezTo>
                    <a:pt x="148" y="129"/>
                    <a:pt x="122" y="152"/>
                    <a:pt x="78" y="157"/>
                  </a:cubicBezTo>
                  <a:cubicBezTo>
                    <a:pt x="32" y="151"/>
                    <a:pt x="6" y="125"/>
                    <a:pt x="0" y="79"/>
                  </a:cubicBezTo>
                  <a:cubicBezTo>
                    <a:pt x="6" y="38"/>
                    <a:pt x="24" y="10"/>
                    <a:pt x="63" y="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57" name="Picture 56"/>
          <p:cNvPicPr>
            <a:picLocks noChangeAspect="1"/>
          </p:cNvPicPr>
          <p:nvPr/>
        </p:nvPicPr>
        <p:blipFill rotWithShape="1">
          <a:blip r:embed="rId22">
            <a:duotone>
              <a:prstClr val="black"/>
              <a:schemeClr val="tx1">
                <a:tint val="45000"/>
                <a:satMod val="400000"/>
              </a:schemeClr>
            </a:duotone>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b="14406"/>
          <a:stretch/>
        </p:blipFill>
        <p:spPr>
          <a:xfrm>
            <a:off x="12564589" y="7261579"/>
            <a:ext cx="483610" cy="418082"/>
          </a:xfrm>
          <a:prstGeom prst="rect">
            <a:avLst/>
          </a:prstGeom>
        </p:spPr>
      </p:pic>
      <p:pic>
        <p:nvPicPr>
          <p:cNvPr id="60" name="Picture 59"/>
          <p:cNvPicPr>
            <a:picLocks noChangeAspect="1"/>
          </p:cNvPicPr>
          <p:nvPr/>
        </p:nvPicPr>
        <p:blipFill rotWithShape="1">
          <a:blip r:embed="rId24">
            <a:clrChange>
              <a:clrFrom>
                <a:srgbClr val="000000">
                  <a:alpha val="0"/>
                </a:srgbClr>
              </a:clrFrom>
              <a:clrTo>
                <a:srgbClr val="000000">
                  <a:alpha val="0"/>
                </a:srgbClr>
              </a:clrTo>
            </a:clrChange>
            <a:duotone>
              <a:prstClr val="black"/>
              <a:schemeClr val="tx1">
                <a:tint val="45000"/>
                <a:satMod val="400000"/>
              </a:schemeClr>
            </a:duotone>
            <a:extLst>
              <a:ext uri="{BEBA8EAE-BF5A-486C-A8C5-ECC9F3942E4B}">
                <a14:imgProps xmlns:a14="http://schemas.microsoft.com/office/drawing/2010/main">
                  <a14:imgLayer r:embed="rId25">
                    <a14:imgEffect>
                      <a14:colorTemperature colorTemp="1500"/>
                    </a14:imgEffect>
                    <a14:imgEffect>
                      <a14:brightnessContrast bright="-100000"/>
                    </a14:imgEffect>
                  </a14:imgLayer>
                </a14:imgProps>
              </a:ext>
              <a:ext uri="{28A0092B-C50C-407E-A947-70E740481C1C}">
                <a14:useLocalDpi xmlns:a14="http://schemas.microsoft.com/office/drawing/2010/main" val="0"/>
              </a:ext>
            </a:extLst>
          </a:blip>
          <a:srcRect b="12225"/>
          <a:stretch/>
        </p:blipFill>
        <p:spPr>
          <a:xfrm>
            <a:off x="12564589" y="7945804"/>
            <a:ext cx="448706" cy="397791"/>
          </a:xfrm>
          <a:prstGeom prst="rect">
            <a:avLst/>
          </a:prstGeom>
        </p:spPr>
      </p:pic>
      <p:pic>
        <p:nvPicPr>
          <p:cNvPr id="61" name="Picture 60"/>
          <p:cNvPicPr>
            <a:picLocks noChangeAspect="1"/>
          </p:cNvPicPr>
          <p:nvPr/>
        </p:nvPicPr>
        <p:blipFill rotWithShape="1">
          <a:blip r:embed="rId26">
            <a:duotone>
              <a:prstClr val="black"/>
              <a:schemeClr val="tx2">
                <a:tint val="45000"/>
                <a:satMod val="400000"/>
              </a:schemeClr>
            </a:duotone>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rcRect l="16977" r="16977" b="14647"/>
          <a:stretch/>
        </p:blipFill>
        <p:spPr>
          <a:xfrm>
            <a:off x="12564589" y="8574086"/>
            <a:ext cx="407410" cy="489374"/>
          </a:xfrm>
          <a:prstGeom prst="rect">
            <a:avLst/>
          </a:prstGeom>
        </p:spPr>
      </p:pic>
      <p:pic>
        <p:nvPicPr>
          <p:cNvPr id="52" name="Picture 2" descr="https://static.thenounproject.com/png/1319945-200.png"/>
          <p:cNvPicPr>
            <a:picLocks noChangeAspect="1" noChangeArrowheads="1"/>
          </p:cNvPicPr>
          <p:nvPr/>
        </p:nvPicPr>
        <p:blipFill>
          <a:blip r:embed="rId28" cstate="print">
            <a:extLst>
              <a:ext uri="{BEBA8EAE-BF5A-486C-A8C5-ECC9F3942E4B}">
                <a14:imgProps xmlns:a14="http://schemas.microsoft.com/office/drawing/2010/main">
                  <a14:imgLayer r:embed="rId29">
                    <a14:imgEffect>
                      <a14:colorTemperature colorTemp="112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gray">
          <a:xfrm>
            <a:off x="12564590" y="2524913"/>
            <a:ext cx="449827" cy="454325"/>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357189" y="1866900"/>
            <a:ext cx="10454974" cy="7340600"/>
          </a:xfrm>
          <a:prstGeom prst="rect">
            <a:avLst/>
          </a:prstGeom>
          <a:noFill/>
          <a:ln w="3175">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119" name="Rectangle 118"/>
          <p:cNvSpPr/>
          <p:nvPr/>
        </p:nvSpPr>
        <p:spPr>
          <a:xfrm>
            <a:off x="12388719" y="1866901"/>
            <a:ext cx="2571882" cy="7336236"/>
          </a:xfrm>
          <a:prstGeom prst="rect">
            <a:avLst/>
          </a:prstGeom>
          <a:noFill/>
          <a:ln w="3175">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228" name="Rectangle 227"/>
          <p:cNvSpPr/>
          <p:nvPr/>
        </p:nvSpPr>
        <p:spPr>
          <a:xfrm>
            <a:off x="12256092" y="1913258"/>
            <a:ext cx="2894643" cy="497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MULTIPLE PARTICIPANTS</a:t>
            </a:r>
          </a:p>
        </p:txBody>
      </p:sp>
      <p:sp>
        <p:nvSpPr>
          <p:cNvPr id="133" name="Rectangle 132"/>
          <p:cNvSpPr/>
          <p:nvPr/>
        </p:nvSpPr>
        <p:spPr>
          <a:xfrm>
            <a:off x="963828" y="1913258"/>
            <a:ext cx="9510042" cy="497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RIVIGO’S UNIFIED LOGISTICS PLATFORM PRODUCTS AND DIGITAL COMMERCE SERVICES OVER TIME</a:t>
            </a:r>
          </a:p>
        </p:txBody>
      </p:sp>
      <p:pic>
        <p:nvPicPr>
          <p:cNvPr id="2050" name="Picture 2" descr="K:\cs\PUB\Live Jobs\2018\July\24\RoW\604404175_Biswas, Somwrita\Source\mail @ 12.29\noun_truck driver_638254.png"/>
          <p:cNvPicPr>
            <a:picLocks noChangeAspect="1" noChangeArrowheads="1"/>
          </p:cNvPicPr>
          <p:nvPr/>
        </p:nvPicPr>
        <p:blipFill rotWithShape="1">
          <a:blip r:embed="rId30">
            <a:extLst>
              <a:ext uri="{28A0092B-C50C-407E-A947-70E740481C1C}">
                <a14:useLocalDpi xmlns:a14="http://schemas.microsoft.com/office/drawing/2010/main" val="0"/>
              </a:ext>
            </a:extLst>
          </a:blip>
          <a:srcRect l="4460" t="14431" r="5366" b="29623"/>
          <a:stretch/>
        </p:blipFill>
        <p:spPr bwMode="auto">
          <a:xfrm>
            <a:off x="12564590" y="3931289"/>
            <a:ext cx="544605" cy="3378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cs\PUB\Live Jobs\2018\July\24\RoW\604404175_Biswas, Somwrita\Source\mail @ 12.29\noun_Communication_551975.png"/>
          <p:cNvPicPr>
            <a:picLocks noChangeAspect="1" noChangeArrowheads="1"/>
          </p:cNvPicPr>
          <p:nvPr/>
        </p:nvPicPr>
        <p:blipFill rotWithShape="1">
          <a:blip r:embed="rId31">
            <a:extLst>
              <a:ext uri="{28A0092B-C50C-407E-A947-70E740481C1C}">
                <a14:useLocalDpi xmlns:a14="http://schemas.microsoft.com/office/drawing/2010/main" val="0"/>
              </a:ext>
            </a:extLst>
          </a:blip>
          <a:srcRect b="20622"/>
          <a:stretch/>
        </p:blipFill>
        <p:spPr bwMode="auto">
          <a:xfrm>
            <a:off x="12564590" y="4545708"/>
            <a:ext cx="57597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cs\PUB\Live Jobs\2018\July\24\RoW\604404175_Biswas, Somwrita\Source\mail @ 12.29\noun_partners_1327104.png"/>
          <p:cNvPicPr>
            <a:picLocks noChangeAspect="1" noChangeArrowheads="1"/>
          </p:cNvPicPr>
          <p:nvPr/>
        </p:nvPicPr>
        <p:blipFill rotWithShape="1">
          <a:blip r:embed="rId32">
            <a:extLst>
              <a:ext uri="{28A0092B-C50C-407E-A947-70E740481C1C}">
                <a14:useLocalDpi xmlns:a14="http://schemas.microsoft.com/office/drawing/2010/main" val="0"/>
              </a:ext>
            </a:extLst>
          </a:blip>
          <a:srcRect l="5366" r="5366" b="13483"/>
          <a:stretch/>
        </p:blipFill>
        <p:spPr bwMode="auto">
          <a:xfrm>
            <a:off x="12564589" y="5219786"/>
            <a:ext cx="471737"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700430" y="2615456"/>
            <a:ext cx="1234648" cy="1234440"/>
            <a:chOff x="1081399" y="7689883"/>
            <a:chExt cx="1234648" cy="1234440"/>
          </a:xfrm>
        </p:grpSpPr>
        <p:sp>
          <p:nvSpPr>
            <p:cNvPr id="271" name="Oval 270"/>
            <p:cNvSpPr>
              <a:spLocks noChangeAspect="1"/>
            </p:cNvSpPr>
            <p:nvPr/>
          </p:nvSpPr>
          <p:spPr>
            <a:xfrm>
              <a:off x="1081399" y="7689883"/>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77" name="Rectangle 76"/>
            <p:cNvSpPr/>
            <p:nvPr/>
          </p:nvSpPr>
          <p:spPr bwMode="gray">
            <a:xfrm>
              <a:off x="1313799" y="8348094"/>
              <a:ext cx="769849" cy="360275"/>
            </a:xfrm>
            <a:prstGeom prst="rect">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Supplier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Credit</a:t>
              </a:r>
            </a:p>
          </p:txBody>
        </p:sp>
      </p:grpSp>
      <p:grpSp>
        <p:nvGrpSpPr>
          <p:cNvPr id="16" name="Group 15"/>
          <p:cNvGrpSpPr/>
          <p:nvPr/>
        </p:nvGrpSpPr>
        <p:grpSpPr>
          <a:xfrm>
            <a:off x="7142342" y="2820729"/>
            <a:ext cx="1234648" cy="1234440"/>
            <a:chOff x="3540636" y="7689883"/>
            <a:chExt cx="1234648" cy="1234440"/>
          </a:xfrm>
        </p:grpSpPr>
        <p:sp>
          <p:nvSpPr>
            <p:cNvPr id="270" name="Oval 269"/>
            <p:cNvSpPr>
              <a:spLocks noChangeAspect="1"/>
            </p:cNvSpPr>
            <p:nvPr/>
          </p:nvSpPr>
          <p:spPr>
            <a:xfrm>
              <a:off x="3540636" y="7689883"/>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pic>
          <p:nvPicPr>
            <p:cNvPr id="68" name="Picture 5" descr="https://d30y9cdsu7xlg0.cloudfront.net/png/1445335-200.png">
              <a:hlinkClick r:id="rId33" tooltip="car spare part"/>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saturation sat="0"/>
                      </a14:imgEffect>
                    </a14:imgLayer>
                  </a14:imgProps>
                </a:ext>
                <a:ext uri="{28A0092B-C50C-407E-A947-70E740481C1C}">
                  <a14:useLocalDpi xmlns:a14="http://schemas.microsoft.com/office/drawing/2010/main" val="0"/>
                </a:ext>
              </a:extLst>
            </a:blip>
            <a:srcRect/>
            <a:stretch>
              <a:fillRect/>
            </a:stretch>
          </p:blipFill>
          <p:spPr bwMode="gray">
            <a:xfrm>
              <a:off x="3929360" y="7835743"/>
              <a:ext cx="457200" cy="457200"/>
            </a:xfrm>
            <a:prstGeom prst="rect">
              <a:avLst/>
            </a:prstGeom>
            <a:ln>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78" name="Rectangle 77"/>
            <p:cNvSpPr/>
            <p:nvPr/>
          </p:nvSpPr>
          <p:spPr bwMode="gray">
            <a:xfrm>
              <a:off x="3681799" y="8328079"/>
              <a:ext cx="961178" cy="264407"/>
            </a:xfrm>
            <a:prstGeom prst="rect">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Truck Services and Spares</a:t>
              </a:r>
            </a:p>
          </p:txBody>
        </p:sp>
      </p:grpSp>
      <p:grpSp>
        <p:nvGrpSpPr>
          <p:cNvPr id="17" name="Group 16"/>
          <p:cNvGrpSpPr/>
          <p:nvPr/>
        </p:nvGrpSpPr>
        <p:grpSpPr>
          <a:xfrm>
            <a:off x="9410352" y="4556221"/>
            <a:ext cx="1234648" cy="1234440"/>
            <a:chOff x="8476259" y="7705866"/>
            <a:chExt cx="1234648" cy="1234440"/>
          </a:xfrm>
        </p:grpSpPr>
        <p:sp>
          <p:nvSpPr>
            <p:cNvPr id="269" name="Oval 268"/>
            <p:cNvSpPr>
              <a:spLocks noChangeAspect="1"/>
            </p:cNvSpPr>
            <p:nvPr/>
          </p:nvSpPr>
          <p:spPr>
            <a:xfrm>
              <a:off x="8476259" y="7705866"/>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pic>
          <p:nvPicPr>
            <p:cNvPr id="72" name="Picture 12" descr="https://static.thenounproject.com/png/81716-200.pn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15173" b="15173"/>
            <a:stretch/>
          </p:blipFill>
          <p:spPr bwMode="gray">
            <a:xfrm>
              <a:off x="8787328" y="7886103"/>
              <a:ext cx="612510" cy="426644"/>
            </a:xfrm>
            <a:prstGeom prst="rect">
              <a:avLst/>
            </a:prstGeom>
            <a:ln>
              <a:solidFill>
                <a:schemeClr val="tx1"/>
              </a:solidFill>
              <a:prstDash val="solid"/>
            </a:ln>
            <a:extLst>
              <a:ext uri="{909E8E84-426E-40DD-AFC4-6F175D3DCCD1}">
                <a14:hiddenFill xmlns:a14="http://schemas.microsoft.com/office/drawing/2010/main">
                  <a:solidFill>
                    <a:srgbClr val="FFFFFF"/>
                  </a:solidFill>
                </a14:hiddenFill>
              </a:ext>
            </a:extLst>
          </p:spPr>
        </p:pic>
        <p:sp>
          <p:nvSpPr>
            <p:cNvPr id="79" name="Rectangle 78"/>
            <p:cNvSpPr/>
            <p:nvPr/>
          </p:nvSpPr>
          <p:spPr bwMode="gray">
            <a:xfrm>
              <a:off x="8670411" y="8416720"/>
              <a:ext cx="872493" cy="27024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Relay As A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Service</a:t>
              </a:r>
            </a:p>
          </p:txBody>
        </p:sp>
      </p:grpSp>
      <p:grpSp>
        <p:nvGrpSpPr>
          <p:cNvPr id="29" name="Group 28"/>
          <p:cNvGrpSpPr/>
          <p:nvPr/>
        </p:nvGrpSpPr>
        <p:grpSpPr>
          <a:xfrm>
            <a:off x="8453627" y="3511193"/>
            <a:ext cx="1234648" cy="1234440"/>
            <a:chOff x="6393433" y="3596076"/>
            <a:chExt cx="1234648" cy="1234440"/>
          </a:xfrm>
        </p:grpSpPr>
        <p:grpSp>
          <p:nvGrpSpPr>
            <p:cNvPr id="18" name="Group 17"/>
            <p:cNvGrpSpPr/>
            <p:nvPr/>
          </p:nvGrpSpPr>
          <p:grpSpPr>
            <a:xfrm>
              <a:off x="6393433" y="3596076"/>
              <a:ext cx="1234648" cy="1234440"/>
              <a:chOff x="5963193" y="7689883"/>
              <a:chExt cx="1234648" cy="1234440"/>
            </a:xfrm>
          </p:grpSpPr>
          <p:sp>
            <p:nvSpPr>
              <p:cNvPr id="268" name="Oval 267"/>
              <p:cNvSpPr>
                <a:spLocks noChangeAspect="1"/>
              </p:cNvSpPr>
              <p:nvPr/>
            </p:nvSpPr>
            <p:spPr>
              <a:xfrm>
                <a:off x="5963193" y="7689883"/>
                <a:ext cx="1234648" cy="1234440"/>
              </a:xfrm>
              <a:prstGeom prst="ellipse">
                <a:avLst/>
              </a:prstGeom>
              <a:solidFill>
                <a:sysClr val="window" lastClr="FFFFFF"/>
              </a:solidFill>
              <a:ln w="12700" cap="flat" cmpd="sng" algn="ctr">
                <a:solidFill>
                  <a:srgbClr val="E3383A"/>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80" name="Rectangle 79"/>
              <p:cNvSpPr/>
              <p:nvPr/>
            </p:nvSpPr>
            <p:spPr bwMode="gray">
              <a:xfrm>
                <a:off x="6153082" y="8332286"/>
                <a:ext cx="872493" cy="374904"/>
              </a:xfrm>
              <a:prstGeom prst="rect">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Truck Sales</a:t>
                </a:r>
              </a:p>
            </p:txBody>
          </p:sp>
        </p:grpSp>
        <p:pic>
          <p:nvPicPr>
            <p:cNvPr id="26" name="Picture 25"/>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769087" y="3787695"/>
              <a:ext cx="510637" cy="510637"/>
            </a:xfrm>
            <a:prstGeom prst="rect">
              <a:avLst/>
            </a:prstGeom>
            <a:ln>
              <a:solidFill>
                <a:schemeClr val="tx1"/>
              </a:solidFill>
              <a:prstDash val="solid"/>
            </a:ln>
          </p:spPr>
        </p:pic>
      </p:grpSp>
      <p:sp>
        <p:nvSpPr>
          <p:cNvPr id="130" name="Freeform 24"/>
          <p:cNvSpPr>
            <a:spLocks/>
          </p:cNvSpPr>
          <p:nvPr/>
        </p:nvSpPr>
        <p:spPr bwMode="auto">
          <a:xfrm rot="8471731" flipV="1">
            <a:off x="2252097" y="5429517"/>
            <a:ext cx="380124" cy="950310"/>
          </a:xfrm>
          <a:custGeom>
            <a:avLst/>
            <a:gdLst>
              <a:gd name="T0" fmla="*/ 365 w 223"/>
              <a:gd name="T1" fmla="*/ 237 h 244"/>
              <a:gd name="T2" fmla="*/ 502 w 223"/>
              <a:gd name="T3" fmla="*/ 237 h 244"/>
              <a:gd name="T4" fmla="*/ 250 w 223"/>
              <a:gd name="T5" fmla="*/ 0 h 244"/>
              <a:gd name="T6" fmla="*/ 0 w 223"/>
              <a:gd name="T7" fmla="*/ 234 h 244"/>
              <a:gd name="T8" fmla="*/ 137 w 223"/>
              <a:gd name="T9" fmla="*/ 237 h 244"/>
              <a:gd name="T10" fmla="*/ 194 w 223"/>
              <a:gd name="T11" fmla="*/ 550 h 244"/>
              <a:gd name="T12" fmla="*/ 308 w 223"/>
              <a:gd name="T13" fmla="*/ 550 h 244"/>
              <a:gd name="T14" fmla="*/ 365 w 223"/>
              <a:gd name="T15" fmla="*/ 237 h 244"/>
              <a:gd name="T16" fmla="*/ 0 60000 65536"/>
              <a:gd name="T17" fmla="*/ 0 60000 65536"/>
              <a:gd name="T18" fmla="*/ 0 60000 65536"/>
              <a:gd name="T19" fmla="*/ 0 60000 65536"/>
              <a:gd name="T20" fmla="*/ 0 60000 65536"/>
              <a:gd name="T21" fmla="*/ 0 60000 65536"/>
              <a:gd name="T22" fmla="*/ 0 60000 65536"/>
              <a:gd name="T23" fmla="*/ 0 60000 65536"/>
              <a:gd name="connsiteX0" fmla="*/ 7265 w 10000"/>
              <a:gd name="connsiteY0" fmla="*/ 4303 h 14509"/>
              <a:gd name="connsiteX1" fmla="*/ 10000 w 10000"/>
              <a:gd name="connsiteY1" fmla="*/ 4303 h 14509"/>
              <a:gd name="connsiteX2" fmla="*/ 4978 w 10000"/>
              <a:gd name="connsiteY2" fmla="*/ 0 h 14509"/>
              <a:gd name="connsiteX3" fmla="*/ 0 w 10000"/>
              <a:gd name="connsiteY3" fmla="*/ 4262 h 14509"/>
              <a:gd name="connsiteX4" fmla="*/ 2735 w 10000"/>
              <a:gd name="connsiteY4" fmla="*/ 4303 h 14509"/>
              <a:gd name="connsiteX5" fmla="*/ 4973 w 10000"/>
              <a:gd name="connsiteY5" fmla="*/ 14509 h 14509"/>
              <a:gd name="connsiteX6" fmla="*/ 6143 w 10000"/>
              <a:gd name="connsiteY6" fmla="*/ 10000 h 14509"/>
              <a:gd name="connsiteX7" fmla="*/ 7265 w 10000"/>
              <a:gd name="connsiteY7" fmla="*/ 4303 h 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4509">
                <a:moveTo>
                  <a:pt x="7265" y="4303"/>
                </a:moveTo>
                <a:lnTo>
                  <a:pt x="10000" y="4303"/>
                </a:lnTo>
                <a:lnTo>
                  <a:pt x="4978" y="0"/>
                </a:lnTo>
                <a:lnTo>
                  <a:pt x="0" y="4262"/>
                </a:lnTo>
                <a:lnTo>
                  <a:pt x="2735" y="4303"/>
                </a:lnTo>
                <a:lnTo>
                  <a:pt x="4973" y="14509"/>
                </a:lnTo>
                <a:lnTo>
                  <a:pt x="6143" y="10000"/>
                </a:lnTo>
                <a:lnTo>
                  <a:pt x="7265" y="4303"/>
                </a:lnTo>
              </a:path>
            </a:pathLst>
          </a:custGeom>
          <a:solidFill>
            <a:schemeClr val="accent1">
              <a:lumMod val="60000"/>
              <a:lumOff val="40000"/>
            </a:schemeClr>
          </a:solidFill>
          <a:ln>
            <a:noFill/>
          </a:ln>
        </p:spPr>
        <p:txBody>
          <a:bodyPr/>
          <a:lstStyle/>
          <a:p>
            <a:endParaRPr lang="en-US" dirty="0">
              <a:solidFill>
                <a:prstClr val="black"/>
              </a:solidFill>
            </a:endParaRPr>
          </a:p>
        </p:txBody>
      </p:sp>
      <p:grpSp>
        <p:nvGrpSpPr>
          <p:cNvPr id="142" name="Group 141"/>
          <p:cNvGrpSpPr/>
          <p:nvPr/>
        </p:nvGrpSpPr>
        <p:grpSpPr>
          <a:xfrm>
            <a:off x="1015123" y="6495252"/>
            <a:ext cx="9139106" cy="2312814"/>
            <a:chOff x="1248265" y="4526751"/>
            <a:chExt cx="9139106" cy="2312814"/>
          </a:xfrm>
        </p:grpSpPr>
        <p:sp>
          <p:nvSpPr>
            <p:cNvPr id="143" name="Oval 8"/>
            <p:cNvSpPr/>
            <p:nvPr/>
          </p:nvSpPr>
          <p:spPr bwMode="gray">
            <a:xfrm>
              <a:off x="1248265" y="4547619"/>
              <a:ext cx="9139106" cy="2291946"/>
            </a:xfrm>
            <a:prstGeom prst="roundRect">
              <a:avLst/>
            </a:prstGeom>
            <a:solidFill>
              <a:schemeClr val="accent3">
                <a:lumMod val="50000"/>
                <a:alpha val="93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k</a:t>
              </a:r>
            </a:p>
          </p:txBody>
        </p:sp>
        <p:grpSp>
          <p:nvGrpSpPr>
            <p:cNvPr id="144" name="Group 143"/>
            <p:cNvGrpSpPr/>
            <p:nvPr/>
          </p:nvGrpSpPr>
          <p:grpSpPr>
            <a:xfrm>
              <a:off x="2173938" y="5207472"/>
              <a:ext cx="7287760" cy="1234440"/>
              <a:chOff x="2060562" y="5661585"/>
              <a:chExt cx="7287760" cy="1234440"/>
            </a:xfrm>
          </p:grpSpPr>
          <p:grpSp>
            <p:nvGrpSpPr>
              <p:cNvPr id="147" name="Group 146"/>
              <p:cNvGrpSpPr/>
              <p:nvPr/>
            </p:nvGrpSpPr>
            <p:grpSpPr>
              <a:xfrm>
                <a:off x="2060562" y="5661585"/>
                <a:ext cx="1234648" cy="1234440"/>
                <a:chOff x="2311284" y="5661585"/>
                <a:chExt cx="1234648" cy="1234440"/>
              </a:xfrm>
            </p:grpSpPr>
            <p:sp>
              <p:nvSpPr>
                <p:cNvPr id="175" name="Oval 174"/>
                <p:cNvSpPr>
                  <a:spLocks noChangeAspect="1"/>
                </p:cNvSpPr>
                <p:nvPr/>
              </p:nvSpPr>
              <p:spPr>
                <a:xfrm>
                  <a:off x="2311284" y="5661585"/>
                  <a:ext cx="1234648" cy="1234440"/>
                </a:xfrm>
                <a:prstGeom prst="ellipse">
                  <a:avLst/>
                </a:prstGeom>
                <a:solidFill>
                  <a:sysClr val="window" lastClr="FFFFFF"/>
                </a:solidFill>
                <a:ln w="12700" cap="flat" cmpd="sng" algn="ctr">
                  <a:solidFill>
                    <a:schemeClr val="tx1">
                      <a:lumMod val="50000"/>
                    </a:schemeClr>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76" name="Rectangle 175"/>
                <p:cNvSpPr/>
                <p:nvPr/>
              </p:nvSpPr>
              <p:spPr bwMode="gray">
                <a:xfrm>
                  <a:off x="2347964" y="6366226"/>
                  <a:ext cx="1161288" cy="384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000" b="1" dirty="0">
                      <a:solidFill>
                        <a:prstClr val="black"/>
                      </a:solidFill>
                      <a:cs typeface="Arial" panose="020B0604020202020204" pitchFamily="34" charset="0"/>
                    </a:rPr>
                    <a:t>Express Full Truck Load</a:t>
                  </a:r>
                  <a:endParaRPr lang="en-US" sz="1000" b="1" i="1" dirty="0">
                    <a:solidFill>
                      <a:prstClr val="black"/>
                    </a:solidFill>
                    <a:cs typeface="Arial" panose="020B0604020202020204" pitchFamily="34" charset="0"/>
                  </a:endParaRPr>
                </a:p>
              </p:txBody>
            </p:sp>
            <p:pic>
              <p:nvPicPr>
                <p:cNvPr id="177" name="Picture 2" descr="https://static.thenounproject.com/png/54580-200.png"/>
                <p:cNvPicPr>
                  <a:picLocks noChangeAspect="1" noChangeArrowheads="1"/>
                </p:cNvPicPr>
                <p:nvPr/>
              </p:nvPicPr>
              <p:blipFill rotWithShape="1">
                <a:blip r:embed="rId38" cstate="print">
                  <a:grayscl/>
                  <a:extLst>
                    <a:ext uri="{28A0092B-C50C-407E-A947-70E740481C1C}">
                      <a14:useLocalDpi xmlns:a14="http://schemas.microsoft.com/office/drawing/2010/main" val="0"/>
                    </a:ext>
                  </a:extLst>
                </a:blip>
                <a:srcRect t="29984" b="29984"/>
                <a:stretch/>
              </p:blipFill>
              <p:spPr bwMode="gray">
                <a:xfrm>
                  <a:off x="2512258" y="5883308"/>
                  <a:ext cx="832700" cy="333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1" name="Group 150"/>
              <p:cNvGrpSpPr/>
              <p:nvPr/>
            </p:nvGrpSpPr>
            <p:grpSpPr>
              <a:xfrm>
                <a:off x="5087118" y="5661585"/>
                <a:ext cx="1234648" cy="1234440"/>
                <a:chOff x="4843768" y="5661585"/>
                <a:chExt cx="1234648" cy="1234440"/>
              </a:xfrm>
            </p:grpSpPr>
            <p:sp>
              <p:nvSpPr>
                <p:cNvPr id="172" name="Oval 171"/>
                <p:cNvSpPr>
                  <a:spLocks noChangeAspect="1"/>
                </p:cNvSpPr>
                <p:nvPr/>
              </p:nvSpPr>
              <p:spPr>
                <a:xfrm>
                  <a:off x="4843768" y="5661585"/>
                  <a:ext cx="1234648" cy="1234440"/>
                </a:xfrm>
                <a:prstGeom prst="ellipse">
                  <a:avLst/>
                </a:prstGeom>
                <a:solidFill>
                  <a:sysClr val="window" lastClr="FFFFFF"/>
                </a:solidFill>
                <a:ln w="12700" cap="flat" cmpd="sng" algn="ctr">
                  <a:solidFill>
                    <a:schemeClr val="tx1">
                      <a:lumMod val="50000"/>
                    </a:schemeClr>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73" name="Rectangle 172"/>
                <p:cNvSpPr/>
                <p:nvPr/>
              </p:nvSpPr>
              <p:spPr bwMode="gray">
                <a:xfrm>
                  <a:off x="4880448" y="6366226"/>
                  <a:ext cx="1161288" cy="384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000" b="1" dirty="0">
                      <a:solidFill>
                        <a:prstClr val="black"/>
                      </a:solidFill>
                      <a:cs typeface="Arial" panose="020B0604020202020204" pitchFamily="34" charset="0"/>
                    </a:rPr>
                    <a:t>Cold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Chain</a:t>
                  </a:r>
                </a:p>
              </p:txBody>
            </p:sp>
            <p:pic>
              <p:nvPicPr>
                <p:cNvPr id="174" name="Picture 6" descr="https://static.thenounproject.com/png/869307-200.png"/>
                <p:cNvPicPr>
                  <a:picLocks noChangeAspect="1" noChangeArrowheads="1"/>
                </p:cNvPicPr>
                <p:nvPr/>
              </p:nvPicPr>
              <p:blipFill rotWithShape="1">
                <a:blip r:embed="rId39" cstate="print">
                  <a:grayscl/>
                  <a:extLst>
                    <a:ext uri="{28A0092B-C50C-407E-A947-70E740481C1C}">
                      <a14:useLocalDpi xmlns:a14="http://schemas.microsoft.com/office/drawing/2010/main" val="0"/>
                    </a:ext>
                  </a:extLst>
                </a:blip>
                <a:srcRect t="25254" b="25254"/>
                <a:stretch/>
              </p:blipFill>
              <p:spPr bwMode="gray">
                <a:xfrm>
                  <a:off x="5113452" y="5844084"/>
                  <a:ext cx="695280" cy="344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 name="Group 151"/>
              <p:cNvGrpSpPr/>
              <p:nvPr/>
            </p:nvGrpSpPr>
            <p:grpSpPr>
              <a:xfrm>
                <a:off x="6600396" y="5661585"/>
                <a:ext cx="1234648" cy="1234440"/>
                <a:chOff x="6097333" y="5661585"/>
                <a:chExt cx="1234648" cy="1234440"/>
              </a:xfrm>
            </p:grpSpPr>
            <p:sp>
              <p:nvSpPr>
                <p:cNvPr id="167" name="Oval 166"/>
                <p:cNvSpPr>
                  <a:spLocks noChangeAspect="1"/>
                </p:cNvSpPr>
                <p:nvPr/>
              </p:nvSpPr>
              <p:spPr>
                <a:xfrm>
                  <a:off x="6097333" y="5661585"/>
                  <a:ext cx="1234648" cy="1234440"/>
                </a:xfrm>
                <a:prstGeom prst="ellipse">
                  <a:avLst/>
                </a:prstGeom>
                <a:solidFill>
                  <a:sysClr val="window" lastClr="FFFFFF"/>
                </a:solidFill>
                <a:ln w="12700" cap="flat" cmpd="sng" algn="ctr">
                  <a:solidFill>
                    <a:schemeClr val="tx1">
                      <a:lumMod val="50000"/>
                    </a:schemeClr>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68" name="Rectangle 167"/>
                <p:cNvSpPr/>
                <p:nvPr/>
              </p:nvSpPr>
              <p:spPr bwMode="gray">
                <a:xfrm>
                  <a:off x="6134013" y="6366226"/>
                  <a:ext cx="1161288" cy="384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000" b="1" dirty="0">
                      <a:solidFill>
                        <a:prstClr val="black"/>
                      </a:solidFill>
                      <a:cs typeface="Arial" panose="020B0604020202020204" pitchFamily="34" charset="0"/>
                    </a:rPr>
                    <a:t>Freight </a:t>
                  </a:r>
                  <a:br>
                    <a:rPr lang="en-US" sz="1000" b="1" dirty="0">
                      <a:solidFill>
                        <a:prstClr val="black"/>
                      </a:solidFill>
                      <a:cs typeface="Arial" panose="020B0604020202020204" pitchFamily="34" charset="0"/>
                    </a:rPr>
                  </a:br>
                  <a:r>
                    <a:rPr lang="en-US" sz="1000" b="1" dirty="0">
                      <a:solidFill>
                        <a:prstClr val="black"/>
                      </a:solidFill>
                      <a:cs typeface="Arial" panose="020B0604020202020204" pitchFamily="34" charset="0"/>
                    </a:rPr>
                    <a:t>Brokerage</a:t>
                  </a:r>
                </a:p>
              </p:txBody>
            </p:sp>
            <p:grpSp>
              <p:nvGrpSpPr>
                <p:cNvPr id="169" name="Group 168"/>
                <p:cNvGrpSpPr/>
                <p:nvPr/>
              </p:nvGrpSpPr>
              <p:grpSpPr>
                <a:xfrm>
                  <a:off x="6529106" y="5801044"/>
                  <a:ext cx="371102" cy="423642"/>
                  <a:chOff x="9828334" y="6084091"/>
                  <a:chExt cx="367423" cy="419445"/>
                </a:xfrm>
              </p:grpSpPr>
              <p:sp>
                <p:nvSpPr>
                  <p:cNvPr id="170" name="Freeform 505"/>
                  <p:cNvSpPr>
                    <a:spLocks/>
                  </p:cNvSpPr>
                  <p:nvPr>
                    <p:custDataLst>
                      <p:tags r:id="rId12"/>
                    </p:custDataLst>
                  </p:nvPr>
                </p:nvSpPr>
                <p:spPr bwMode="gray">
                  <a:xfrm>
                    <a:off x="9995555" y="6208666"/>
                    <a:ext cx="200202" cy="217100"/>
                  </a:xfrm>
                  <a:custGeom>
                    <a:avLst/>
                    <a:gdLst>
                      <a:gd name="T0" fmla="*/ 2147483647 w 226"/>
                      <a:gd name="T1" fmla="*/ 2147483647 h 250"/>
                      <a:gd name="T2" fmla="*/ 2147483647 w 226"/>
                      <a:gd name="T3" fmla="*/ 2147483647 h 250"/>
                      <a:gd name="T4" fmla="*/ 2147483647 w 226"/>
                      <a:gd name="T5" fmla="*/ 2147483647 h 250"/>
                      <a:gd name="T6" fmla="*/ 2147483647 w 226"/>
                      <a:gd name="T7" fmla="*/ 2147483647 h 250"/>
                      <a:gd name="T8" fmla="*/ 2147483647 w 226"/>
                      <a:gd name="T9" fmla="*/ 2147483647 h 250"/>
                      <a:gd name="T10" fmla="*/ 2147483647 w 226"/>
                      <a:gd name="T11" fmla="*/ 2147483647 h 250"/>
                      <a:gd name="T12" fmla="*/ 2147483647 w 226"/>
                      <a:gd name="T13" fmla="*/ 2147483647 h 250"/>
                      <a:gd name="T14" fmla="*/ 2147483647 w 226"/>
                      <a:gd name="T15" fmla="*/ 2147483647 h 250"/>
                      <a:gd name="T16" fmla="*/ 2147483647 w 226"/>
                      <a:gd name="T17" fmla="*/ 2147483647 h 250"/>
                      <a:gd name="T18" fmla="*/ 2147483647 w 226"/>
                      <a:gd name="T19" fmla="*/ 2147483647 h 250"/>
                      <a:gd name="T20" fmla="*/ 2147483647 w 226"/>
                      <a:gd name="T21" fmla="*/ 2147483647 h 250"/>
                      <a:gd name="T22" fmla="*/ 2147483647 w 226"/>
                      <a:gd name="T23" fmla="*/ 2147483647 h 250"/>
                      <a:gd name="T24" fmla="*/ 2147483647 w 226"/>
                      <a:gd name="T25" fmla="*/ 2147483647 h 250"/>
                      <a:gd name="T26" fmla="*/ 2147483647 w 226"/>
                      <a:gd name="T27" fmla="*/ 2147483647 h 250"/>
                      <a:gd name="T28" fmla="*/ 2147483647 w 226"/>
                      <a:gd name="T29" fmla="*/ 2147483647 h 250"/>
                      <a:gd name="T30" fmla="*/ 2147483647 w 226"/>
                      <a:gd name="T31" fmla="*/ 2147483647 h 250"/>
                      <a:gd name="T32" fmla="*/ 2147483647 w 226"/>
                      <a:gd name="T33" fmla="*/ 0 h 250"/>
                      <a:gd name="T34" fmla="*/ 2147483647 w 226"/>
                      <a:gd name="T35" fmla="*/ 2147483647 h 250"/>
                      <a:gd name="T36" fmla="*/ 2147483647 w 226"/>
                      <a:gd name="T37" fmla="*/ 2147483647 h 250"/>
                      <a:gd name="T38" fmla="*/ 2147483647 w 226"/>
                      <a:gd name="T39" fmla="*/ 2147483647 h 250"/>
                      <a:gd name="T40" fmla="*/ 2147483647 w 226"/>
                      <a:gd name="T41" fmla="*/ 2147483647 h 250"/>
                      <a:gd name="T42" fmla="*/ 2147483647 w 226"/>
                      <a:gd name="T43" fmla="*/ 2147483647 h 250"/>
                      <a:gd name="T44" fmla="*/ 2147483647 w 226"/>
                      <a:gd name="T45" fmla="*/ 2147483647 h 250"/>
                      <a:gd name="T46" fmla="*/ 2147483647 w 226"/>
                      <a:gd name="T47" fmla="*/ 2147483647 h 250"/>
                      <a:gd name="T48" fmla="*/ 2147483647 w 226"/>
                      <a:gd name="T49" fmla="*/ 2147483647 h 250"/>
                      <a:gd name="T50" fmla="*/ 2147483647 w 226"/>
                      <a:gd name="T51" fmla="*/ 2147483647 h 250"/>
                      <a:gd name="T52" fmla="*/ 2147483647 w 226"/>
                      <a:gd name="T53" fmla="*/ 2147483647 h 250"/>
                      <a:gd name="T54" fmla="*/ 2147483647 w 226"/>
                      <a:gd name="T55" fmla="*/ 2147483647 h 250"/>
                      <a:gd name="T56" fmla="*/ 2147483647 w 226"/>
                      <a:gd name="T57" fmla="*/ 2147483647 h 250"/>
                      <a:gd name="T58" fmla="*/ 2147483647 w 226"/>
                      <a:gd name="T59" fmla="*/ 2147483647 h 250"/>
                      <a:gd name="T60" fmla="*/ 2147483647 w 226"/>
                      <a:gd name="T61" fmla="*/ 2147483647 h 250"/>
                      <a:gd name="T62" fmla="*/ 2147483647 w 226"/>
                      <a:gd name="T63" fmla="*/ 2147483647 h 250"/>
                      <a:gd name="T64" fmla="*/ 2147483647 w 226"/>
                      <a:gd name="T65" fmla="*/ 2147483647 h 250"/>
                      <a:gd name="T66" fmla="*/ 2147483647 w 226"/>
                      <a:gd name="T67" fmla="*/ 2147483647 h 250"/>
                      <a:gd name="T68" fmla="*/ 2147483647 w 226"/>
                      <a:gd name="T69" fmla="*/ 2147483647 h 250"/>
                      <a:gd name="T70" fmla="*/ 2147483647 w 226"/>
                      <a:gd name="T71" fmla="*/ 2147483647 h 250"/>
                      <a:gd name="T72" fmla="*/ 2147483647 w 226"/>
                      <a:gd name="T73" fmla="*/ 2147483647 h 250"/>
                      <a:gd name="T74" fmla="*/ 2147483647 w 226"/>
                      <a:gd name="T75" fmla="*/ 2147483647 h 250"/>
                      <a:gd name="T76" fmla="*/ 2147483647 w 226"/>
                      <a:gd name="T77" fmla="*/ 2147483647 h 250"/>
                      <a:gd name="T78" fmla="*/ 2147483647 w 226"/>
                      <a:gd name="T79" fmla="*/ 2147483647 h 250"/>
                      <a:gd name="T80" fmla="*/ 2147483647 w 226"/>
                      <a:gd name="T81" fmla="*/ 2147483647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250">
                        <a:moveTo>
                          <a:pt x="206" y="100"/>
                        </a:moveTo>
                        <a:lnTo>
                          <a:pt x="199" y="96"/>
                        </a:lnTo>
                        <a:lnTo>
                          <a:pt x="191" y="97"/>
                        </a:lnTo>
                        <a:lnTo>
                          <a:pt x="185" y="98"/>
                        </a:lnTo>
                        <a:lnTo>
                          <a:pt x="183" y="100"/>
                        </a:lnTo>
                        <a:lnTo>
                          <a:pt x="182" y="100"/>
                        </a:lnTo>
                        <a:lnTo>
                          <a:pt x="180" y="97"/>
                        </a:lnTo>
                        <a:lnTo>
                          <a:pt x="179" y="95"/>
                        </a:lnTo>
                        <a:lnTo>
                          <a:pt x="177" y="92"/>
                        </a:lnTo>
                        <a:lnTo>
                          <a:pt x="174" y="89"/>
                        </a:lnTo>
                        <a:lnTo>
                          <a:pt x="171" y="86"/>
                        </a:lnTo>
                        <a:lnTo>
                          <a:pt x="166" y="85"/>
                        </a:lnTo>
                        <a:lnTo>
                          <a:pt x="159" y="85"/>
                        </a:lnTo>
                        <a:lnTo>
                          <a:pt x="152" y="86"/>
                        </a:lnTo>
                        <a:lnTo>
                          <a:pt x="146" y="89"/>
                        </a:lnTo>
                        <a:lnTo>
                          <a:pt x="143" y="89"/>
                        </a:lnTo>
                        <a:lnTo>
                          <a:pt x="142" y="88"/>
                        </a:lnTo>
                        <a:lnTo>
                          <a:pt x="137" y="84"/>
                        </a:lnTo>
                        <a:lnTo>
                          <a:pt x="131" y="80"/>
                        </a:lnTo>
                        <a:lnTo>
                          <a:pt x="124" y="79"/>
                        </a:lnTo>
                        <a:lnTo>
                          <a:pt x="119" y="79"/>
                        </a:lnTo>
                        <a:lnTo>
                          <a:pt x="115" y="80"/>
                        </a:lnTo>
                        <a:lnTo>
                          <a:pt x="112" y="82"/>
                        </a:lnTo>
                        <a:lnTo>
                          <a:pt x="109" y="84"/>
                        </a:lnTo>
                        <a:lnTo>
                          <a:pt x="107" y="85"/>
                        </a:lnTo>
                        <a:lnTo>
                          <a:pt x="106" y="86"/>
                        </a:lnTo>
                        <a:lnTo>
                          <a:pt x="106" y="88"/>
                        </a:lnTo>
                        <a:lnTo>
                          <a:pt x="102" y="77"/>
                        </a:lnTo>
                        <a:lnTo>
                          <a:pt x="98" y="61"/>
                        </a:lnTo>
                        <a:lnTo>
                          <a:pt x="92" y="44"/>
                        </a:lnTo>
                        <a:lnTo>
                          <a:pt x="88" y="26"/>
                        </a:lnTo>
                        <a:lnTo>
                          <a:pt x="83" y="10"/>
                        </a:lnTo>
                        <a:lnTo>
                          <a:pt x="78" y="3"/>
                        </a:lnTo>
                        <a:lnTo>
                          <a:pt x="71" y="0"/>
                        </a:lnTo>
                        <a:lnTo>
                          <a:pt x="64" y="0"/>
                        </a:lnTo>
                        <a:lnTo>
                          <a:pt x="56" y="2"/>
                        </a:lnTo>
                        <a:lnTo>
                          <a:pt x="51" y="7"/>
                        </a:lnTo>
                        <a:lnTo>
                          <a:pt x="48" y="14"/>
                        </a:lnTo>
                        <a:lnTo>
                          <a:pt x="47" y="20"/>
                        </a:lnTo>
                        <a:lnTo>
                          <a:pt x="49" y="27"/>
                        </a:lnTo>
                        <a:lnTo>
                          <a:pt x="51" y="38"/>
                        </a:lnTo>
                        <a:lnTo>
                          <a:pt x="55" y="53"/>
                        </a:lnTo>
                        <a:lnTo>
                          <a:pt x="60" y="71"/>
                        </a:lnTo>
                        <a:lnTo>
                          <a:pt x="65" y="89"/>
                        </a:lnTo>
                        <a:lnTo>
                          <a:pt x="70" y="108"/>
                        </a:lnTo>
                        <a:lnTo>
                          <a:pt x="74" y="126"/>
                        </a:lnTo>
                        <a:lnTo>
                          <a:pt x="78" y="142"/>
                        </a:lnTo>
                        <a:lnTo>
                          <a:pt x="82" y="155"/>
                        </a:lnTo>
                        <a:lnTo>
                          <a:pt x="84" y="163"/>
                        </a:lnTo>
                        <a:lnTo>
                          <a:pt x="85" y="167"/>
                        </a:lnTo>
                        <a:lnTo>
                          <a:pt x="82" y="166"/>
                        </a:lnTo>
                        <a:lnTo>
                          <a:pt x="74" y="165"/>
                        </a:lnTo>
                        <a:lnTo>
                          <a:pt x="64" y="162"/>
                        </a:lnTo>
                        <a:lnTo>
                          <a:pt x="51" y="159"/>
                        </a:lnTo>
                        <a:lnTo>
                          <a:pt x="39" y="155"/>
                        </a:lnTo>
                        <a:lnTo>
                          <a:pt x="30" y="153"/>
                        </a:lnTo>
                        <a:lnTo>
                          <a:pt x="23" y="150"/>
                        </a:lnTo>
                        <a:lnTo>
                          <a:pt x="14" y="149"/>
                        </a:lnTo>
                        <a:lnTo>
                          <a:pt x="7" y="153"/>
                        </a:lnTo>
                        <a:lnTo>
                          <a:pt x="2" y="160"/>
                        </a:lnTo>
                        <a:lnTo>
                          <a:pt x="0" y="168"/>
                        </a:lnTo>
                        <a:lnTo>
                          <a:pt x="3" y="172"/>
                        </a:lnTo>
                        <a:lnTo>
                          <a:pt x="10" y="178"/>
                        </a:lnTo>
                        <a:lnTo>
                          <a:pt x="21" y="185"/>
                        </a:lnTo>
                        <a:lnTo>
                          <a:pt x="35" y="192"/>
                        </a:lnTo>
                        <a:lnTo>
                          <a:pt x="50" y="201"/>
                        </a:lnTo>
                        <a:lnTo>
                          <a:pt x="65" y="209"/>
                        </a:lnTo>
                        <a:lnTo>
                          <a:pt x="79" y="217"/>
                        </a:lnTo>
                        <a:lnTo>
                          <a:pt x="90" y="223"/>
                        </a:lnTo>
                        <a:lnTo>
                          <a:pt x="98" y="229"/>
                        </a:lnTo>
                        <a:lnTo>
                          <a:pt x="107" y="236"/>
                        </a:lnTo>
                        <a:lnTo>
                          <a:pt x="113" y="243"/>
                        </a:lnTo>
                        <a:lnTo>
                          <a:pt x="118" y="248"/>
                        </a:lnTo>
                        <a:lnTo>
                          <a:pt x="119" y="250"/>
                        </a:lnTo>
                        <a:lnTo>
                          <a:pt x="226" y="226"/>
                        </a:lnTo>
                        <a:lnTo>
                          <a:pt x="226" y="201"/>
                        </a:lnTo>
                        <a:lnTo>
                          <a:pt x="226" y="186"/>
                        </a:lnTo>
                        <a:lnTo>
                          <a:pt x="226" y="171"/>
                        </a:lnTo>
                        <a:lnTo>
                          <a:pt x="224" y="154"/>
                        </a:lnTo>
                        <a:lnTo>
                          <a:pt x="221" y="137"/>
                        </a:lnTo>
                        <a:lnTo>
                          <a:pt x="217" y="121"/>
                        </a:lnTo>
                        <a:lnTo>
                          <a:pt x="211" y="108"/>
                        </a:lnTo>
                        <a:lnTo>
                          <a:pt x="206" y="100"/>
                        </a:lnTo>
                        <a:close/>
                      </a:path>
                    </a:pathLst>
                  </a:custGeom>
                  <a:solidFill>
                    <a:srgbClr val="000000"/>
                  </a:solidFill>
                  <a:ln>
                    <a:noFill/>
                  </a:ln>
                </p:spPr>
                <p:txBody>
                  <a:bodyPr vert="horz" wrap="square" lIns="91310" tIns="45653" rIns="91310" bIns="45653" numCol="1" anchor="t" anchorCtr="0" compatLnSpc="1">
                    <a:prstTxWarp prst="textNoShape">
                      <a:avLst/>
                    </a:prstTxWarp>
                  </a:bodyPr>
                  <a:lstStyle/>
                  <a:p>
                    <a:pPr algn="ctr"/>
                    <a:endParaRPr lang="en-US" sz="1400" dirty="0">
                      <a:solidFill>
                        <a:srgbClr val="000000"/>
                      </a:solidFill>
                      <a:latin typeface="Arial" panose="020B0604020202020204" pitchFamily="34" charset="0"/>
                      <a:cs typeface="Arial" panose="020B0604020202020204" pitchFamily="34" charset="0"/>
                    </a:endParaRPr>
                  </a:p>
                </p:txBody>
              </p:sp>
              <p:sp>
                <p:nvSpPr>
                  <p:cNvPr id="171" name="Freeform 506"/>
                  <p:cNvSpPr>
                    <a:spLocks noEditPoints="1"/>
                  </p:cNvSpPr>
                  <p:nvPr>
                    <p:custDataLst>
                      <p:tags r:id="rId13"/>
                    </p:custDataLst>
                  </p:nvPr>
                </p:nvSpPr>
                <p:spPr bwMode="gray">
                  <a:xfrm>
                    <a:off x="9828334" y="6084091"/>
                    <a:ext cx="309254" cy="419445"/>
                  </a:xfrm>
                  <a:custGeom>
                    <a:avLst/>
                    <a:gdLst>
                      <a:gd name="T0" fmla="*/ 2147483647 w 365"/>
                      <a:gd name="T1" fmla="*/ 2147483647 h 505"/>
                      <a:gd name="T2" fmla="*/ 2147483647 w 365"/>
                      <a:gd name="T3" fmla="*/ 2147483647 h 505"/>
                      <a:gd name="T4" fmla="*/ 2147483647 w 365"/>
                      <a:gd name="T5" fmla="*/ 2147483647 h 505"/>
                      <a:gd name="T6" fmla="*/ 2147483647 w 365"/>
                      <a:gd name="T7" fmla="*/ 2147483647 h 505"/>
                      <a:gd name="T8" fmla="*/ 2147483647 w 365"/>
                      <a:gd name="T9" fmla="*/ 2147483647 h 505"/>
                      <a:gd name="T10" fmla="*/ 2147483647 w 365"/>
                      <a:gd name="T11" fmla="*/ 2147483647 h 505"/>
                      <a:gd name="T12" fmla="*/ 2147483647 w 365"/>
                      <a:gd name="T13" fmla="*/ 2147483647 h 505"/>
                      <a:gd name="T14" fmla="*/ 2147483647 w 365"/>
                      <a:gd name="T15" fmla="*/ 2147483647 h 505"/>
                      <a:gd name="T16" fmla="*/ 2147483647 w 365"/>
                      <a:gd name="T17" fmla="*/ 2147483647 h 505"/>
                      <a:gd name="T18" fmla="*/ 2147483647 w 365"/>
                      <a:gd name="T19" fmla="*/ 2147483647 h 505"/>
                      <a:gd name="T20" fmla="*/ 2147483647 w 365"/>
                      <a:gd name="T21" fmla="*/ 2147483647 h 505"/>
                      <a:gd name="T22" fmla="*/ 2147483647 w 365"/>
                      <a:gd name="T23" fmla="*/ 2147483647 h 505"/>
                      <a:gd name="T24" fmla="*/ 2147483647 w 365"/>
                      <a:gd name="T25" fmla="*/ 2147483647 h 505"/>
                      <a:gd name="T26" fmla="*/ 2147483647 w 365"/>
                      <a:gd name="T27" fmla="*/ 2147483647 h 505"/>
                      <a:gd name="T28" fmla="*/ 2147483647 w 365"/>
                      <a:gd name="T29" fmla="*/ 2147483647 h 505"/>
                      <a:gd name="T30" fmla="*/ 2147483647 w 365"/>
                      <a:gd name="T31" fmla="*/ 0 h 505"/>
                      <a:gd name="T32" fmla="*/ 2147483647 w 365"/>
                      <a:gd name="T33" fmla="*/ 0 h 505"/>
                      <a:gd name="T34" fmla="*/ 2147483647 w 365"/>
                      <a:gd name="T35" fmla="*/ 2147483647 h 505"/>
                      <a:gd name="T36" fmla="*/ 2147483647 w 365"/>
                      <a:gd name="T37" fmla="*/ 2147483647 h 505"/>
                      <a:gd name="T38" fmla="*/ 2147483647 w 365"/>
                      <a:gd name="T39" fmla="*/ 2147483647 h 505"/>
                      <a:gd name="T40" fmla="*/ 0 w 365"/>
                      <a:gd name="T41" fmla="*/ 2147483647 h 505"/>
                      <a:gd name="T42" fmla="*/ 0 w 365"/>
                      <a:gd name="T43" fmla="*/ 2147483647 h 505"/>
                      <a:gd name="T44" fmla="*/ 2147483647 w 365"/>
                      <a:gd name="T45" fmla="*/ 2147483647 h 505"/>
                      <a:gd name="T46" fmla="*/ 2147483647 w 365"/>
                      <a:gd name="T47" fmla="*/ 2147483647 h 505"/>
                      <a:gd name="T48" fmla="*/ 2147483647 w 365"/>
                      <a:gd name="T49" fmla="*/ 2147483647 h 505"/>
                      <a:gd name="T50" fmla="*/ 2147483647 w 365"/>
                      <a:gd name="T51" fmla="*/ 2147483647 h 505"/>
                      <a:gd name="T52" fmla="*/ 2147483647 w 365"/>
                      <a:gd name="T53" fmla="*/ 2147483647 h 505"/>
                      <a:gd name="T54" fmla="*/ 2147483647 w 365"/>
                      <a:gd name="T55" fmla="*/ 2147483647 h 505"/>
                      <a:gd name="T56" fmla="*/ 2147483647 w 365"/>
                      <a:gd name="T57" fmla="*/ 2147483647 h 505"/>
                      <a:gd name="T58" fmla="*/ 2147483647 w 365"/>
                      <a:gd name="T59" fmla="*/ 2147483647 h 505"/>
                      <a:gd name="T60" fmla="*/ 2147483647 w 365"/>
                      <a:gd name="T61" fmla="*/ 2147483647 h 505"/>
                      <a:gd name="T62" fmla="*/ 2147483647 w 365"/>
                      <a:gd name="T63" fmla="*/ 2147483647 h 505"/>
                      <a:gd name="T64" fmla="*/ 2147483647 w 365"/>
                      <a:gd name="T65" fmla="*/ 2147483647 h 505"/>
                      <a:gd name="T66" fmla="*/ 2147483647 w 365"/>
                      <a:gd name="T67" fmla="*/ 2147483647 h 505"/>
                      <a:gd name="T68" fmla="*/ 2147483647 w 365"/>
                      <a:gd name="T69" fmla="*/ 2147483647 h 505"/>
                      <a:gd name="T70" fmla="*/ 2147483647 w 365"/>
                      <a:gd name="T71" fmla="*/ 2147483647 h 505"/>
                      <a:gd name="T72" fmla="*/ 2147483647 w 365"/>
                      <a:gd name="T73" fmla="*/ 2147483647 h 505"/>
                      <a:gd name="T74" fmla="*/ 2147483647 w 365"/>
                      <a:gd name="T75" fmla="*/ 2147483647 h 505"/>
                      <a:gd name="T76" fmla="*/ 2147483647 w 365"/>
                      <a:gd name="T77" fmla="*/ 2147483647 h 505"/>
                      <a:gd name="T78" fmla="*/ 2147483647 w 365"/>
                      <a:gd name="T79" fmla="*/ 2147483647 h 505"/>
                      <a:gd name="T80" fmla="*/ 2147483647 w 365"/>
                      <a:gd name="T81" fmla="*/ 2147483647 h 505"/>
                      <a:gd name="T82" fmla="*/ 2147483647 w 365"/>
                      <a:gd name="T83" fmla="*/ 2147483647 h 505"/>
                      <a:gd name="T84" fmla="*/ 2147483647 w 365"/>
                      <a:gd name="T85" fmla="*/ 2147483647 h 505"/>
                      <a:gd name="T86" fmla="*/ 2147483647 w 365"/>
                      <a:gd name="T87" fmla="*/ 2147483647 h 505"/>
                      <a:gd name="T88" fmla="*/ 2147483647 w 365"/>
                      <a:gd name="T89" fmla="*/ 2147483647 h 505"/>
                      <a:gd name="T90" fmla="*/ 2147483647 w 365"/>
                      <a:gd name="T91" fmla="*/ 2147483647 h 505"/>
                      <a:gd name="T92" fmla="*/ 2147483647 w 365"/>
                      <a:gd name="T93" fmla="*/ 2147483647 h 505"/>
                      <a:gd name="T94" fmla="*/ 2147483647 w 365"/>
                      <a:gd name="T95" fmla="*/ 2147483647 h 505"/>
                      <a:gd name="T96" fmla="*/ 2147483647 w 365"/>
                      <a:gd name="T97" fmla="*/ 2147483647 h 505"/>
                      <a:gd name="T98" fmla="*/ 2147483647 w 365"/>
                      <a:gd name="T99" fmla="*/ 2147483647 h 505"/>
                      <a:gd name="T100" fmla="*/ 2147483647 w 365"/>
                      <a:gd name="T101" fmla="*/ 2147483647 h 505"/>
                      <a:gd name="T102" fmla="*/ 2147483647 w 365"/>
                      <a:gd name="T103" fmla="*/ 2147483647 h 505"/>
                      <a:gd name="T104" fmla="*/ 2147483647 w 365"/>
                      <a:gd name="T105" fmla="*/ 2147483647 h 505"/>
                      <a:gd name="T106" fmla="*/ 2147483647 w 365"/>
                      <a:gd name="T107" fmla="*/ 2147483647 h 505"/>
                      <a:gd name="T108" fmla="*/ 2147483647 w 365"/>
                      <a:gd name="T109" fmla="*/ 2147483647 h 5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65" h="505">
                        <a:moveTo>
                          <a:pt x="332" y="438"/>
                        </a:moveTo>
                        <a:lnTo>
                          <a:pt x="32" y="438"/>
                        </a:lnTo>
                        <a:lnTo>
                          <a:pt x="32" y="38"/>
                        </a:lnTo>
                        <a:lnTo>
                          <a:pt x="332" y="38"/>
                        </a:lnTo>
                        <a:lnTo>
                          <a:pt x="332" y="220"/>
                        </a:lnTo>
                        <a:lnTo>
                          <a:pt x="338" y="224"/>
                        </a:lnTo>
                        <a:lnTo>
                          <a:pt x="343" y="226"/>
                        </a:lnTo>
                        <a:lnTo>
                          <a:pt x="348" y="231"/>
                        </a:lnTo>
                        <a:lnTo>
                          <a:pt x="355" y="230"/>
                        </a:lnTo>
                        <a:lnTo>
                          <a:pt x="360" y="231"/>
                        </a:lnTo>
                        <a:lnTo>
                          <a:pt x="365" y="232"/>
                        </a:lnTo>
                        <a:lnTo>
                          <a:pt x="365" y="31"/>
                        </a:lnTo>
                        <a:lnTo>
                          <a:pt x="362" y="19"/>
                        </a:lnTo>
                        <a:lnTo>
                          <a:pt x="355" y="9"/>
                        </a:lnTo>
                        <a:lnTo>
                          <a:pt x="345" y="2"/>
                        </a:lnTo>
                        <a:lnTo>
                          <a:pt x="333" y="0"/>
                        </a:lnTo>
                        <a:lnTo>
                          <a:pt x="30" y="0"/>
                        </a:lnTo>
                        <a:lnTo>
                          <a:pt x="18" y="2"/>
                        </a:lnTo>
                        <a:lnTo>
                          <a:pt x="8" y="9"/>
                        </a:lnTo>
                        <a:lnTo>
                          <a:pt x="2" y="19"/>
                        </a:lnTo>
                        <a:lnTo>
                          <a:pt x="0" y="31"/>
                        </a:lnTo>
                        <a:lnTo>
                          <a:pt x="0" y="473"/>
                        </a:lnTo>
                        <a:lnTo>
                          <a:pt x="2" y="485"/>
                        </a:lnTo>
                        <a:lnTo>
                          <a:pt x="8" y="495"/>
                        </a:lnTo>
                        <a:lnTo>
                          <a:pt x="18" y="502"/>
                        </a:lnTo>
                        <a:lnTo>
                          <a:pt x="30" y="505"/>
                        </a:lnTo>
                        <a:lnTo>
                          <a:pt x="333" y="505"/>
                        </a:lnTo>
                        <a:lnTo>
                          <a:pt x="345" y="502"/>
                        </a:lnTo>
                        <a:lnTo>
                          <a:pt x="355" y="495"/>
                        </a:lnTo>
                        <a:lnTo>
                          <a:pt x="362" y="485"/>
                        </a:lnTo>
                        <a:lnTo>
                          <a:pt x="365" y="473"/>
                        </a:lnTo>
                        <a:lnTo>
                          <a:pt x="365" y="400"/>
                        </a:lnTo>
                        <a:lnTo>
                          <a:pt x="332" y="408"/>
                        </a:lnTo>
                        <a:lnTo>
                          <a:pt x="332" y="438"/>
                        </a:lnTo>
                        <a:close/>
                        <a:moveTo>
                          <a:pt x="201" y="475"/>
                        </a:moveTo>
                        <a:lnTo>
                          <a:pt x="201" y="478"/>
                        </a:lnTo>
                        <a:lnTo>
                          <a:pt x="200" y="481"/>
                        </a:lnTo>
                        <a:lnTo>
                          <a:pt x="196" y="482"/>
                        </a:lnTo>
                        <a:lnTo>
                          <a:pt x="194" y="483"/>
                        </a:lnTo>
                        <a:lnTo>
                          <a:pt x="171" y="483"/>
                        </a:lnTo>
                        <a:lnTo>
                          <a:pt x="167" y="482"/>
                        </a:lnTo>
                        <a:lnTo>
                          <a:pt x="165" y="481"/>
                        </a:lnTo>
                        <a:lnTo>
                          <a:pt x="163" y="478"/>
                        </a:lnTo>
                        <a:lnTo>
                          <a:pt x="162" y="475"/>
                        </a:lnTo>
                        <a:lnTo>
                          <a:pt x="162" y="466"/>
                        </a:lnTo>
                        <a:lnTo>
                          <a:pt x="163" y="463"/>
                        </a:lnTo>
                        <a:lnTo>
                          <a:pt x="165" y="460"/>
                        </a:lnTo>
                        <a:lnTo>
                          <a:pt x="167" y="459"/>
                        </a:lnTo>
                        <a:lnTo>
                          <a:pt x="171" y="458"/>
                        </a:lnTo>
                        <a:lnTo>
                          <a:pt x="194" y="458"/>
                        </a:lnTo>
                        <a:lnTo>
                          <a:pt x="196" y="459"/>
                        </a:lnTo>
                        <a:lnTo>
                          <a:pt x="200" y="460"/>
                        </a:lnTo>
                        <a:lnTo>
                          <a:pt x="201" y="463"/>
                        </a:lnTo>
                        <a:lnTo>
                          <a:pt x="201" y="466"/>
                        </a:lnTo>
                        <a:lnTo>
                          <a:pt x="201" y="475"/>
                        </a:lnTo>
                        <a:close/>
                      </a:path>
                    </a:pathLst>
                  </a:custGeom>
                  <a:solidFill>
                    <a:srgbClr val="000000"/>
                  </a:solidFill>
                  <a:ln>
                    <a:noFill/>
                  </a:ln>
                </p:spPr>
                <p:txBody>
                  <a:bodyPr vert="horz" wrap="square" lIns="91310" tIns="45653" rIns="91310" bIns="45653" numCol="1" anchor="t" anchorCtr="0" compatLnSpc="1">
                    <a:prstTxWarp prst="textNoShape">
                      <a:avLst/>
                    </a:prstTxWarp>
                  </a:bodyPr>
                  <a:lstStyle/>
                  <a:p>
                    <a:pPr algn="ctr"/>
                    <a:endParaRPr lang="en-US" sz="1400" dirty="0">
                      <a:solidFill>
                        <a:srgbClr val="000000"/>
                      </a:solidFill>
                      <a:latin typeface="Arial" panose="020B0604020202020204" pitchFamily="34" charset="0"/>
                      <a:cs typeface="Arial" panose="020B0604020202020204" pitchFamily="34" charset="0"/>
                    </a:endParaRPr>
                  </a:p>
                </p:txBody>
              </p:sp>
            </p:grpSp>
          </p:grpSp>
          <p:grpSp>
            <p:nvGrpSpPr>
              <p:cNvPr id="154" name="Group 153"/>
              <p:cNvGrpSpPr/>
              <p:nvPr/>
            </p:nvGrpSpPr>
            <p:grpSpPr>
              <a:xfrm>
                <a:off x="3573840" y="5661585"/>
                <a:ext cx="1234648" cy="1234440"/>
                <a:chOff x="3577526" y="5661585"/>
                <a:chExt cx="1234648" cy="1234440"/>
              </a:xfrm>
            </p:grpSpPr>
            <p:sp>
              <p:nvSpPr>
                <p:cNvPr id="160" name="Oval 159"/>
                <p:cNvSpPr>
                  <a:spLocks noChangeAspect="1"/>
                </p:cNvSpPr>
                <p:nvPr/>
              </p:nvSpPr>
              <p:spPr>
                <a:xfrm>
                  <a:off x="3577526" y="5661585"/>
                  <a:ext cx="1234648" cy="1234440"/>
                </a:xfrm>
                <a:prstGeom prst="ellipse">
                  <a:avLst/>
                </a:prstGeom>
                <a:solidFill>
                  <a:sysClr val="window" lastClr="FFFFFF"/>
                </a:solidFill>
                <a:ln w="12700" cap="flat" cmpd="sng" algn="ctr">
                  <a:solidFill>
                    <a:schemeClr val="tx1">
                      <a:lumMod val="50000"/>
                    </a:schemeClr>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62" name="Rectangle 161"/>
                <p:cNvSpPr/>
                <p:nvPr/>
              </p:nvSpPr>
              <p:spPr bwMode="gray">
                <a:xfrm>
                  <a:off x="3614206" y="6366226"/>
                  <a:ext cx="1161288" cy="3844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000" b="1" dirty="0">
                      <a:solidFill>
                        <a:prstClr val="black"/>
                      </a:solidFill>
                      <a:cs typeface="Arial" panose="020B0604020202020204" pitchFamily="34" charset="0"/>
                    </a:rPr>
                    <a:t>Express Cargo</a:t>
                  </a:r>
                </a:p>
              </p:txBody>
            </p:sp>
            <p:pic>
              <p:nvPicPr>
                <p:cNvPr id="163" name="Picture 6" descr="https://d30y9cdsu7xlg0.cloudfront.net/png/1484253-200.png"/>
                <p:cNvPicPr>
                  <a:picLocks noChangeAspect="1" noChangeArrowheads="1"/>
                </p:cNvPicPr>
                <p:nvPr/>
              </p:nvPicPr>
              <p:blipFill rotWithShape="1">
                <a:blip r:embed="rId40" cstate="print">
                  <a:grayscl/>
                  <a:extLst>
                    <a:ext uri="{28A0092B-C50C-407E-A947-70E740481C1C}">
                      <a14:useLocalDpi xmlns:a14="http://schemas.microsoft.com/office/drawing/2010/main" val="0"/>
                    </a:ext>
                  </a:extLst>
                </a:blip>
                <a:srcRect l="4773" t="22129" b="25532"/>
                <a:stretch/>
              </p:blipFill>
              <p:spPr bwMode="gray">
                <a:xfrm>
                  <a:off x="3841946" y="5824098"/>
                  <a:ext cx="705808" cy="3840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Group 154"/>
              <p:cNvGrpSpPr/>
              <p:nvPr/>
            </p:nvGrpSpPr>
            <p:grpSpPr>
              <a:xfrm>
                <a:off x="8113674" y="5661585"/>
                <a:ext cx="1234648" cy="1234440"/>
                <a:chOff x="7376253" y="5661585"/>
                <a:chExt cx="1234648" cy="1234440"/>
              </a:xfrm>
            </p:grpSpPr>
            <p:sp>
              <p:nvSpPr>
                <p:cNvPr id="156" name="Oval 155"/>
                <p:cNvSpPr>
                  <a:spLocks noChangeAspect="1"/>
                </p:cNvSpPr>
                <p:nvPr/>
              </p:nvSpPr>
              <p:spPr>
                <a:xfrm>
                  <a:off x="7376253" y="5661585"/>
                  <a:ext cx="1234648" cy="1234440"/>
                </a:xfrm>
                <a:prstGeom prst="ellipse">
                  <a:avLst/>
                </a:prstGeom>
                <a:solidFill>
                  <a:sysClr val="window" lastClr="FFFFFF"/>
                </a:solidFill>
                <a:ln w="12700" cap="flat" cmpd="sng" algn="ctr">
                  <a:solidFill>
                    <a:schemeClr val="tx1">
                      <a:lumMod val="50000"/>
                    </a:schemeClr>
                  </a:solidFill>
                  <a:prstDash val="solid"/>
                </a:ln>
                <a:effectLst/>
              </p:spPr>
              <p:txBody>
                <a:bodyPr rtlCol="0" anchor="ctr"/>
                <a:lstStyle/>
                <a:p>
                  <a:pPr algn="ctr" eaLnBrk="1" fontAlgn="auto" hangingPunct="1">
                    <a:spcBef>
                      <a:spcPts val="0"/>
                    </a:spcBef>
                    <a:spcAft>
                      <a:spcPts val="0"/>
                    </a:spcAft>
                    <a:defRPr/>
                  </a:pPr>
                  <a:endParaRPr lang="en-US" sz="1400" kern="0" dirty="0">
                    <a:solidFill>
                      <a:prstClr val="white"/>
                    </a:solidFill>
                    <a:latin typeface="Times New Roman"/>
                    <a:cs typeface="Arial" panose="020B0604020202020204" pitchFamily="34" charset="0"/>
                  </a:endParaRPr>
                </a:p>
              </p:txBody>
            </p:sp>
            <p:sp>
              <p:nvSpPr>
                <p:cNvPr id="157" name="Rectangle 156"/>
                <p:cNvSpPr/>
                <p:nvPr/>
              </p:nvSpPr>
              <p:spPr bwMode="gray">
                <a:xfrm>
                  <a:off x="7465719" y="6371625"/>
                  <a:ext cx="1055716" cy="3790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7432" tIns="27432" rIns="27432" bIns="27432" rtlCol="0" anchor="ctr"/>
                <a:lstStyle/>
                <a:p>
                  <a:pPr algn="ctr">
                    <a:lnSpc>
                      <a:spcPts val="1500"/>
                    </a:lnSpc>
                  </a:pPr>
                  <a:r>
                    <a:rPr lang="en-US" sz="1000" b="1" dirty="0">
                      <a:solidFill>
                        <a:prstClr val="black"/>
                      </a:solidFill>
                      <a:cs typeface="Arial" panose="020B0604020202020204" pitchFamily="34" charset="0"/>
                    </a:rPr>
                    <a:t>3PL Warehousing</a:t>
                  </a:r>
                </a:p>
              </p:txBody>
            </p:sp>
            <p:pic>
              <p:nvPicPr>
                <p:cNvPr id="158" name="Picture 10" descr="https://static.thenounproject.com/png/980180-200.png"/>
                <p:cNvPicPr>
                  <a:picLocks noChangeAspect="1" noChangeArrowheads="1"/>
                </p:cNvPicPr>
                <p:nvPr/>
              </p:nvPicPr>
              <p:blipFill rotWithShape="1">
                <a:blip r:embed="rId41" cstate="print">
                  <a:grayscl/>
                  <a:extLst>
                    <a:ext uri="{28A0092B-C50C-407E-A947-70E740481C1C}">
                      <a14:useLocalDpi xmlns:a14="http://schemas.microsoft.com/office/drawing/2010/main" val="0"/>
                    </a:ext>
                  </a:extLst>
                </a:blip>
                <a:srcRect t="11969" b="13612"/>
                <a:stretch/>
              </p:blipFill>
              <p:spPr bwMode="gray">
                <a:xfrm>
                  <a:off x="7706684" y="5804868"/>
                  <a:ext cx="573786" cy="4270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6" name="Rectangle 145"/>
            <p:cNvSpPr/>
            <p:nvPr/>
          </p:nvSpPr>
          <p:spPr>
            <a:xfrm>
              <a:off x="1316028" y="4526751"/>
              <a:ext cx="9071343" cy="497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RIVIGO’S UNIFIED LOGISTICS PLATFORM PRODUCTS</a:t>
              </a:r>
            </a:p>
          </p:txBody>
        </p:sp>
      </p:grpSp>
      <p:sp>
        <p:nvSpPr>
          <p:cNvPr id="113" name="Freeform 24"/>
          <p:cNvSpPr>
            <a:spLocks/>
          </p:cNvSpPr>
          <p:nvPr/>
        </p:nvSpPr>
        <p:spPr bwMode="auto">
          <a:xfrm rot="13128269" flipH="1" flipV="1">
            <a:off x="8500497" y="5442217"/>
            <a:ext cx="380124" cy="950310"/>
          </a:xfrm>
          <a:custGeom>
            <a:avLst/>
            <a:gdLst>
              <a:gd name="T0" fmla="*/ 365 w 223"/>
              <a:gd name="T1" fmla="*/ 237 h 244"/>
              <a:gd name="T2" fmla="*/ 502 w 223"/>
              <a:gd name="T3" fmla="*/ 237 h 244"/>
              <a:gd name="T4" fmla="*/ 250 w 223"/>
              <a:gd name="T5" fmla="*/ 0 h 244"/>
              <a:gd name="T6" fmla="*/ 0 w 223"/>
              <a:gd name="T7" fmla="*/ 234 h 244"/>
              <a:gd name="T8" fmla="*/ 137 w 223"/>
              <a:gd name="T9" fmla="*/ 237 h 244"/>
              <a:gd name="T10" fmla="*/ 194 w 223"/>
              <a:gd name="T11" fmla="*/ 550 h 244"/>
              <a:gd name="T12" fmla="*/ 308 w 223"/>
              <a:gd name="T13" fmla="*/ 550 h 244"/>
              <a:gd name="T14" fmla="*/ 365 w 223"/>
              <a:gd name="T15" fmla="*/ 237 h 244"/>
              <a:gd name="T16" fmla="*/ 0 60000 65536"/>
              <a:gd name="T17" fmla="*/ 0 60000 65536"/>
              <a:gd name="T18" fmla="*/ 0 60000 65536"/>
              <a:gd name="T19" fmla="*/ 0 60000 65536"/>
              <a:gd name="T20" fmla="*/ 0 60000 65536"/>
              <a:gd name="T21" fmla="*/ 0 60000 65536"/>
              <a:gd name="T22" fmla="*/ 0 60000 65536"/>
              <a:gd name="T23" fmla="*/ 0 60000 65536"/>
              <a:gd name="connsiteX0" fmla="*/ 7265 w 10000"/>
              <a:gd name="connsiteY0" fmla="*/ 4303 h 14509"/>
              <a:gd name="connsiteX1" fmla="*/ 10000 w 10000"/>
              <a:gd name="connsiteY1" fmla="*/ 4303 h 14509"/>
              <a:gd name="connsiteX2" fmla="*/ 4978 w 10000"/>
              <a:gd name="connsiteY2" fmla="*/ 0 h 14509"/>
              <a:gd name="connsiteX3" fmla="*/ 0 w 10000"/>
              <a:gd name="connsiteY3" fmla="*/ 4262 h 14509"/>
              <a:gd name="connsiteX4" fmla="*/ 2735 w 10000"/>
              <a:gd name="connsiteY4" fmla="*/ 4303 h 14509"/>
              <a:gd name="connsiteX5" fmla="*/ 4973 w 10000"/>
              <a:gd name="connsiteY5" fmla="*/ 14509 h 14509"/>
              <a:gd name="connsiteX6" fmla="*/ 6143 w 10000"/>
              <a:gd name="connsiteY6" fmla="*/ 10000 h 14509"/>
              <a:gd name="connsiteX7" fmla="*/ 7265 w 10000"/>
              <a:gd name="connsiteY7" fmla="*/ 4303 h 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4509">
                <a:moveTo>
                  <a:pt x="7265" y="4303"/>
                </a:moveTo>
                <a:lnTo>
                  <a:pt x="10000" y="4303"/>
                </a:lnTo>
                <a:lnTo>
                  <a:pt x="4978" y="0"/>
                </a:lnTo>
                <a:lnTo>
                  <a:pt x="0" y="4262"/>
                </a:lnTo>
                <a:lnTo>
                  <a:pt x="2735" y="4303"/>
                </a:lnTo>
                <a:lnTo>
                  <a:pt x="4973" y="14509"/>
                </a:lnTo>
                <a:lnTo>
                  <a:pt x="6143" y="10000"/>
                </a:lnTo>
                <a:lnTo>
                  <a:pt x="7265" y="4303"/>
                </a:lnTo>
              </a:path>
            </a:pathLst>
          </a:custGeom>
          <a:solidFill>
            <a:schemeClr val="accent1">
              <a:lumMod val="60000"/>
              <a:lumOff val="40000"/>
            </a:schemeClr>
          </a:solidFill>
          <a:ln>
            <a:noFill/>
          </a:ln>
        </p:spPr>
        <p:txBody>
          <a:bodyPr/>
          <a:lstStyle/>
          <a:p>
            <a:endParaRPr lang="en-US" dirty="0">
              <a:solidFill>
                <a:prstClr val="black"/>
              </a:solidFill>
            </a:endParaRPr>
          </a:p>
        </p:txBody>
      </p:sp>
      <p:sp>
        <p:nvSpPr>
          <p:cNvPr id="115" name="Freeform 24"/>
          <p:cNvSpPr>
            <a:spLocks/>
          </p:cNvSpPr>
          <p:nvPr/>
        </p:nvSpPr>
        <p:spPr bwMode="auto">
          <a:xfrm rot="10811731" flipV="1">
            <a:off x="5376297" y="4115446"/>
            <a:ext cx="380124" cy="950310"/>
          </a:xfrm>
          <a:custGeom>
            <a:avLst/>
            <a:gdLst>
              <a:gd name="T0" fmla="*/ 365 w 223"/>
              <a:gd name="T1" fmla="*/ 237 h 244"/>
              <a:gd name="T2" fmla="*/ 502 w 223"/>
              <a:gd name="T3" fmla="*/ 237 h 244"/>
              <a:gd name="T4" fmla="*/ 250 w 223"/>
              <a:gd name="T5" fmla="*/ 0 h 244"/>
              <a:gd name="T6" fmla="*/ 0 w 223"/>
              <a:gd name="T7" fmla="*/ 234 h 244"/>
              <a:gd name="T8" fmla="*/ 137 w 223"/>
              <a:gd name="T9" fmla="*/ 237 h 244"/>
              <a:gd name="T10" fmla="*/ 194 w 223"/>
              <a:gd name="T11" fmla="*/ 550 h 244"/>
              <a:gd name="T12" fmla="*/ 308 w 223"/>
              <a:gd name="T13" fmla="*/ 550 h 244"/>
              <a:gd name="T14" fmla="*/ 365 w 223"/>
              <a:gd name="T15" fmla="*/ 237 h 244"/>
              <a:gd name="T16" fmla="*/ 0 60000 65536"/>
              <a:gd name="T17" fmla="*/ 0 60000 65536"/>
              <a:gd name="T18" fmla="*/ 0 60000 65536"/>
              <a:gd name="T19" fmla="*/ 0 60000 65536"/>
              <a:gd name="T20" fmla="*/ 0 60000 65536"/>
              <a:gd name="T21" fmla="*/ 0 60000 65536"/>
              <a:gd name="T22" fmla="*/ 0 60000 65536"/>
              <a:gd name="T23" fmla="*/ 0 60000 65536"/>
              <a:gd name="connsiteX0" fmla="*/ 7265 w 10000"/>
              <a:gd name="connsiteY0" fmla="*/ 4303 h 14509"/>
              <a:gd name="connsiteX1" fmla="*/ 10000 w 10000"/>
              <a:gd name="connsiteY1" fmla="*/ 4303 h 14509"/>
              <a:gd name="connsiteX2" fmla="*/ 4978 w 10000"/>
              <a:gd name="connsiteY2" fmla="*/ 0 h 14509"/>
              <a:gd name="connsiteX3" fmla="*/ 0 w 10000"/>
              <a:gd name="connsiteY3" fmla="*/ 4262 h 14509"/>
              <a:gd name="connsiteX4" fmla="*/ 2735 w 10000"/>
              <a:gd name="connsiteY4" fmla="*/ 4303 h 14509"/>
              <a:gd name="connsiteX5" fmla="*/ 4973 w 10000"/>
              <a:gd name="connsiteY5" fmla="*/ 14509 h 14509"/>
              <a:gd name="connsiteX6" fmla="*/ 6143 w 10000"/>
              <a:gd name="connsiteY6" fmla="*/ 10000 h 14509"/>
              <a:gd name="connsiteX7" fmla="*/ 7265 w 10000"/>
              <a:gd name="connsiteY7" fmla="*/ 4303 h 1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4509">
                <a:moveTo>
                  <a:pt x="7265" y="4303"/>
                </a:moveTo>
                <a:lnTo>
                  <a:pt x="10000" y="4303"/>
                </a:lnTo>
                <a:lnTo>
                  <a:pt x="4978" y="0"/>
                </a:lnTo>
                <a:lnTo>
                  <a:pt x="0" y="4262"/>
                </a:lnTo>
                <a:lnTo>
                  <a:pt x="2735" y="4303"/>
                </a:lnTo>
                <a:lnTo>
                  <a:pt x="4973" y="14509"/>
                </a:lnTo>
                <a:lnTo>
                  <a:pt x="6143" y="10000"/>
                </a:lnTo>
                <a:lnTo>
                  <a:pt x="7265" y="4303"/>
                </a:lnTo>
              </a:path>
            </a:pathLst>
          </a:custGeom>
          <a:solidFill>
            <a:schemeClr val="accent1">
              <a:lumMod val="60000"/>
              <a:lumOff val="40000"/>
            </a:schemeClr>
          </a:solidFill>
          <a:ln>
            <a:noFill/>
          </a:ln>
        </p:spPr>
        <p:txBody>
          <a:bodyPr/>
          <a:lstStyle/>
          <a:p>
            <a:endParaRPr lang="en-US" dirty="0">
              <a:solidFill>
                <a:prstClr val="black"/>
              </a:solidFill>
            </a:endParaRPr>
          </a:p>
        </p:txBody>
      </p:sp>
      <p:pic>
        <p:nvPicPr>
          <p:cNvPr id="1026" name="Picture 2" descr="https://static.thenounproject.com/png/48948-200.png">
            <a:hlinkClick r:id="rId42" tooltip="delivery"/>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577765" y="5859260"/>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https://static.thenounproject.com/png/1605174-200.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089563" y="2736652"/>
            <a:ext cx="456041" cy="4560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43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p:cNvSpPr/>
          <p:nvPr/>
        </p:nvSpPr>
        <p:spPr>
          <a:xfrm>
            <a:off x="7996238" y="5267146"/>
            <a:ext cx="7091362" cy="2738947"/>
          </a:xfrm>
          <a:prstGeom prst="rect">
            <a:avLst/>
          </a:prstGeom>
          <a:solidFill>
            <a:schemeClr val="tx1">
              <a:lumMod val="8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3" name="Title 2"/>
          <p:cNvSpPr>
            <a:spLocks noGrp="1"/>
          </p:cNvSpPr>
          <p:nvPr>
            <p:ph type="title"/>
          </p:nvPr>
        </p:nvSpPr>
        <p:spPr>
          <a:xfrm>
            <a:off x="242550" y="246758"/>
            <a:ext cx="13623979" cy="991505"/>
          </a:xfrm>
        </p:spPr>
        <p:txBody>
          <a:bodyPr bIns="73135"/>
          <a:lstStyle/>
          <a:p>
            <a:r>
              <a:rPr lang="en-US" dirty="0"/>
              <a:t>Rivigo Relay: Globally Unique Operating Model Innovation Changing the Face of Logistics and Transportation </a:t>
            </a:r>
          </a:p>
        </p:txBody>
      </p:sp>
      <p:grpSp>
        <p:nvGrpSpPr>
          <p:cNvPr id="718" name="Group 717"/>
          <p:cNvGrpSpPr>
            <a:grpSpLocks noChangeAspect="1"/>
          </p:cNvGrpSpPr>
          <p:nvPr/>
        </p:nvGrpSpPr>
        <p:grpSpPr>
          <a:xfrm>
            <a:off x="1303546" y="1967533"/>
            <a:ext cx="4660994" cy="5159191"/>
            <a:chOff x="1245389" y="2303405"/>
            <a:chExt cx="5254747" cy="5992650"/>
          </a:xfrm>
          <a:solidFill>
            <a:srgbClr val="CCCCCC"/>
          </a:solidFill>
        </p:grpSpPr>
        <p:sp>
          <p:nvSpPr>
            <p:cNvPr id="984" name="Freeform 9"/>
            <p:cNvSpPr>
              <a:spLocks/>
            </p:cNvSpPr>
            <p:nvPr/>
          </p:nvSpPr>
          <p:spPr bwMode="auto">
            <a:xfrm>
              <a:off x="2296947" y="4409506"/>
              <a:ext cx="1629839" cy="1139790"/>
            </a:xfrm>
            <a:custGeom>
              <a:avLst/>
              <a:gdLst>
                <a:gd name="T0" fmla="*/ 17 w 664"/>
                <a:gd name="T1" fmla="*/ 346 h 464"/>
                <a:gd name="T2" fmla="*/ 0 w 664"/>
                <a:gd name="T3" fmla="*/ 394 h 464"/>
                <a:gd name="T4" fmla="*/ 84 w 664"/>
                <a:gd name="T5" fmla="*/ 430 h 464"/>
                <a:gd name="T6" fmla="*/ 141 w 664"/>
                <a:gd name="T7" fmla="*/ 455 h 464"/>
                <a:gd name="T8" fmla="*/ 188 w 664"/>
                <a:gd name="T9" fmla="*/ 450 h 464"/>
                <a:gd name="T10" fmla="*/ 223 w 664"/>
                <a:gd name="T11" fmla="*/ 418 h 464"/>
                <a:gd name="T12" fmla="*/ 257 w 664"/>
                <a:gd name="T13" fmla="*/ 426 h 464"/>
                <a:gd name="T14" fmla="*/ 297 w 664"/>
                <a:gd name="T15" fmla="*/ 451 h 464"/>
                <a:gd name="T16" fmla="*/ 331 w 664"/>
                <a:gd name="T17" fmla="*/ 446 h 464"/>
                <a:gd name="T18" fmla="*/ 387 w 664"/>
                <a:gd name="T19" fmla="*/ 431 h 464"/>
                <a:gd name="T20" fmla="*/ 432 w 664"/>
                <a:gd name="T21" fmla="*/ 439 h 464"/>
                <a:gd name="T22" fmla="*/ 479 w 664"/>
                <a:gd name="T23" fmla="*/ 445 h 464"/>
                <a:gd name="T24" fmla="*/ 499 w 664"/>
                <a:gd name="T25" fmla="*/ 416 h 464"/>
                <a:gd name="T26" fmla="*/ 543 w 664"/>
                <a:gd name="T27" fmla="*/ 383 h 464"/>
                <a:gd name="T28" fmla="*/ 583 w 664"/>
                <a:gd name="T29" fmla="*/ 351 h 464"/>
                <a:gd name="T30" fmla="*/ 600 w 664"/>
                <a:gd name="T31" fmla="*/ 326 h 464"/>
                <a:gd name="T32" fmla="*/ 609 w 664"/>
                <a:gd name="T33" fmla="*/ 307 h 464"/>
                <a:gd name="T34" fmla="*/ 589 w 664"/>
                <a:gd name="T35" fmla="*/ 295 h 464"/>
                <a:gd name="T36" fmla="*/ 576 w 664"/>
                <a:gd name="T37" fmla="*/ 287 h 464"/>
                <a:gd name="T38" fmla="*/ 581 w 664"/>
                <a:gd name="T39" fmla="*/ 272 h 464"/>
                <a:gd name="T40" fmla="*/ 604 w 664"/>
                <a:gd name="T41" fmla="*/ 267 h 464"/>
                <a:gd name="T42" fmla="*/ 624 w 664"/>
                <a:gd name="T43" fmla="*/ 278 h 464"/>
                <a:gd name="T44" fmla="*/ 649 w 664"/>
                <a:gd name="T45" fmla="*/ 271 h 464"/>
                <a:gd name="T46" fmla="*/ 660 w 664"/>
                <a:gd name="T47" fmla="*/ 258 h 464"/>
                <a:gd name="T48" fmla="*/ 655 w 664"/>
                <a:gd name="T49" fmla="*/ 207 h 464"/>
                <a:gd name="T50" fmla="*/ 607 w 664"/>
                <a:gd name="T51" fmla="*/ 181 h 464"/>
                <a:gd name="T52" fmla="*/ 547 w 664"/>
                <a:gd name="T53" fmla="*/ 156 h 464"/>
                <a:gd name="T54" fmla="*/ 529 w 664"/>
                <a:gd name="T55" fmla="*/ 152 h 464"/>
                <a:gd name="T56" fmla="*/ 493 w 664"/>
                <a:gd name="T57" fmla="*/ 158 h 464"/>
                <a:gd name="T58" fmla="*/ 436 w 664"/>
                <a:gd name="T59" fmla="*/ 147 h 464"/>
                <a:gd name="T60" fmla="*/ 378 w 664"/>
                <a:gd name="T61" fmla="*/ 140 h 464"/>
                <a:gd name="T62" fmla="*/ 368 w 664"/>
                <a:gd name="T63" fmla="*/ 196 h 464"/>
                <a:gd name="T64" fmla="*/ 323 w 664"/>
                <a:gd name="T65" fmla="*/ 155 h 464"/>
                <a:gd name="T66" fmla="*/ 384 w 664"/>
                <a:gd name="T67" fmla="*/ 81 h 464"/>
                <a:gd name="T68" fmla="*/ 367 w 664"/>
                <a:gd name="T69" fmla="*/ 8 h 464"/>
                <a:gd name="T70" fmla="*/ 315 w 664"/>
                <a:gd name="T71" fmla="*/ 11 h 464"/>
                <a:gd name="T72" fmla="*/ 244 w 664"/>
                <a:gd name="T73" fmla="*/ 69 h 464"/>
                <a:gd name="T74" fmla="*/ 193 w 664"/>
                <a:gd name="T75" fmla="*/ 107 h 464"/>
                <a:gd name="T76" fmla="*/ 256 w 664"/>
                <a:gd name="T77" fmla="*/ 116 h 464"/>
                <a:gd name="T78" fmla="*/ 229 w 664"/>
                <a:gd name="T79" fmla="*/ 170 h 464"/>
                <a:gd name="T80" fmla="*/ 214 w 664"/>
                <a:gd name="T81" fmla="*/ 195 h 464"/>
                <a:gd name="T82" fmla="*/ 210 w 664"/>
                <a:gd name="T83" fmla="*/ 225 h 464"/>
                <a:gd name="T84" fmla="*/ 154 w 664"/>
                <a:gd name="T85" fmla="*/ 226 h 464"/>
                <a:gd name="T86" fmla="*/ 111 w 664"/>
                <a:gd name="T87" fmla="*/ 248 h 464"/>
                <a:gd name="T88" fmla="*/ 138 w 664"/>
                <a:gd name="T89" fmla="*/ 164 h 464"/>
                <a:gd name="T90" fmla="*/ 103 w 664"/>
                <a:gd name="T91" fmla="*/ 168 h 464"/>
                <a:gd name="T92" fmla="*/ 64 w 664"/>
                <a:gd name="T93" fmla="*/ 160 h 464"/>
                <a:gd name="T94" fmla="*/ 57 w 664"/>
                <a:gd name="T95" fmla="*/ 269 h 464"/>
                <a:gd name="T96" fmla="*/ 27 w 664"/>
                <a:gd name="T97" fmla="*/ 3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4" h="464">
                  <a:moveTo>
                    <a:pt x="26" y="307"/>
                  </a:moveTo>
                  <a:cubicBezTo>
                    <a:pt x="26" y="307"/>
                    <a:pt x="26" y="307"/>
                    <a:pt x="27" y="338"/>
                  </a:cubicBezTo>
                  <a:cubicBezTo>
                    <a:pt x="27" y="338"/>
                    <a:pt x="27" y="338"/>
                    <a:pt x="17" y="346"/>
                  </a:cubicBezTo>
                  <a:cubicBezTo>
                    <a:pt x="17" y="346"/>
                    <a:pt x="17" y="346"/>
                    <a:pt x="13" y="371"/>
                  </a:cubicBezTo>
                  <a:cubicBezTo>
                    <a:pt x="13" y="371"/>
                    <a:pt x="13" y="371"/>
                    <a:pt x="7" y="384"/>
                  </a:cubicBezTo>
                  <a:cubicBezTo>
                    <a:pt x="7" y="384"/>
                    <a:pt x="7" y="384"/>
                    <a:pt x="0" y="394"/>
                  </a:cubicBezTo>
                  <a:cubicBezTo>
                    <a:pt x="2" y="394"/>
                    <a:pt x="9" y="394"/>
                    <a:pt x="36" y="392"/>
                  </a:cubicBezTo>
                  <a:cubicBezTo>
                    <a:pt x="36" y="392"/>
                    <a:pt x="36" y="392"/>
                    <a:pt x="56" y="414"/>
                  </a:cubicBezTo>
                  <a:cubicBezTo>
                    <a:pt x="56" y="414"/>
                    <a:pt x="56" y="414"/>
                    <a:pt x="84" y="430"/>
                  </a:cubicBezTo>
                  <a:cubicBezTo>
                    <a:pt x="84" y="430"/>
                    <a:pt x="84" y="430"/>
                    <a:pt x="84" y="436"/>
                  </a:cubicBezTo>
                  <a:cubicBezTo>
                    <a:pt x="84" y="436"/>
                    <a:pt x="84" y="436"/>
                    <a:pt x="139" y="440"/>
                  </a:cubicBezTo>
                  <a:cubicBezTo>
                    <a:pt x="139" y="440"/>
                    <a:pt x="139" y="440"/>
                    <a:pt x="141" y="455"/>
                  </a:cubicBezTo>
                  <a:cubicBezTo>
                    <a:pt x="141" y="455"/>
                    <a:pt x="141" y="455"/>
                    <a:pt x="175" y="460"/>
                  </a:cubicBezTo>
                  <a:cubicBezTo>
                    <a:pt x="175" y="460"/>
                    <a:pt x="175" y="460"/>
                    <a:pt x="175" y="464"/>
                  </a:cubicBezTo>
                  <a:cubicBezTo>
                    <a:pt x="175" y="464"/>
                    <a:pt x="175" y="464"/>
                    <a:pt x="188" y="450"/>
                  </a:cubicBezTo>
                  <a:cubicBezTo>
                    <a:pt x="188" y="450"/>
                    <a:pt x="188" y="450"/>
                    <a:pt x="199" y="435"/>
                  </a:cubicBezTo>
                  <a:cubicBezTo>
                    <a:pt x="199" y="435"/>
                    <a:pt x="199" y="435"/>
                    <a:pt x="208" y="419"/>
                  </a:cubicBezTo>
                  <a:cubicBezTo>
                    <a:pt x="208" y="419"/>
                    <a:pt x="208" y="419"/>
                    <a:pt x="223" y="418"/>
                  </a:cubicBezTo>
                  <a:cubicBezTo>
                    <a:pt x="223" y="418"/>
                    <a:pt x="223" y="418"/>
                    <a:pt x="236" y="411"/>
                  </a:cubicBezTo>
                  <a:cubicBezTo>
                    <a:pt x="236" y="411"/>
                    <a:pt x="236" y="411"/>
                    <a:pt x="253" y="410"/>
                  </a:cubicBezTo>
                  <a:cubicBezTo>
                    <a:pt x="253" y="410"/>
                    <a:pt x="253" y="410"/>
                    <a:pt x="257" y="426"/>
                  </a:cubicBezTo>
                  <a:cubicBezTo>
                    <a:pt x="257" y="426"/>
                    <a:pt x="257" y="426"/>
                    <a:pt x="272" y="434"/>
                  </a:cubicBezTo>
                  <a:cubicBezTo>
                    <a:pt x="272" y="434"/>
                    <a:pt x="272" y="434"/>
                    <a:pt x="267" y="447"/>
                  </a:cubicBezTo>
                  <a:cubicBezTo>
                    <a:pt x="267" y="447"/>
                    <a:pt x="267" y="447"/>
                    <a:pt x="297" y="451"/>
                  </a:cubicBezTo>
                  <a:cubicBezTo>
                    <a:pt x="297" y="451"/>
                    <a:pt x="297" y="451"/>
                    <a:pt x="307" y="436"/>
                  </a:cubicBezTo>
                  <a:cubicBezTo>
                    <a:pt x="307" y="436"/>
                    <a:pt x="307" y="436"/>
                    <a:pt x="319" y="430"/>
                  </a:cubicBezTo>
                  <a:cubicBezTo>
                    <a:pt x="319" y="430"/>
                    <a:pt x="319" y="430"/>
                    <a:pt x="331" y="446"/>
                  </a:cubicBezTo>
                  <a:cubicBezTo>
                    <a:pt x="331" y="446"/>
                    <a:pt x="331" y="446"/>
                    <a:pt x="352" y="450"/>
                  </a:cubicBezTo>
                  <a:cubicBezTo>
                    <a:pt x="352" y="450"/>
                    <a:pt x="352" y="450"/>
                    <a:pt x="371" y="435"/>
                  </a:cubicBezTo>
                  <a:cubicBezTo>
                    <a:pt x="371" y="435"/>
                    <a:pt x="371" y="435"/>
                    <a:pt x="387" y="431"/>
                  </a:cubicBezTo>
                  <a:cubicBezTo>
                    <a:pt x="387" y="431"/>
                    <a:pt x="387" y="431"/>
                    <a:pt x="399" y="431"/>
                  </a:cubicBezTo>
                  <a:cubicBezTo>
                    <a:pt x="399" y="431"/>
                    <a:pt x="399" y="431"/>
                    <a:pt x="404" y="438"/>
                  </a:cubicBezTo>
                  <a:cubicBezTo>
                    <a:pt x="404" y="438"/>
                    <a:pt x="404" y="438"/>
                    <a:pt x="432" y="439"/>
                  </a:cubicBezTo>
                  <a:cubicBezTo>
                    <a:pt x="432" y="439"/>
                    <a:pt x="432" y="439"/>
                    <a:pt x="464" y="439"/>
                  </a:cubicBezTo>
                  <a:cubicBezTo>
                    <a:pt x="464" y="439"/>
                    <a:pt x="464" y="439"/>
                    <a:pt x="475" y="444"/>
                  </a:cubicBezTo>
                  <a:cubicBezTo>
                    <a:pt x="475" y="444"/>
                    <a:pt x="475" y="444"/>
                    <a:pt x="479" y="445"/>
                  </a:cubicBezTo>
                  <a:cubicBezTo>
                    <a:pt x="479" y="445"/>
                    <a:pt x="479" y="445"/>
                    <a:pt x="483" y="446"/>
                  </a:cubicBezTo>
                  <a:cubicBezTo>
                    <a:pt x="483" y="446"/>
                    <a:pt x="483" y="446"/>
                    <a:pt x="496" y="431"/>
                  </a:cubicBezTo>
                  <a:cubicBezTo>
                    <a:pt x="496" y="431"/>
                    <a:pt x="496" y="431"/>
                    <a:pt x="499" y="416"/>
                  </a:cubicBezTo>
                  <a:cubicBezTo>
                    <a:pt x="499" y="416"/>
                    <a:pt x="499" y="416"/>
                    <a:pt x="513" y="403"/>
                  </a:cubicBezTo>
                  <a:cubicBezTo>
                    <a:pt x="513" y="403"/>
                    <a:pt x="513" y="403"/>
                    <a:pt x="527" y="395"/>
                  </a:cubicBezTo>
                  <a:cubicBezTo>
                    <a:pt x="527" y="395"/>
                    <a:pt x="527" y="395"/>
                    <a:pt x="543" y="383"/>
                  </a:cubicBezTo>
                  <a:cubicBezTo>
                    <a:pt x="543" y="383"/>
                    <a:pt x="543" y="383"/>
                    <a:pt x="561" y="375"/>
                  </a:cubicBezTo>
                  <a:cubicBezTo>
                    <a:pt x="561" y="375"/>
                    <a:pt x="561" y="375"/>
                    <a:pt x="573" y="364"/>
                  </a:cubicBezTo>
                  <a:cubicBezTo>
                    <a:pt x="573" y="364"/>
                    <a:pt x="573" y="364"/>
                    <a:pt x="583" y="351"/>
                  </a:cubicBezTo>
                  <a:cubicBezTo>
                    <a:pt x="583" y="351"/>
                    <a:pt x="583" y="351"/>
                    <a:pt x="600" y="339"/>
                  </a:cubicBezTo>
                  <a:cubicBezTo>
                    <a:pt x="600" y="339"/>
                    <a:pt x="600" y="339"/>
                    <a:pt x="600" y="330"/>
                  </a:cubicBezTo>
                  <a:cubicBezTo>
                    <a:pt x="600" y="330"/>
                    <a:pt x="600" y="330"/>
                    <a:pt x="600" y="326"/>
                  </a:cubicBezTo>
                  <a:cubicBezTo>
                    <a:pt x="600" y="326"/>
                    <a:pt x="600" y="326"/>
                    <a:pt x="607" y="320"/>
                  </a:cubicBezTo>
                  <a:cubicBezTo>
                    <a:pt x="607" y="320"/>
                    <a:pt x="607" y="320"/>
                    <a:pt x="609" y="316"/>
                  </a:cubicBezTo>
                  <a:cubicBezTo>
                    <a:pt x="609" y="316"/>
                    <a:pt x="609" y="316"/>
                    <a:pt x="609" y="307"/>
                  </a:cubicBezTo>
                  <a:cubicBezTo>
                    <a:pt x="609" y="307"/>
                    <a:pt x="609" y="307"/>
                    <a:pt x="607" y="298"/>
                  </a:cubicBezTo>
                  <a:cubicBezTo>
                    <a:pt x="600" y="295"/>
                    <a:pt x="596" y="295"/>
                    <a:pt x="596" y="295"/>
                  </a:cubicBezTo>
                  <a:cubicBezTo>
                    <a:pt x="596" y="295"/>
                    <a:pt x="595" y="295"/>
                    <a:pt x="589" y="295"/>
                  </a:cubicBezTo>
                  <a:cubicBezTo>
                    <a:pt x="584" y="295"/>
                    <a:pt x="584" y="295"/>
                    <a:pt x="584" y="295"/>
                  </a:cubicBezTo>
                  <a:cubicBezTo>
                    <a:pt x="584" y="295"/>
                    <a:pt x="584" y="295"/>
                    <a:pt x="576" y="291"/>
                  </a:cubicBezTo>
                  <a:cubicBezTo>
                    <a:pt x="576" y="291"/>
                    <a:pt x="576" y="291"/>
                    <a:pt x="576" y="287"/>
                  </a:cubicBezTo>
                  <a:cubicBezTo>
                    <a:pt x="576" y="287"/>
                    <a:pt x="576" y="287"/>
                    <a:pt x="572" y="278"/>
                  </a:cubicBezTo>
                  <a:cubicBezTo>
                    <a:pt x="572" y="278"/>
                    <a:pt x="572" y="278"/>
                    <a:pt x="576" y="275"/>
                  </a:cubicBezTo>
                  <a:cubicBezTo>
                    <a:pt x="576" y="275"/>
                    <a:pt x="576" y="275"/>
                    <a:pt x="581" y="272"/>
                  </a:cubicBezTo>
                  <a:cubicBezTo>
                    <a:pt x="581" y="272"/>
                    <a:pt x="581" y="272"/>
                    <a:pt x="584" y="268"/>
                  </a:cubicBezTo>
                  <a:cubicBezTo>
                    <a:pt x="584" y="268"/>
                    <a:pt x="584" y="268"/>
                    <a:pt x="589" y="267"/>
                  </a:cubicBezTo>
                  <a:cubicBezTo>
                    <a:pt x="589" y="267"/>
                    <a:pt x="589" y="267"/>
                    <a:pt x="604" y="267"/>
                  </a:cubicBezTo>
                  <a:cubicBezTo>
                    <a:pt x="604" y="267"/>
                    <a:pt x="604" y="267"/>
                    <a:pt x="613" y="267"/>
                  </a:cubicBezTo>
                  <a:cubicBezTo>
                    <a:pt x="613" y="267"/>
                    <a:pt x="613" y="267"/>
                    <a:pt x="609" y="278"/>
                  </a:cubicBezTo>
                  <a:cubicBezTo>
                    <a:pt x="609" y="278"/>
                    <a:pt x="609" y="278"/>
                    <a:pt x="624" y="278"/>
                  </a:cubicBezTo>
                  <a:cubicBezTo>
                    <a:pt x="624" y="278"/>
                    <a:pt x="624" y="278"/>
                    <a:pt x="627" y="278"/>
                  </a:cubicBezTo>
                  <a:cubicBezTo>
                    <a:pt x="627" y="278"/>
                    <a:pt x="627" y="278"/>
                    <a:pt x="647" y="278"/>
                  </a:cubicBezTo>
                  <a:cubicBezTo>
                    <a:pt x="647" y="278"/>
                    <a:pt x="647" y="278"/>
                    <a:pt x="649" y="271"/>
                  </a:cubicBezTo>
                  <a:cubicBezTo>
                    <a:pt x="649" y="271"/>
                    <a:pt x="649" y="271"/>
                    <a:pt x="657" y="262"/>
                  </a:cubicBezTo>
                  <a:cubicBezTo>
                    <a:pt x="657" y="262"/>
                    <a:pt x="657" y="262"/>
                    <a:pt x="658" y="258"/>
                  </a:cubicBezTo>
                  <a:cubicBezTo>
                    <a:pt x="659" y="258"/>
                    <a:pt x="659" y="258"/>
                    <a:pt x="660" y="258"/>
                  </a:cubicBezTo>
                  <a:cubicBezTo>
                    <a:pt x="648" y="258"/>
                    <a:pt x="652" y="254"/>
                    <a:pt x="649" y="246"/>
                  </a:cubicBezTo>
                  <a:cubicBezTo>
                    <a:pt x="646" y="238"/>
                    <a:pt x="654" y="235"/>
                    <a:pt x="659" y="228"/>
                  </a:cubicBezTo>
                  <a:cubicBezTo>
                    <a:pt x="664" y="221"/>
                    <a:pt x="664" y="217"/>
                    <a:pt x="655" y="207"/>
                  </a:cubicBezTo>
                  <a:cubicBezTo>
                    <a:pt x="646" y="197"/>
                    <a:pt x="632" y="197"/>
                    <a:pt x="632" y="197"/>
                  </a:cubicBezTo>
                  <a:cubicBezTo>
                    <a:pt x="632" y="197"/>
                    <a:pt x="632" y="197"/>
                    <a:pt x="622" y="183"/>
                  </a:cubicBezTo>
                  <a:cubicBezTo>
                    <a:pt x="622" y="183"/>
                    <a:pt x="622" y="183"/>
                    <a:pt x="607" y="181"/>
                  </a:cubicBezTo>
                  <a:cubicBezTo>
                    <a:pt x="607" y="181"/>
                    <a:pt x="607" y="181"/>
                    <a:pt x="573" y="146"/>
                  </a:cubicBezTo>
                  <a:cubicBezTo>
                    <a:pt x="573" y="146"/>
                    <a:pt x="573" y="146"/>
                    <a:pt x="561" y="154"/>
                  </a:cubicBezTo>
                  <a:cubicBezTo>
                    <a:pt x="561" y="154"/>
                    <a:pt x="561" y="154"/>
                    <a:pt x="547" y="156"/>
                  </a:cubicBezTo>
                  <a:cubicBezTo>
                    <a:pt x="547" y="156"/>
                    <a:pt x="542" y="161"/>
                    <a:pt x="541" y="164"/>
                  </a:cubicBezTo>
                  <a:cubicBezTo>
                    <a:pt x="540" y="167"/>
                    <a:pt x="531" y="162"/>
                    <a:pt x="531" y="162"/>
                  </a:cubicBezTo>
                  <a:cubicBezTo>
                    <a:pt x="531" y="162"/>
                    <a:pt x="531" y="162"/>
                    <a:pt x="529" y="152"/>
                  </a:cubicBezTo>
                  <a:cubicBezTo>
                    <a:pt x="529" y="152"/>
                    <a:pt x="529" y="152"/>
                    <a:pt x="515" y="142"/>
                  </a:cubicBezTo>
                  <a:cubicBezTo>
                    <a:pt x="515" y="142"/>
                    <a:pt x="515" y="151"/>
                    <a:pt x="509" y="156"/>
                  </a:cubicBezTo>
                  <a:cubicBezTo>
                    <a:pt x="503" y="161"/>
                    <a:pt x="493" y="158"/>
                    <a:pt x="493" y="158"/>
                  </a:cubicBezTo>
                  <a:cubicBezTo>
                    <a:pt x="493" y="158"/>
                    <a:pt x="493" y="158"/>
                    <a:pt x="481" y="136"/>
                  </a:cubicBezTo>
                  <a:cubicBezTo>
                    <a:pt x="481" y="136"/>
                    <a:pt x="481" y="136"/>
                    <a:pt x="446" y="136"/>
                  </a:cubicBezTo>
                  <a:cubicBezTo>
                    <a:pt x="446" y="136"/>
                    <a:pt x="446" y="136"/>
                    <a:pt x="436" y="147"/>
                  </a:cubicBezTo>
                  <a:cubicBezTo>
                    <a:pt x="436" y="147"/>
                    <a:pt x="407" y="147"/>
                    <a:pt x="404" y="142"/>
                  </a:cubicBezTo>
                  <a:cubicBezTo>
                    <a:pt x="401" y="137"/>
                    <a:pt x="397" y="133"/>
                    <a:pt x="391" y="135"/>
                  </a:cubicBezTo>
                  <a:cubicBezTo>
                    <a:pt x="385" y="137"/>
                    <a:pt x="378" y="140"/>
                    <a:pt x="378" y="140"/>
                  </a:cubicBezTo>
                  <a:cubicBezTo>
                    <a:pt x="378" y="140"/>
                    <a:pt x="378" y="140"/>
                    <a:pt x="377" y="119"/>
                  </a:cubicBezTo>
                  <a:cubicBezTo>
                    <a:pt x="377" y="119"/>
                    <a:pt x="355" y="132"/>
                    <a:pt x="350" y="145"/>
                  </a:cubicBezTo>
                  <a:cubicBezTo>
                    <a:pt x="345" y="158"/>
                    <a:pt x="358" y="176"/>
                    <a:pt x="368" y="196"/>
                  </a:cubicBezTo>
                  <a:cubicBezTo>
                    <a:pt x="378" y="216"/>
                    <a:pt x="367" y="216"/>
                    <a:pt x="365" y="218"/>
                  </a:cubicBezTo>
                  <a:cubicBezTo>
                    <a:pt x="341" y="225"/>
                    <a:pt x="322" y="207"/>
                    <a:pt x="322" y="207"/>
                  </a:cubicBezTo>
                  <a:cubicBezTo>
                    <a:pt x="322" y="207"/>
                    <a:pt x="322" y="207"/>
                    <a:pt x="323" y="155"/>
                  </a:cubicBezTo>
                  <a:cubicBezTo>
                    <a:pt x="323" y="155"/>
                    <a:pt x="323" y="155"/>
                    <a:pt x="336" y="130"/>
                  </a:cubicBezTo>
                  <a:cubicBezTo>
                    <a:pt x="336" y="130"/>
                    <a:pt x="336" y="130"/>
                    <a:pt x="355" y="112"/>
                  </a:cubicBezTo>
                  <a:cubicBezTo>
                    <a:pt x="355" y="112"/>
                    <a:pt x="355" y="112"/>
                    <a:pt x="384" y="81"/>
                  </a:cubicBezTo>
                  <a:cubicBezTo>
                    <a:pt x="384" y="81"/>
                    <a:pt x="398" y="64"/>
                    <a:pt x="393" y="64"/>
                  </a:cubicBezTo>
                  <a:cubicBezTo>
                    <a:pt x="403" y="52"/>
                    <a:pt x="390" y="44"/>
                    <a:pt x="379" y="34"/>
                  </a:cubicBezTo>
                  <a:cubicBezTo>
                    <a:pt x="368" y="24"/>
                    <a:pt x="367" y="8"/>
                    <a:pt x="367" y="8"/>
                  </a:cubicBezTo>
                  <a:cubicBezTo>
                    <a:pt x="367" y="8"/>
                    <a:pt x="367" y="8"/>
                    <a:pt x="328" y="3"/>
                  </a:cubicBezTo>
                  <a:cubicBezTo>
                    <a:pt x="328" y="3"/>
                    <a:pt x="328" y="3"/>
                    <a:pt x="316" y="0"/>
                  </a:cubicBezTo>
                  <a:cubicBezTo>
                    <a:pt x="316" y="6"/>
                    <a:pt x="315" y="11"/>
                    <a:pt x="315" y="11"/>
                  </a:cubicBezTo>
                  <a:cubicBezTo>
                    <a:pt x="315" y="11"/>
                    <a:pt x="315" y="11"/>
                    <a:pt x="308" y="29"/>
                  </a:cubicBezTo>
                  <a:cubicBezTo>
                    <a:pt x="308" y="29"/>
                    <a:pt x="308" y="29"/>
                    <a:pt x="279" y="46"/>
                  </a:cubicBezTo>
                  <a:cubicBezTo>
                    <a:pt x="279" y="46"/>
                    <a:pt x="279" y="46"/>
                    <a:pt x="244" y="69"/>
                  </a:cubicBezTo>
                  <a:cubicBezTo>
                    <a:pt x="244" y="69"/>
                    <a:pt x="244" y="69"/>
                    <a:pt x="227" y="75"/>
                  </a:cubicBezTo>
                  <a:cubicBezTo>
                    <a:pt x="227" y="75"/>
                    <a:pt x="207" y="73"/>
                    <a:pt x="198" y="83"/>
                  </a:cubicBezTo>
                  <a:cubicBezTo>
                    <a:pt x="189" y="94"/>
                    <a:pt x="193" y="107"/>
                    <a:pt x="193" y="107"/>
                  </a:cubicBezTo>
                  <a:cubicBezTo>
                    <a:pt x="193" y="107"/>
                    <a:pt x="193" y="107"/>
                    <a:pt x="210" y="127"/>
                  </a:cubicBezTo>
                  <a:cubicBezTo>
                    <a:pt x="210" y="127"/>
                    <a:pt x="235" y="128"/>
                    <a:pt x="238" y="121"/>
                  </a:cubicBezTo>
                  <a:cubicBezTo>
                    <a:pt x="242" y="115"/>
                    <a:pt x="256" y="116"/>
                    <a:pt x="256" y="116"/>
                  </a:cubicBezTo>
                  <a:cubicBezTo>
                    <a:pt x="256" y="116"/>
                    <a:pt x="256" y="116"/>
                    <a:pt x="257" y="144"/>
                  </a:cubicBezTo>
                  <a:cubicBezTo>
                    <a:pt x="257" y="144"/>
                    <a:pt x="257" y="144"/>
                    <a:pt x="227" y="147"/>
                  </a:cubicBezTo>
                  <a:cubicBezTo>
                    <a:pt x="227" y="147"/>
                    <a:pt x="227" y="147"/>
                    <a:pt x="229" y="170"/>
                  </a:cubicBezTo>
                  <a:cubicBezTo>
                    <a:pt x="229" y="170"/>
                    <a:pt x="230" y="172"/>
                    <a:pt x="238" y="180"/>
                  </a:cubicBezTo>
                  <a:cubicBezTo>
                    <a:pt x="247" y="188"/>
                    <a:pt x="236" y="190"/>
                    <a:pt x="236" y="190"/>
                  </a:cubicBezTo>
                  <a:cubicBezTo>
                    <a:pt x="236" y="190"/>
                    <a:pt x="236" y="190"/>
                    <a:pt x="214" y="195"/>
                  </a:cubicBezTo>
                  <a:cubicBezTo>
                    <a:pt x="214" y="195"/>
                    <a:pt x="229" y="214"/>
                    <a:pt x="231" y="223"/>
                  </a:cubicBezTo>
                  <a:cubicBezTo>
                    <a:pt x="232" y="230"/>
                    <a:pt x="222" y="232"/>
                    <a:pt x="218" y="232"/>
                  </a:cubicBezTo>
                  <a:cubicBezTo>
                    <a:pt x="219" y="232"/>
                    <a:pt x="218" y="230"/>
                    <a:pt x="210" y="225"/>
                  </a:cubicBezTo>
                  <a:cubicBezTo>
                    <a:pt x="200" y="219"/>
                    <a:pt x="201" y="218"/>
                    <a:pt x="201" y="218"/>
                  </a:cubicBezTo>
                  <a:cubicBezTo>
                    <a:pt x="201" y="218"/>
                    <a:pt x="201" y="218"/>
                    <a:pt x="159" y="218"/>
                  </a:cubicBezTo>
                  <a:cubicBezTo>
                    <a:pt x="159" y="218"/>
                    <a:pt x="159" y="218"/>
                    <a:pt x="154" y="226"/>
                  </a:cubicBezTo>
                  <a:cubicBezTo>
                    <a:pt x="154" y="226"/>
                    <a:pt x="154" y="226"/>
                    <a:pt x="150" y="235"/>
                  </a:cubicBezTo>
                  <a:cubicBezTo>
                    <a:pt x="150" y="235"/>
                    <a:pt x="131" y="237"/>
                    <a:pt x="127" y="239"/>
                  </a:cubicBezTo>
                  <a:cubicBezTo>
                    <a:pt x="123" y="240"/>
                    <a:pt x="111" y="248"/>
                    <a:pt x="111" y="248"/>
                  </a:cubicBezTo>
                  <a:cubicBezTo>
                    <a:pt x="111" y="248"/>
                    <a:pt x="111" y="248"/>
                    <a:pt x="112" y="233"/>
                  </a:cubicBezTo>
                  <a:cubicBezTo>
                    <a:pt x="112" y="233"/>
                    <a:pt x="136" y="208"/>
                    <a:pt x="147" y="188"/>
                  </a:cubicBezTo>
                  <a:cubicBezTo>
                    <a:pt x="157" y="169"/>
                    <a:pt x="138" y="164"/>
                    <a:pt x="138" y="164"/>
                  </a:cubicBezTo>
                  <a:cubicBezTo>
                    <a:pt x="138" y="164"/>
                    <a:pt x="138" y="164"/>
                    <a:pt x="126" y="172"/>
                  </a:cubicBezTo>
                  <a:cubicBezTo>
                    <a:pt x="126" y="172"/>
                    <a:pt x="126" y="172"/>
                    <a:pt x="103" y="171"/>
                  </a:cubicBezTo>
                  <a:cubicBezTo>
                    <a:pt x="103" y="171"/>
                    <a:pt x="103" y="171"/>
                    <a:pt x="103" y="168"/>
                  </a:cubicBezTo>
                  <a:cubicBezTo>
                    <a:pt x="103" y="168"/>
                    <a:pt x="103" y="168"/>
                    <a:pt x="103" y="147"/>
                  </a:cubicBezTo>
                  <a:cubicBezTo>
                    <a:pt x="103" y="147"/>
                    <a:pt x="103" y="147"/>
                    <a:pt x="81" y="146"/>
                  </a:cubicBezTo>
                  <a:cubicBezTo>
                    <a:pt x="81" y="146"/>
                    <a:pt x="66" y="162"/>
                    <a:pt x="64" y="160"/>
                  </a:cubicBezTo>
                  <a:cubicBezTo>
                    <a:pt x="46" y="181"/>
                    <a:pt x="70" y="187"/>
                    <a:pt x="70" y="187"/>
                  </a:cubicBezTo>
                  <a:cubicBezTo>
                    <a:pt x="70" y="187"/>
                    <a:pt x="70" y="187"/>
                    <a:pt x="68" y="252"/>
                  </a:cubicBezTo>
                  <a:cubicBezTo>
                    <a:pt x="68" y="252"/>
                    <a:pt x="68" y="252"/>
                    <a:pt x="57" y="269"/>
                  </a:cubicBezTo>
                  <a:cubicBezTo>
                    <a:pt x="57" y="269"/>
                    <a:pt x="57" y="269"/>
                    <a:pt x="44" y="287"/>
                  </a:cubicBezTo>
                  <a:cubicBezTo>
                    <a:pt x="44" y="287"/>
                    <a:pt x="44" y="287"/>
                    <a:pt x="40" y="306"/>
                  </a:cubicBezTo>
                  <a:cubicBezTo>
                    <a:pt x="40" y="306"/>
                    <a:pt x="40" y="306"/>
                    <a:pt x="27" y="308"/>
                  </a:cubicBezTo>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85" name="Freeform 10"/>
            <p:cNvSpPr>
              <a:spLocks/>
            </p:cNvSpPr>
            <p:nvPr/>
          </p:nvSpPr>
          <p:spPr bwMode="auto">
            <a:xfrm>
              <a:off x="2296947" y="4409506"/>
              <a:ext cx="1629839" cy="1139790"/>
            </a:xfrm>
            <a:custGeom>
              <a:avLst/>
              <a:gdLst>
                <a:gd name="T0" fmla="*/ 17 w 664"/>
                <a:gd name="T1" fmla="*/ 346 h 464"/>
                <a:gd name="T2" fmla="*/ 0 w 664"/>
                <a:gd name="T3" fmla="*/ 394 h 464"/>
                <a:gd name="T4" fmla="*/ 84 w 664"/>
                <a:gd name="T5" fmla="*/ 430 h 464"/>
                <a:gd name="T6" fmla="*/ 141 w 664"/>
                <a:gd name="T7" fmla="*/ 455 h 464"/>
                <a:gd name="T8" fmla="*/ 188 w 664"/>
                <a:gd name="T9" fmla="*/ 450 h 464"/>
                <a:gd name="T10" fmla="*/ 223 w 664"/>
                <a:gd name="T11" fmla="*/ 418 h 464"/>
                <a:gd name="T12" fmla="*/ 257 w 664"/>
                <a:gd name="T13" fmla="*/ 426 h 464"/>
                <a:gd name="T14" fmla="*/ 297 w 664"/>
                <a:gd name="T15" fmla="*/ 451 h 464"/>
                <a:gd name="T16" fmla="*/ 331 w 664"/>
                <a:gd name="T17" fmla="*/ 446 h 464"/>
                <a:gd name="T18" fmla="*/ 387 w 664"/>
                <a:gd name="T19" fmla="*/ 431 h 464"/>
                <a:gd name="T20" fmla="*/ 432 w 664"/>
                <a:gd name="T21" fmla="*/ 439 h 464"/>
                <a:gd name="T22" fmla="*/ 479 w 664"/>
                <a:gd name="T23" fmla="*/ 445 h 464"/>
                <a:gd name="T24" fmla="*/ 499 w 664"/>
                <a:gd name="T25" fmla="*/ 416 h 464"/>
                <a:gd name="T26" fmla="*/ 543 w 664"/>
                <a:gd name="T27" fmla="*/ 383 h 464"/>
                <a:gd name="T28" fmla="*/ 583 w 664"/>
                <a:gd name="T29" fmla="*/ 351 h 464"/>
                <a:gd name="T30" fmla="*/ 600 w 664"/>
                <a:gd name="T31" fmla="*/ 326 h 464"/>
                <a:gd name="T32" fmla="*/ 609 w 664"/>
                <a:gd name="T33" fmla="*/ 307 h 464"/>
                <a:gd name="T34" fmla="*/ 589 w 664"/>
                <a:gd name="T35" fmla="*/ 295 h 464"/>
                <a:gd name="T36" fmla="*/ 576 w 664"/>
                <a:gd name="T37" fmla="*/ 287 h 464"/>
                <a:gd name="T38" fmla="*/ 581 w 664"/>
                <a:gd name="T39" fmla="*/ 272 h 464"/>
                <a:gd name="T40" fmla="*/ 604 w 664"/>
                <a:gd name="T41" fmla="*/ 267 h 464"/>
                <a:gd name="T42" fmla="*/ 624 w 664"/>
                <a:gd name="T43" fmla="*/ 278 h 464"/>
                <a:gd name="T44" fmla="*/ 649 w 664"/>
                <a:gd name="T45" fmla="*/ 271 h 464"/>
                <a:gd name="T46" fmla="*/ 660 w 664"/>
                <a:gd name="T47" fmla="*/ 258 h 464"/>
                <a:gd name="T48" fmla="*/ 655 w 664"/>
                <a:gd name="T49" fmla="*/ 207 h 464"/>
                <a:gd name="T50" fmla="*/ 607 w 664"/>
                <a:gd name="T51" fmla="*/ 181 h 464"/>
                <a:gd name="T52" fmla="*/ 547 w 664"/>
                <a:gd name="T53" fmla="*/ 156 h 464"/>
                <a:gd name="T54" fmla="*/ 529 w 664"/>
                <a:gd name="T55" fmla="*/ 152 h 464"/>
                <a:gd name="T56" fmla="*/ 493 w 664"/>
                <a:gd name="T57" fmla="*/ 158 h 464"/>
                <a:gd name="T58" fmla="*/ 436 w 664"/>
                <a:gd name="T59" fmla="*/ 147 h 464"/>
                <a:gd name="T60" fmla="*/ 378 w 664"/>
                <a:gd name="T61" fmla="*/ 140 h 464"/>
                <a:gd name="T62" fmla="*/ 368 w 664"/>
                <a:gd name="T63" fmla="*/ 196 h 464"/>
                <a:gd name="T64" fmla="*/ 323 w 664"/>
                <a:gd name="T65" fmla="*/ 155 h 464"/>
                <a:gd name="T66" fmla="*/ 384 w 664"/>
                <a:gd name="T67" fmla="*/ 81 h 464"/>
                <a:gd name="T68" fmla="*/ 367 w 664"/>
                <a:gd name="T69" fmla="*/ 8 h 464"/>
                <a:gd name="T70" fmla="*/ 315 w 664"/>
                <a:gd name="T71" fmla="*/ 11 h 464"/>
                <a:gd name="T72" fmla="*/ 244 w 664"/>
                <a:gd name="T73" fmla="*/ 69 h 464"/>
                <a:gd name="T74" fmla="*/ 193 w 664"/>
                <a:gd name="T75" fmla="*/ 107 h 464"/>
                <a:gd name="T76" fmla="*/ 256 w 664"/>
                <a:gd name="T77" fmla="*/ 116 h 464"/>
                <a:gd name="T78" fmla="*/ 229 w 664"/>
                <a:gd name="T79" fmla="*/ 170 h 464"/>
                <a:gd name="T80" fmla="*/ 214 w 664"/>
                <a:gd name="T81" fmla="*/ 195 h 464"/>
                <a:gd name="T82" fmla="*/ 210 w 664"/>
                <a:gd name="T83" fmla="*/ 225 h 464"/>
                <a:gd name="T84" fmla="*/ 154 w 664"/>
                <a:gd name="T85" fmla="*/ 226 h 464"/>
                <a:gd name="T86" fmla="*/ 111 w 664"/>
                <a:gd name="T87" fmla="*/ 248 h 464"/>
                <a:gd name="T88" fmla="*/ 138 w 664"/>
                <a:gd name="T89" fmla="*/ 164 h 464"/>
                <a:gd name="T90" fmla="*/ 103 w 664"/>
                <a:gd name="T91" fmla="*/ 168 h 464"/>
                <a:gd name="T92" fmla="*/ 64 w 664"/>
                <a:gd name="T93" fmla="*/ 160 h 464"/>
                <a:gd name="T94" fmla="*/ 57 w 664"/>
                <a:gd name="T95" fmla="*/ 269 h 464"/>
                <a:gd name="T96" fmla="*/ 27 w 664"/>
                <a:gd name="T97" fmla="*/ 3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4" h="464">
                  <a:moveTo>
                    <a:pt x="26" y="307"/>
                  </a:moveTo>
                  <a:cubicBezTo>
                    <a:pt x="26" y="307"/>
                    <a:pt x="26" y="307"/>
                    <a:pt x="27" y="338"/>
                  </a:cubicBezTo>
                  <a:cubicBezTo>
                    <a:pt x="27" y="338"/>
                    <a:pt x="27" y="338"/>
                    <a:pt x="17" y="346"/>
                  </a:cubicBezTo>
                  <a:cubicBezTo>
                    <a:pt x="17" y="346"/>
                    <a:pt x="17" y="346"/>
                    <a:pt x="13" y="371"/>
                  </a:cubicBezTo>
                  <a:cubicBezTo>
                    <a:pt x="13" y="371"/>
                    <a:pt x="13" y="371"/>
                    <a:pt x="7" y="384"/>
                  </a:cubicBezTo>
                  <a:cubicBezTo>
                    <a:pt x="7" y="384"/>
                    <a:pt x="7" y="384"/>
                    <a:pt x="0" y="394"/>
                  </a:cubicBezTo>
                  <a:cubicBezTo>
                    <a:pt x="2" y="394"/>
                    <a:pt x="9" y="394"/>
                    <a:pt x="36" y="392"/>
                  </a:cubicBezTo>
                  <a:cubicBezTo>
                    <a:pt x="36" y="392"/>
                    <a:pt x="36" y="392"/>
                    <a:pt x="56" y="414"/>
                  </a:cubicBezTo>
                  <a:cubicBezTo>
                    <a:pt x="56" y="414"/>
                    <a:pt x="56" y="414"/>
                    <a:pt x="84" y="430"/>
                  </a:cubicBezTo>
                  <a:cubicBezTo>
                    <a:pt x="84" y="430"/>
                    <a:pt x="84" y="430"/>
                    <a:pt x="84" y="436"/>
                  </a:cubicBezTo>
                  <a:cubicBezTo>
                    <a:pt x="84" y="436"/>
                    <a:pt x="84" y="436"/>
                    <a:pt x="139" y="440"/>
                  </a:cubicBezTo>
                  <a:cubicBezTo>
                    <a:pt x="139" y="440"/>
                    <a:pt x="139" y="440"/>
                    <a:pt x="141" y="455"/>
                  </a:cubicBezTo>
                  <a:cubicBezTo>
                    <a:pt x="141" y="455"/>
                    <a:pt x="141" y="455"/>
                    <a:pt x="175" y="460"/>
                  </a:cubicBezTo>
                  <a:cubicBezTo>
                    <a:pt x="175" y="460"/>
                    <a:pt x="175" y="460"/>
                    <a:pt x="175" y="464"/>
                  </a:cubicBezTo>
                  <a:cubicBezTo>
                    <a:pt x="175" y="464"/>
                    <a:pt x="175" y="464"/>
                    <a:pt x="188" y="450"/>
                  </a:cubicBezTo>
                  <a:cubicBezTo>
                    <a:pt x="188" y="450"/>
                    <a:pt x="188" y="450"/>
                    <a:pt x="199" y="435"/>
                  </a:cubicBezTo>
                  <a:cubicBezTo>
                    <a:pt x="199" y="435"/>
                    <a:pt x="199" y="435"/>
                    <a:pt x="208" y="419"/>
                  </a:cubicBezTo>
                  <a:cubicBezTo>
                    <a:pt x="208" y="419"/>
                    <a:pt x="208" y="419"/>
                    <a:pt x="223" y="418"/>
                  </a:cubicBezTo>
                  <a:cubicBezTo>
                    <a:pt x="223" y="418"/>
                    <a:pt x="223" y="418"/>
                    <a:pt x="236" y="411"/>
                  </a:cubicBezTo>
                  <a:cubicBezTo>
                    <a:pt x="236" y="411"/>
                    <a:pt x="236" y="411"/>
                    <a:pt x="253" y="410"/>
                  </a:cubicBezTo>
                  <a:cubicBezTo>
                    <a:pt x="253" y="410"/>
                    <a:pt x="253" y="410"/>
                    <a:pt x="257" y="426"/>
                  </a:cubicBezTo>
                  <a:cubicBezTo>
                    <a:pt x="257" y="426"/>
                    <a:pt x="257" y="426"/>
                    <a:pt x="272" y="434"/>
                  </a:cubicBezTo>
                  <a:cubicBezTo>
                    <a:pt x="272" y="434"/>
                    <a:pt x="272" y="434"/>
                    <a:pt x="267" y="447"/>
                  </a:cubicBezTo>
                  <a:cubicBezTo>
                    <a:pt x="267" y="447"/>
                    <a:pt x="267" y="447"/>
                    <a:pt x="297" y="451"/>
                  </a:cubicBezTo>
                  <a:cubicBezTo>
                    <a:pt x="297" y="451"/>
                    <a:pt x="297" y="451"/>
                    <a:pt x="307" y="436"/>
                  </a:cubicBezTo>
                  <a:cubicBezTo>
                    <a:pt x="307" y="436"/>
                    <a:pt x="307" y="436"/>
                    <a:pt x="319" y="430"/>
                  </a:cubicBezTo>
                  <a:cubicBezTo>
                    <a:pt x="319" y="430"/>
                    <a:pt x="319" y="430"/>
                    <a:pt x="331" y="446"/>
                  </a:cubicBezTo>
                  <a:cubicBezTo>
                    <a:pt x="331" y="446"/>
                    <a:pt x="331" y="446"/>
                    <a:pt x="352" y="450"/>
                  </a:cubicBezTo>
                  <a:cubicBezTo>
                    <a:pt x="352" y="450"/>
                    <a:pt x="352" y="450"/>
                    <a:pt x="371" y="435"/>
                  </a:cubicBezTo>
                  <a:cubicBezTo>
                    <a:pt x="371" y="435"/>
                    <a:pt x="371" y="435"/>
                    <a:pt x="387" y="431"/>
                  </a:cubicBezTo>
                  <a:cubicBezTo>
                    <a:pt x="387" y="431"/>
                    <a:pt x="387" y="431"/>
                    <a:pt x="399" y="431"/>
                  </a:cubicBezTo>
                  <a:cubicBezTo>
                    <a:pt x="399" y="431"/>
                    <a:pt x="399" y="431"/>
                    <a:pt x="404" y="438"/>
                  </a:cubicBezTo>
                  <a:cubicBezTo>
                    <a:pt x="404" y="438"/>
                    <a:pt x="404" y="438"/>
                    <a:pt x="432" y="439"/>
                  </a:cubicBezTo>
                  <a:cubicBezTo>
                    <a:pt x="432" y="439"/>
                    <a:pt x="432" y="439"/>
                    <a:pt x="464" y="439"/>
                  </a:cubicBezTo>
                  <a:cubicBezTo>
                    <a:pt x="464" y="439"/>
                    <a:pt x="464" y="439"/>
                    <a:pt x="475" y="444"/>
                  </a:cubicBezTo>
                  <a:cubicBezTo>
                    <a:pt x="475" y="444"/>
                    <a:pt x="475" y="444"/>
                    <a:pt x="479" y="445"/>
                  </a:cubicBezTo>
                  <a:cubicBezTo>
                    <a:pt x="479" y="445"/>
                    <a:pt x="479" y="445"/>
                    <a:pt x="483" y="446"/>
                  </a:cubicBezTo>
                  <a:cubicBezTo>
                    <a:pt x="483" y="446"/>
                    <a:pt x="483" y="446"/>
                    <a:pt x="496" y="431"/>
                  </a:cubicBezTo>
                  <a:cubicBezTo>
                    <a:pt x="496" y="431"/>
                    <a:pt x="496" y="431"/>
                    <a:pt x="499" y="416"/>
                  </a:cubicBezTo>
                  <a:cubicBezTo>
                    <a:pt x="499" y="416"/>
                    <a:pt x="499" y="416"/>
                    <a:pt x="513" y="403"/>
                  </a:cubicBezTo>
                  <a:cubicBezTo>
                    <a:pt x="513" y="403"/>
                    <a:pt x="513" y="403"/>
                    <a:pt x="527" y="395"/>
                  </a:cubicBezTo>
                  <a:cubicBezTo>
                    <a:pt x="527" y="395"/>
                    <a:pt x="527" y="395"/>
                    <a:pt x="543" y="383"/>
                  </a:cubicBezTo>
                  <a:cubicBezTo>
                    <a:pt x="543" y="383"/>
                    <a:pt x="543" y="383"/>
                    <a:pt x="561" y="375"/>
                  </a:cubicBezTo>
                  <a:cubicBezTo>
                    <a:pt x="561" y="375"/>
                    <a:pt x="561" y="375"/>
                    <a:pt x="573" y="364"/>
                  </a:cubicBezTo>
                  <a:cubicBezTo>
                    <a:pt x="573" y="364"/>
                    <a:pt x="573" y="364"/>
                    <a:pt x="583" y="351"/>
                  </a:cubicBezTo>
                  <a:cubicBezTo>
                    <a:pt x="583" y="351"/>
                    <a:pt x="583" y="351"/>
                    <a:pt x="600" y="339"/>
                  </a:cubicBezTo>
                  <a:cubicBezTo>
                    <a:pt x="600" y="339"/>
                    <a:pt x="600" y="339"/>
                    <a:pt x="600" y="330"/>
                  </a:cubicBezTo>
                  <a:cubicBezTo>
                    <a:pt x="600" y="330"/>
                    <a:pt x="600" y="330"/>
                    <a:pt x="600" y="326"/>
                  </a:cubicBezTo>
                  <a:cubicBezTo>
                    <a:pt x="600" y="326"/>
                    <a:pt x="600" y="326"/>
                    <a:pt x="607" y="320"/>
                  </a:cubicBezTo>
                  <a:cubicBezTo>
                    <a:pt x="607" y="320"/>
                    <a:pt x="607" y="320"/>
                    <a:pt x="609" y="316"/>
                  </a:cubicBezTo>
                  <a:cubicBezTo>
                    <a:pt x="609" y="316"/>
                    <a:pt x="609" y="316"/>
                    <a:pt x="609" y="307"/>
                  </a:cubicBezTo>
                  <a:cubicBezTo>
                    <a:pt x="609" y="307"/>
                    <a:pt x="609" y="307"/>
                    <a:pt x="607" y="298"/>
                  </a:cubicBezTo>
                  <a:cubicBezTo>
                    <a:pt x="600" y="295"/>
                    <a:pt x="596" y="295"/>
                    <a:pt x="596" y="295"/>
                  </a:cubicBezTo>
                  <a:cubicBezTo>
                    <a:pt x="596" y="295"/>
                    <a:pt x="595" y="295"/>
                    <a:pt x="589" y="295"/>
                  </a:cubicBezTo>
                  <a:cubicBezTo>
                    <a:pt x="584" y="295"/>
                    <a:pt x="584" y="295"/>
                    <a:pt x="584" y="295"/>
                  </a:cubicBezTo>
                  <a:cubicBezTo>
                    <a:pt x="584" y="295"/>
                    <a:pt x="584" y="295"/>
                    <a:pt x="576" y="291"/>
                  </a:cubicBezTo>
                  <a:cubicBezTo>
                    <a:pt x="576" y="291"/>
                    <a:pt x="576" y="291"/>
                    <a:pt x="576" y="287"/>
                  </a:cubicBezTo>
                  <a:cubicBezTo>
                    <a:pt x="576" y="287"/>
                    <a:pt x="576" y="287"/>
                    <a:pt x="572" y="278"/>
                  </a:cubicBezTo>
                  <a:cubicBezTo>
                    <a:pt x="572" y="278"/>
                    <a:pt x="572" y="278"/>
                    <a:pt x="576" y="275"/>
                  </a:cubicBezTo>
                  <a:cubicBezTo>
                    <a:pt x="576" y="275"/>
                    <a:pt x="576" y="275"/>
                    <a:pt x="581" y="272"/>
                  </a:cubicBezTo>
                  <a:cubicBezTo>
                    <a:pt x="581" y="272"/>
                    <a:pt x="581" y="272"/>
                    <a:pt x="584" y="268"/>
                  </a:cubicBezTo>
                  <a:cubicBezTo>
                    <a:pt x="584" y="268"/>
                    <a:pt x="584" y="268"/>
                    <a:pt x="589" y="267"/>
                  </a:cubicBezTo>
                  <a:cubicBezTo>
                    <a:pt x="589" y="267"/>
                    <a:pt x="589" y="267"/>
                    <a:pt x="604" y="267"/>
                  </a:cubicBezTo>
                  <a:cubicBezTo>
                    <a:pt x="604" y="267"/>
                    <a:pt x="604" y="267"/>
                    <a:pt x="613" y="267"/>
                  </a:cubicBezTo>
                  <a:cubicBezTo>
                    <a:pt x="613" y="267"/>
                    <a:pt x="613" y="267"/>
                    <a:pt x="609" y="278"/>
                  </a:cubicBezTo>
                  <a:cubicBezTo>
                    <a:pt x="609" y="278"/>
                    <a:pt x="609" y="278"/>
                    <a:pt x="624" y="278"/>
                  </a:cubicBezTo>
                  <a:cubicBezTo>
                    <a:pt x="624" y="278"/>
                    <a:pt x="624" y="278"/>
                    <a:pt x="627" y="278"/>
                  </a:cubicBezTo>
                  <a:cubicBezTo>
                    <a:pt x="627" y="278"/>
                    <a:pt x="627" y="278"/>
                    <a:pt x="647" y="278"/>
                  </a:cubicBezTo>
                  <a:cubicBezTo>
                    <a:pt x="647" y="278"/>
                    <a:pt x="647" y="278"/>
                    <a:pt x="649" y="271"/>
                  </a:cubicBezTo>
                  <a:cubicBezTo>
                    <a:pt x="649" y="271"/>
                    <a:pt x="649" y="271"/>
                    <a:pt x="657" y="262"/>
                  </a:cubicBezTo>
                  <a:cubicBezTo>
                    <a:pt x="657" y="262"/>
                    <a:pt x="657" y="262"/>
                    <a:pt x="658" y="258"/>
                  </a:cubicBezTo>
                  <a:cubicBezTo>
                    <a:pt x="659" y="258"/>
                    <a:pt x="659" y="258"/>
                    <a:pt x="660" y="258"/>
                  </a:cubicBezTo>
                  <a:cubicBezTo>
                    <a:pt x="648" y="258"/>
                    <a:pt x="652" y="254"/>
                    <a:pt x="649" y="246"/>
                  </a:cubicBezTo>
                  <a:cubicBezTo>
                    <a:pt x="646" y="238"/>
                    <a:pt x="654" y="235"/>
                    <a:pt x="659" y="228"/>
                  </a:cubicBezTo>
                  <a:cubicBezTo>
                    <a:pt x="664" y="221"/>
                    <a:pt x="664" y="217"/>
                    <a:pt x="655" y="207"/>
                  </a:cubicBezTo>
                  <a:cubicBezTo>
                    <a:pt x="646" y="197"/>
                    <a:pt x="632" y="197"/>
                    <a:pt x="632" y="197"/>
                  </a:cubicBezTo>
                  <a:cubicBezTo>
                    <a:pt x="632" y="197"/>
                    <a:pt x="632" y="197"/>
                    <a:pt x="622" y="183"/>
                  </a:cubicBezTo>
                  <a:cubicBezTo>
                    <a:pt x="622" y="183"/>
                    <a:pt x="622" y="183"/>
                    <a:pt x="607" y="181"/>
                  </a:cubicBezTo>
                  <a:cubicBezTo>
                    <a:pt x="607" y="181"/>
                    <a:pt x="607" y="181"/>
                    <a:pt x="573" y="146"/>
                  </a:cubicBezTo>
                  <a:cubicBezTo>
                    <a:pt x="573" y="146"/>
                    <a:pt x="573" y="146"/>
                    <a:pt x="561" y="154"/>
                  </a:cubicBezTo>
                  <a:cubicBezTo>
                    <a:pt x="561" y="154"/>
                    <a:pt x="561" y="154"/>
                    <a:pt x="547" y="156"/>
                  </a:cubicBezTo>
                  <a:cubicBezTo>
                    <a:pt x="547" y="156"/>
                    <a:pt x="542" y="161"/>
                    <a:pt x="541" y="164"/>
                  </a:cubicBezTo>
                  <a:cubicBezTo>
                    <a:pt x="540" y="167"/>
                    <a:pt x="531" y="162"/>
                    <a:pt x="531" y="162"/>
                  </a:cubicBezTo>
                  <a:cubicBezTo>
                    <a:pt x="531" y="162"/>
                    <a:pt x="531" y="162"/>
                    <a:pt x="529" y="152"/>
                  </a:cubicBezTo>
                  <a:cubicBezTo>
                    <a:pt x="529" y="152"/>
                    <a:pt x="529" y="152"/>
                    <a:pt x="515" y="142"/>
                  </a:cubicBezTo>
                  <a:cubicBezTo>
                    <a:pt x="515" y="142"/>
                    <a:pt x="515" y="151"/>
                    <a:pt x="509" y="156"/>
                  </a:cubicBezTo>
                  <a:cubicBezTo>
                    <a:pt x="503" y="161"/>
                    <a:pt x="493" y="158"/>
                    <a:pt x="493" y="158"/>
                  </a:cubicBezTo>
                  <a:cubicBezTo>
                    <a:pt x="493" y="158"/>
                    <a:pt x="493" y="158"/>
                    <a:pt x="481" y="136"/>
                  </a:cubicBezTo>
                  <a:cubicBezTo>
                    <a:pt x="481" y="136"/>
                    <a:pt x="481" y="136"/>
                    <a:pt x="446" y="136"/>
                  </a:cubicBezTo>
                  <a:cubicBezTo>
                    <a:pt x="446" y="136"/>
                    <a:pt x="446" y="136"/>
                    <a:pt x="436" y="147"/>
                  </a:cubicBezTo>
                  <a:cubicBezTo>
                    <a:pt x="436" y="147"/>
                    <a:pt x="407" y="147"/>
                    <a:pt x="404" y="142"/>
                  </a:cubicBezTo>
                  <a:cubicBezTo>
                    <a:pt x="401" y="137"/>
                    <a:pt x="397" y="133"/>
                    <a:pt x="391" y="135"/>
                  </a:cubicBezTo>
                  <a:cubicBezTo>
                    <a:pt x="385" y="137"/>
                    <a:pt x="378" y="140"/>
                    <a:pt x="378" y="140"/>
                  </a:cubicBezTo>
                  <a:cubicBezTo>
                    <a:pt x="378" y="140"/>
                    <a:pt x="378" y="140"/>
                    <a:pt x="377" y="119"/>
                  </a:cubicBezTo>
                  <a:cubicBezTo>
                    <a:pt x="377" y="119"/>
                    <a:pt x="355" y="132"/>
                    <a:pt x="350" y="145"/>
                  </a:cubicBezTo>
                  <a:cubicBezTo>
                    <a:pt x="345" y="158"/>
                    <a:pt x="358" y="176"/>
                    <a:pt x="368" y="196"/>
                  </a:cubicBezTo>
                  <a:cubicBezTo>
                    <a:pt x="378" y="216"/>
                    <a:pt x="367" y="216"/>
                    <a:pt x="365" y="218"/>
                  </a:cubicBezTo>
                  <a:cubicBezTo>
                    <a:pt x="341" y="225"/>
                    <a:pt x="322" y="207"/>
                    <a:pt x="322" y="207"/>
                  </a:cubicBezTo>
                  <a:cubicBezTo>
                    <a:pt x="322" y="207"/>
                    <a:pt x="322" y="207"/>
                    <a:pt x="323" y="155"/>
                  </a:cubicBezTo>
                  <a:cubicBezTo>
                    <a:pt x="323" y="155"/>
                    <a:pt x="323" y="155"/>
                    <a:pt x="336" y="130"/>
                  </a:cubicBezTo>
                  <a:cubicBezTo>
                    <a:pt x="336" y="130"/>
                    <a:pt x="336" y="130"/>
                    <a:pt x="355" y="112"/>
                  </a:cubicBezTo>
                  <a:cubicBezTo>
                    <a:pt x="355" y="112"/>
                    <a:pt x="355" y="112"/>
                    <a:pt x="384" y="81"/>
                  </a:cubicBezTo>
                  <a:cubicBezTo>
                    <a:pt x="384" y="81"/>
                    <a:pt x="398" y="64"/>
                    <a:pt x="393" y="64"/>
                  </a:cubicBezTo>
                  <a:cubicBezTo>
                    <a:pt x="403" y="52"/>
                    <a:pt x="390" y="44"/>
                    <a:pt x="379" y="34"/>
                  </a:cubicBezTo>
                  <a:cubicBezTo>
                    <a:pt x="368" y="24"/>
                    <a:pt x="367" y="8"/>
                    <a:pt x="367" y="8"/>
                  </a:cubicBezTo>
                  <a:cubicBezTo>
                    <a:pt x="367" y="8"/>
                    <a:pt x="367" y="8"/>
                    <a:pt x="328" y="3"/>
                  </a:cubicBezTo>
                  <a:cubicBezTo>
                    <a:pt x="328" y="3"/>
                    <a:pt x="328" y="3"/>
                    <a:pt x="316" y="0"/>
                  </a:cubicBezTo>
                  <a:cubicBezTo>
                    <a:pt x="316" y="6"/>
                    <a:pt x="315" y="11"/>
                    <a:pt x="315" y="11"/>
                  </a:cubicBezTo>
                  <a:cubicBezTo>
                    <a:pt x="315" y="11"/>
                    <a:pt x="315" y="11"/>
                    <a:pt x="308" y="29"/>
                  </a:cubicBezTo>
                  <a:cubicBezTo>
                    <a:pt x="308" y="29"/>
                    <a:pt x="308" y="29"/>
                    <a:pt x="279" y="46"/>
                  </a:cubicBezTo>
                  <a:cubicBezTo>
                    <a:pt x="279" y="46"/>
                    <a:pt x="279" y="46"/>
                    <a:pt x="244" y="69"/>
                  </a:cubicBezTo>
                  <a:cubicBezTo>
                    <a:pt x="244" y="69"/>
                    <a:pt x="244" y="69"/>
                    <a:pt x="227" y="75"/>
                  </a:cubicBezTo>
                  <a:cubicBezTo>
                    <a:pt x="227" y="75"/>
                    <a:pt x="207" y="73"/>
                    <a:pt x="198" y="83"/>
                  </a:cubicBezTo>
                  <a:cubicBezTo>
                    <a:pt x="189" y="94"/>
                    <a:pt x="193" y="107"/>
                    <a:pt x="193" y="107"/>
                  </a:cubicBezTo>
                  <a:cubicBezTo>
                    <a:pt x="193" y="107"/>
                    <a:pt x="193" y="107"/>
                    <a:pt x="210" y="127"/>
                  </a:cubicBezTo>
                  <a:cubicBezTo>
                    <a:pt x="210" y="127"/>
                    <a:pt x="235" y="128"/>
                    <a:pt x="238" y="121"/>
                  </a:cubicBezTo>
                  <a:cubicBezTo>
                    <a:pt x="242" y="115"/>
                    <a:pt x="256" y="116"/>
                    <a:pt x="256" y="116"/>
                  </a:cubicBezTo>
                  <a:cubicBezTo>
                    <a:pt x="256" y="116"/>
                    <a:pt x="256" y="116"/>
                    <a:pt x="257" y="144"/>
                  </a:cubicBezTo>
                  <a:cubicBezTo>
                    <a:pt x="257" y="144"/>
                    <a:pt x="257" y="144"/>
                    <a:pt x="227" y="147"/>
                  </a:cubicBezTo>
                  <a:cubicBezTo>
                    <a:pt x="227" y="147"/>
                    <a:pt x="227" y="147"/>
                    <a:pt x="229" y="170"/>
                  </a:cubicBezTo>
                  <a:cubicBezTo>
                    <a:pt x="229" y="170"/>
                    <a:pt x="230" y="172"/>
                    <a:pt x="238" y="180"/>
                  </a:cubicBezTo>
                  <a:cubicBezTo>
                    <a:pt x="247" y="188"/>
                    <a:pt x="236" y="190"/>
                    <a:pt x="236" y="190"/>
                  </a:cubicBezTo>
                  <a:cubicBezTo>
                    <a:pt x="236" y="190"/>
                    <a:pt x="236" y="190"/>
                    <a:pt x="214" y="195"/>
                  </a:cubicBezTo>
                  <a:cubicBezTo>
                    <a:pt x="214" y="195"/>
                    <a:pt x="229" y="214"/>
                    <a:pt x="231" y="223"/>
                  </a:cubicBezTo>
                  <a:cubicBezTo>
                    <a:pt x="232" y="230"/>
                    <a:pt x="222" y="232"/>
                    <a:pt x="218" y="232"/>
                  </a:cubicBezTo>
                  <a:cubicBezTo>
                    <a:pt x="219" y="232"/>
                    <a:pt x="218" y="230"/>
                    <a:pt x="210" y="225"/>
                  </a:cubicBezTo>
                  <a:cubicBezTo>
                    <a:pt x="200" y="219"/>
                    <a:pt x="201" y="218"/>
                    <a:pt x="201" y="218"/>
                  </a:cubicBezTo>
                  <a:cubicBezTo>
                    <a:pt x="201" y="218"/>
                    <a:pt x="201" y="218"/>
                    <a:pt x="159" y="218"/>
                  </a:cubicBezTo>
                  <a:cubicBezTo>
                    <a:pt x="159" y="218"/>
                    <a:pt x="159" y="218"/>
                    <a:pt x="154" y="226"/>
                  </a:cubicBezTo>
                  <a:cubicBezTo>
                    <a:pt x="154" y="226"/>
                    <a:pt x="154" y="226"/>
                    <a:pt x="150" y="235"/>
                  </a:cubicBezTo>
                  <a:cubicBezTo>
                    <a:pt x="150" y="235"/>
                    <a:pt x="131" y="237"/>
                    <a:pt x="127" y="239"/>
                  </a:cubicBezTo>
                  <a:cubicBezTo>
                    <a:pt x="123" y="240"/>
                    <a:pt x="111" y="248"/>
                    <a:pt x="111" y="248"/>
                  </a:cubicBezTo>
                  <a:cubicBezTo>
                    <a:pt x="111" y="248"/>
                    <a:pt x="111" y="248"/>
                    <a:pt x="112" y="233"/>
                  </a:cubicBezTo>
                  <a:cubicBezTo>
                    <a:pt x="112" y="233"/>
                    <a:pt x="136" y="208"/>
                    <a:pt x="147" y="188"/>
                  </a:cubicBezTo>
                  <a:cubicBezTo>
                    <a:pt x="157" y="169"/>
                    <a:pt x="138" y="164"/>
                    <a:pt x="138" y="164"/>
                  </a:cubicBezTo>
                  <a:cubicBezTo>
                    <a:pt x="138" y="164"/>
                    <a:pt x="138" y="164"/>
                    <a:pt x="126" y="172"/>
                  </a:cubicBezTo>
                  <a:cubicBezTo>
                    <a:pt x="126" y="172"/>
                    <a:pt x="126" y="172"/>
                    <a:pt x="103" y="171"/>
                  </a:cubicBezTo>
                  <a:cubicBezTo>
                    <a:pt x="103" y="171"/>
                    <a:pt x="103" y="171"/>
                    <a:pt x="103" y="168"/>
                  </a:cubicBezTo>
                  <a:cubicBezTo>
                    <a:pt x="103" y="168"/>
                    <a:pt x="103" y="168"/>
                    <a:pt x="103" y="147"/>
                  </a:cubicBezTo>
                  <a:cubicBezTo>
                    <a:pt x="103" y="147"/>
                    <a:pt x="103" y="147"/>
                    <a:pt x="81" y="146"/>
                  </a:cubicBezTo>
                  <a:cubicBezTo>
                    <a:pt x="81" y="146"/>
                    <a:pt x="66" y="162"/>
                    <a:pt x="64" y="160"/>
                  </a:cubicBezTo>
                  <a:cubicBezTo>
                    <a:pt x="46" y="181"/>
                    <a:pt x="70" y="187"/>
                    <a:pt x="70" y="187"/>
                  </a:cubicBezTo>
                  <a:cubicBezTo>
                    <a:pt x="70" y="187"/>
                    <a:pt x="70" y="187"/>
                    <a:pt x="68" y="252"/>
                  </a:cubicBezTo>
                  <a:cubicBezTo>
                    <a:pt x="68" y="252"/>
                    <a:pt x="68" y="252"/>
                    <a:pt x="57" y="269"/>
                  </a:cubicBezTo>
                  <a:cubicBezTo>
                    <a:pt x="57" y="269"/>
                    <a:pt x="57" y="269"/>
                    <a:pt x="44" y="287"/>
                  </a:cubicBezTo>
                  <a:cubicBezTo>
                    <a:pt x="44" y="287"/>
                    <a:pt x="44" y="287"/>
                    <a:pt x="40" y="306"/>
                  </a:cubicBezTo>
                  <a:cubicBezTo>
                    <a:pt x="40" y="306"/>
                    <a:pt x="40" y="306"/>
                    <a:pt x="27" y="308"/>
                  </a:cubicBezTo>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86" name="Freeform 11"/>
            <p:cNvSpPr>
              <a:spLocks/>
            </p:cNvSpPr>
            <p:nvPr/>
          </p:nvSpPr>
          <p:spPr bwMode="auto">
            <a:xfrm>
              <a:off x="4762250" y="4555594"/>
              <a:ext cx="273923" cy="292176"/>
            </a:xfrm>
            <a:custGeom>
              <a:avLst/>
              <a:gdLst>
                <a:gd name="T0" fmla="*/ 19 w 112"/>
                <a:gd name="T1" fmla="*/ 19 h 119"/>
                <a:gd name="T2" fmla="*/ 38 w 112"/>
                <a:gd name="T3" fmla="*/ 44 h 119"/>
                <a:gd name="T4" fmla="*/ 34 w 112"/>
                <a:gd name="T5" fmla="*/ 61 h 119"/>
                <a:gd name="T6" fmla="*/ 19 w 112"/>
                <a:gd name="T7" fmla="*/ 94 h 119"/>
                <a:gd name="T8" fmla="*/ 28 w 112"/>
                <a:gd name="T9" fmla="*/ 116 h 119"/>
                <a:gd name="T10" fmla="*/ 48 w 112"/>
                <a:gd name="T11" fmla="*/ 119 h 119"/>
                <a:gd name="T12" fmla="*/ 54 w 112"/>
                <a:gd name="T13" fmla="*/ 108 h 119"/>
                <a:gd name="T14" fmla="*/ 105 w 112"/>
                <a:gd name="T15" fmla="*/ 83 h 119"/>
                <a:gd name="T16" fmla="*/ 99 w 112"/>
                <a:gd name="T17" fmla="*/ 58 h 119"/>
                <a:gd name="T18" fmla="*/ 68 w 112"/>
                <a:gd name="T19" fmla="*/ 48 h 119"/>
                <a:gd name="T20" fmla="*/ 45 w 112"/>
                <a:gd name="T21" fmla="*/ 7 h 119"/>
                <a:gd name="T22" fmla="*/ 52 w 112"/>
                <a:gd name="T23" fmla="*/ 0 h 119"/>
                <a:gd name="T24" fmla="*/ 19 w 112"/>
                <a:gd name="T25"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9">
                  <a:moveTo>
                    <a:pt x="19" y="19"/>
                  </a:moveTo>
                  <a:cubicBezTo>
                    <a:pt x="19" y="44"/>
                    <a:pt x="37" y="39"/>
                    <a:pt x="38" y="44"/>
                  </a:cubicBezTo>
                  <a:cubicBezTo>
                    <a:pt x="39" y="49"/>
                    <a:pt x="45" y="56"/>
                    <a:pt x="34" y="61"/>
                  </a:cubicBezTo>
                  <a:cubicBezTo>
                    <a:pt x="23" y="66"/>
                    <a:pt x="0" y="71"/>
                    <a:pt x="19" y="94"/>
                  </a:cubicBezTo>
                  <a:cubicBezTo>
                    <a:pt x="30" y="107"/>
                    <a:pt x="30" y="113"/>
                    <a:pt x="28" y="116"/>
                  </a:cubicBezTo>
                  <a:cubicBezTo>
                    <a:pt x="48" y="119"/>
                    <a:pt x="48" y="119"/>
                    <a:pt x="48" y="119"/>
                  </a:cubicBezTo>
                  <a:cubicBezTo>
                    <a:pt x="50" y="114"/>
                    <a:pt x="54" y="110"/>
                    <a:pt x="54" y="108"/>
                  </a:cubicBezTo>
                  <a:cubicBezTo>
                    <a:pt x="65" y="87"/>
                    <a:pt x="98" y="86"/>
                    <a:pt x="105" y="83"/>
                  </a:cubicBezTo>
                  <a:cubicBezTo>
                    <a:pt x="112" y="80"/>
                    <a:pt x="99" y="58"/>
                    <a:pt x="99" y="58"/>
                  </a:cubicBezTo>
                  <a:cubicBezTo>
                    <a:pt x="99" y="58"/>
                    <a:pt x="71" y="46"/>
                    <a:pt x="68" y="48"/>
                  </a:cubicBezTo>
                  <a:cubicBezTo>
                    <a:pt x="33" y="38"/>
                    <a:pt x="45" y="7"/>
                    <a:pt x="45" y="7"/>
                  </a:cubicBezTo>
                  <a:cubicBezTo>
                    <a:pt x="52" y="0"/>
                    <a:pt x="52" y="0"/>
                    <a:pt x="52" y="0"/>
                  </a:cubicBezTo>
                  <a:cubicBezTo>
                    <a:pt x="40" y="0"/>
                    <a:pt x="19" y="1"/>
                    <a:pt x="19" y="19"/>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87" name="Freeform 12"/>
            <p:cNvSpPr>
              <a:spLocks/>
            </p:cNvSpPr>
            <p:nvPr/>
          </p:nvSpPr>
          <p:spPr bwMode="auto">
            <a:xfrm>
              <a:off x="5615975" y="4873640"/>
              <a:ext cx="231312" cy="494569"/>
            </a:xfrm>
            <a:custGeom>
              <a:avLst/>
              <a:gdLst>
                <a:gd name="T0" fmla="*/ 49 w 94"/>
                <a:gd name="T1" fmla="*/ 1 h 201"/>
                <a:gd name="T2" fmla="*/ 48 w 94"/>
                <a:gd name="T3" fmla="*/ 0 h 201"/>
                <a:gd name="T4" fmla="*/ 14 w 94"/>
                <a:gd name="T5" fmla="*/ 33 h 201"/>
                <a:gd name="T6" fmla="*/ 5 w 94"/>
                <a:gd name="T7" fmla="*/ 41 h 201"/>
                <a:gd name="T8" fmla="*/ 0 w 94"/>
                <a:gd name="T9" fmla="*/ 69 h 201"/>
                <a:gd name="T10" fmla="*/ 6 w 94"/>
                <a:gd name="T11" fmla="*/ 77 h 201"/>
                <a:gd name="T12" fmla="*/ 16 w 94"/>
                <a:gd name="T13" fmla="*/ 105 h 201"/>
                <a:gd name="T14" fmla="*/ 19 w 94"/>
                <a:gd name="T15" fmla="*/ 143 h 201"/>
                <a:gd name="T16" fmla="*/ 28 w 94"/>
                <a:gd name="T17" fmla="*/ 177 h 201"/>
                <a:gd name="T18" fmla="*/ 63 w 94"/>
                <a:gd name="T19" fmla="*/ 199 h 201"/>
                <a:gd name="T20" fmla="*/ 71 w 94"/>
                <a:gd name="T21" fmla="*/ 170 h 201"/>
                <a:gd name="T22" fmla="*/ 86 w 94"/>
                <a:gd name="T23" fmla="*/ 104 h 201"/>
                <a:gd name="T24" fmla="*/ 91 w 94"/>
                <a:gd name="T25" fmla="*/ 82 h 201"/>
                <a:gd name="T26" fmla="*/ 82 w 94"/>
                <a:gd name="T27" fmla="*/ 63 h 201"/>
                <a:gd name="T28" fmla="*/ 91 w 94"/>
                <a:gd name="T29" fmla="*/ 39 h 201"/>
                <a:gd name="T30" fmla="*/ 92 w 94"/>
                <a:gd name="T31" fmla="*/ 39 h 201"/>
                <a:gd name="T32" fmla="*/ 92 w 94"/>
                <a:gd name="T33" fmla="*/ 39 h 201"/>
                <a:gd name="T34" fmla="*/ 49 w 94"/>
                <a:gd name="T35" fmla="*/ 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01">
                  <a:moveTo>
                    <a:pt x="49" y="1"/>
                  </a:moveTo>
                  <a:cubicBezTo>
                    <a:pt x="49" y="1"/>
                    <a:pt x="49" y="1"/>
                    <a:pt x="48" y="0"/>
                  </a:cubicBezTo>
                  <a:cubicBezTo>
                    <a:pt x="48" y="0"/>
                    <a:pt x="48" y="0"/>
                    <a:pt x="14" y="33"/>
                  </a:cubicBezTo>
                  <a:cubicBezTo>
                    <a:pt x="14" y="33"/>
                    <a:pt x="14" y="33"/>
                    <a:pt x="5" y="41"/>
                  </a:cubicBezTo>
                  <a:cubicBezTo>
                    <a:pt x="0" y="69"/>
                    <a:pt x="0" y="69"/>
                    <a:pt x="0" y="69"/>
                  </a:cubicBezTo>
                  <a:cubicBezTo>
                    <a:pt x="3" y="72"/>
                    <a:pt x="5" y="75"/>
                    <a:pt x="6" y="77"/>
                  </a:cubicBezTo>
                  <a:cubicBezTo>
                    <a:pt x="9" y="82"/>
                    <a:pt x="11" y="102"/>
                    <a:pt x="16" y="105"/>
                  </a:cubicBezTo>
                  <a:cubicBezTo>
                    <a:pt x="21" y="108"/>
                    <a:pt x="18" y="136"/>
                    <a:pt x="19" y="143"/>
                  </a:cubicBezTo>
                  <a:cubicBezTo>
                    <a:pt x="20" y="150"/>
                    <a:pt x="27" y="169"/>
                    <a:pt x="28" y="177"/>
                  </a:cubicBezTo>
                  <a:cubicBezTo>
                    <a:pt x="29" y="185"/>
                    <a:pt x="37" y="201"/>
                    <a:pt x="63" y="199"/>
                  </a:cubicBezTo>
                  <a:cubicBezTo>
                    <a:pt x="89" y="197"/>
                    <a:pt x="69" y="168"/>
                    <a:pt x="71" y="170"/>
                  </a:cubicBezTo>
                  <a:cubicBezTo>
                    <a:pt x="54" y="145"/>
                    <a:pt x="78" y="113"/>
                    <a:pt x="86" y="104"/>
                  </a:cubicBezTo>
                  <a:cubicBezTo>
                    <a:pt x="94" y="95"/>
                    <a:pt x="91" y="82"/>
                    <a:pt x="91" y="82"/>
                  </a:cubicBezTo>
                  <a:cubicBezTo>
                    <a:pt x="91" y="82"/>
                    <a:pt x="82" y="76"/>
                    <a:pt x="82" y="63"/>
                  </a:cubicBezTo>
                  <a:cubicBezTo>
                    <a:pt x="82" y="50"/>
                    <a:pt x="91" y="39"/>
                    <a:pt x="91" y="39"/>
                  </a:cubicBezTo>
                  <a:cubicBezTo>
                    <a:pt x="92" y="39"/>
                    <a:pt x="92" y="39"/>
                    <a:pt x="92" y="39"/>
                  </a:cubicBezTo>
                  <a:cubicBezTo>
                    <a:pt x="92" y="39"/>
                    <a:pt x="92" y="39"/>
                    <a:pt x="92" y="39"/>
                  </a:cubicBezTo>
                  <a:cubicBezTo>
                    <a:pt x="92" y="39"/>
                    <a:pt x="90" y="37"/>
                    <a:pt x="49" y="1"/>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88" name="Freeform 13"/>
            <p:cNvSpPr>
              <a:spLocks/>
            </p:cNvSpPr>
            <p:nvPr/>
          </p:nvSpPr>
          <p:spPr bwMode="auto">
            <a:xfrm>
              <a:off x="5398359" y="4873640"/>
              <a:ext cx="254139" cy="343915"/>
            </a:xfrm>
            <a:custGeom>
              <a:avLst/>
              <a:gdLst>
                <a:gd name="T0" fmla="*/ 103 w 104"/>
                <a:gd name="T1" fmla="*/ 32 h 140"/>
                <a:gd name="T2" fmla="*/ 95 w 104"/>
                <a:gd name="T3" fmla="*/ 0 h 140"/>
                <a:gd name="T4" fmla="*/ 75 w 104"/>
                <a:gd name="T5" fmla="*/ 19 h 140"/>
                <a:gd name="T6" fmla="*/ 22 w 104"/>
                <a:gd name="T7" fmla="*/ 32 h 140"/>
                <a:gd name="T8" fmla="*/ 1 w 104"/>
                <a:gd name="T9" fmla="*/ 75 h 140"/>
                <a:gd name="T10" fmla="*/ 48 w 104"/>
                <a:gd name="T11" fmla="*/ 127 h 140"/>
                <a:gd name="T12" fmla="*/ 69 w 104"/>
                <a:gd name="T13" fmla="*/ 75 h 140"/>
                <a:gd name="T14" fmla="*/ 89 w 104"/>
                <a:gd name="T15" fmla="*/ 69 h 140"/>
                <a:gd name="T16" fmla="*/ 94 w 104"/>
                <a:gd name="T17" fmla="*/ 41 h 140"/>
                <a:gd name="T18" fmla="*/ 103 w 104"/>
                <a:gd name="T19"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0">
                  <a:moveTo>
                    <a:pt x="103" y="32"/>
                  </a:moveTo>
                  <a:cubicBezTo>
                    <a:pt x="104" y="21"/>
                    <a:pt x="103" y="8"/>
                    <a:pt x="95" y="0"/>
                  </a:cubicBezTo>
                  <a:cubicBezTo>
                    <a:pt x="99" y="14"/>
                    <a:pt x="75" y="19"/>
                    <a:pt x="75" y="19"/>
                  </a:cubicBezTo>
                  <a:cubicBezTo>
                    <a:pt x="75" y="19"/>
                    <a:pt x="32" y="25"/>
                    <a:pt x="22" y="32"/>
                  </a:cubicBezTo>
                  <a:cubicBezTo>
                    <a:pt x="12" y="39"/>
                    <a:pt x="0" y="62"/>
                    <a:pt x="1" y="75"/>
                  </a:cubicBezTo>
                  <a:cubicBezTo>
                    <a:pt x="2" y="88"/>
                    <a:pt x="28" y="114"/>
                    <a:pt x="48" y="127"/>
                  </a:cubicBezTo>
                  <a:cubicBezTo>
                    <a:pt x="68" y="140"/>
                    <a:pt x="62" y="100"/>
                    <a:pt x="69" y="75"/>
                  </a:cubicBezTo>
                  <a:cubicBezTo>
                    <a:pt x="74" y="58"/>
                    <a:pt x="82" y="63"/>
                    <a:pt x="89" y="69"/>
                  </a:cubicBezTo>
                  <a:cubicBezTo>
                    <a:pt x="89" y="69"/>
                    <a:pt x="89" y="69"/>
                    <a:pt x="94" y="41"/>
                  </a:cubicBezTo>
                  <a:lnTo>
                    <a:pt x="103" y="32"/>
                  </a:ln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89" name="Freeform 14"/>
            <p:cNvSpPr>
              <a:spLocks/>
            </p:cNvSpPr>
            <p:nvPr/>
          </p:nvSpPr>
          <p:spPr bwMode="auto">
            <a:xfrm>
              <a:off x="5736197" y="4625595"/>
              <a:ext cx="324142" cy="346959"/>
            </a:xfrm>
            <a:custGeom>
              <a:avLst/>
              <a:gdLst>
                <a:gd name="T0" fmla="*/ 93 w 132"/>
                <a:gd name="T1" fmla="*/ 7 h 141"/>
                <a:gd name="T2" fmla="*/ 81 w 132"/>
                <a:gd name="T3" fmla="*/ 2 h 141"/>
                <a:gd name="T4" fmla="*/ 75 w 132"/>
                <a:gd name="T5" fmla="*/ 0 h 141"/>
                <a:gd name="T6" fmla="*/ 62 w 132"/>
                <a:gd name="T7" fmla="*/ 2 h 141"/>
                <a:gd name="T8" fmla="*/ 60 w 132"/>
                <a:gd name="T9" fmla="*/ 13 h 141"/>
                <a:gd name="T10" fmla="*/ 42 w 132"/>
                <a:gd name="T11" fmla="*/ 16 h 141"/>
                <a:gd name="T12" fmla="*/ 35 w 132"/>
                <a:gd name="T13" fmla="*/ 28 h 141"/>
                <a:gd name="T14" fmla="*/ 33 w 132"/>
                <a:gd name="T15" fmla="*/ 31 h 141"/>
                <a:gd name="T16" fmla="*/ 29 w 132"/>
                <a:gd name="T17" fmla="*/ 36 h 141"/>
                <a:gd name="T18" fmla="*/ 19 w 132"/>
                <a:gd name="T19" fmla="*/ 52 h 141"/>
                <a:gd name="T20" fmla="*/ 0 w 132"/>
                <a:gd name="T21" fmla="*/ 102 h 141"/>
                <a:gd name="T22" fmla="*/ 43 w 132"/>
                <a:gd name="T23" fmla="*/ 140 h 141"/>
                <a:gd name="T24" fmla="*/ 43 w 132"/>
                <a:gd name="T25" fmla="*/ 140 h 141"/>
                <a:gd name="T26" fmla="*/ 95 w 132"/>
                <a:gd name="T27" fmla="*/ 141 h 141"/>
                <a:gd name="T28" fmla="*/ 95 w 132"/>
                <a:gd name="T29" fmla="*/ 133 h 141"/>
                <a:gd name="T30" fmla="*/ 117 w 132"/>
                <a:gd name="T31" fmla="*/ 74 h 141"/>
                <a:gd name="T32" fmla="*/ 132 w 132"/>
                <a:gd name="T33" fmla="*/ 45 h 141"/>
                <a:gd name="T34" fmla="*/ 108 w 132"/>
                <a:gd name="T35" fmla="*/ 1 h 141"/>
                <a:gd name="T36" fmla="*/ 106 w 132"/>
                <a:gd name="T37" fmla="*/ 9 h 141"/>
                <a:gd name="T38" fmla="*/ 93 w 132"/>
                <a:gd name="T3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41">
                  <a:moveTo>
                    <a:pt x="93" y="7"/>
                  </a:moveTo>
                  <a:cubicBezTo>
                    <a:pt x="81" y="2"/>
                    <a:pt x="81" y="2"/>
                    <a:pt x="81" y="2"/>
                  </a:cubicBezTo>
                  <a:cubicBezTo>
                    <a:pt x="75" y="0"/>
                    <a:pt x="75" y="0"/>
                    <a:pt x="75" y="0"/>
                  </a:cubicBezTo>
                  <a:cubicBezTo>
                    <a:pt x="62" y="2"/>
                    <a:pt x="62" y="2"/>
                    <a:pt x="62" y="2"/>
                  </a:cubicBezTo>
                  <a:cubicBezTo>
                    <a:pt x="60" y="13"/>
                    <a:pt x="60" y="13"/>
                    <a:pt x="60" y="13"/>
                  </a:cubicBezTo>
                  <a:cubicBezTo>
                    <a:pt x="42" y="16"/>
                    <a:pt x="42" y="16"/>
                    <a:pt x="42" y="16"/>
                  </a:cubicBezTo>
                  <a:cubicBezTo>
                    <a:pt x="42" y="16"/>
                    <a:pt x="39" y="21"/>
                    <a:pt x="35" y="28"/>
                  </a:cubicBezTo>
                  <a:cubicBezTo>
                    <a:pt x="34" y="29"/>
                    <a:pt x="34" y="30"/>
                    <a:pt x="33" y="31"/>
                  </a:cubicBezTo>
                  <a:cubicBezTo>
                    <a:pt x="32" y="33"/>
                    <a:pt x="31" y="35"/>
                    <a:pt x="29" y="36"/>
                  </a:cubicBezTo>
                  <a:cubicBezTo>
                    <a:pt x="26" y="41"/>
                    <a:pt x="23" y="47"/>
                    <a:pt x="19" y="52"/>
                  </a:cubicBezTo>
                  <a:cubicBezTo>
                    <a:pt x="11" y="64"/>
                    <a:pt x="4" y="87"/>
                    <a:pt x="0" y="102"/>
                  </a:cubicBezTo>
                  <a:cubicBezTo>
                    <a:pt x="3" y="104"/>
                    <a:pt x="12" y="112"/>
                    <a:pt x="43" y="140"/>
                  </a:cubicBezTo>
                  <a:cubicBezTo>
                    <a:pt x="43" y="140"/>
                    <a:pt x="43" y="140"/>
                    <a:pt x="43" y="140"/>
                  </a:cubicBezTo>
                  <a:cubicBezTo>
                    <a:pt x="95" y="141"/>
                    <a:pt x="95" y="141"/>
                    <a:pt x="95" y="141"/>
                  </a:cubicBezTo>
                  <a:cubicBezTo>
                    <a:pt x="95" y="141"/>
                    <a:pt x="95" y="135"/>
                    <a:pt x="95" y="133"/>
                  </a:cubicBezTo>
                  <a:cubicBezTo>
                    <a:pt x="95" y="115"/>
                    <a:pt x="117" y="74"/>
                    <a:pt x="117" y="74"/>
                  </a:cubicBezTo>
                  <a:cubicBezTo>
                    <a:pt x="117" y="74"/>
                    <a:pt x="132" y="63"/>
                    <a:pt x="132" y="45"/>
                  </a:cubicBezTo>
                  <a:cubicBezTo>
                    <a:pt x="132" y="32"/>
                    <a:pt x="116" y="12"/>
                    <a:pt x="108" y="1"/>
                  </a:cubicBezTo>
                  <a:cubicBezTo>
                    <a:pt x="106" y="9"/>
                    <a:pt x="106" y="9"/>
                    <a:pt x="106" y="9"/>
                  </a:cubicBezTo>
                  <a:lnTo>
                    <a:pt x="93" y="7"/>
                  </a:ln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0" name="Freeform 15"/>
            <p:cNvSpPr>
              <a:spLocks/>
            </p:cNvSpPr>
            <p:nvPr/>
          </p:nvSpPr>
          <p:spPr bwMode="auto">
            <a:xfrm>
              <a:off x="5815330" y="4392767"/>
              <a:ext cx="281531" cy="308915"/>
            </a:xfrm>
            <a:custGeom>
              <a:avLst/>
              <a:gdLst>
                <a:gd name="T0" fmla="*/ 89 w 115"/>
                <a:gd name="T1" fmla="*/ 0 h 126"/>
                <a:gd name="T2" fmla="*/ 89 w 115"/>
                <a:gd name="T3" fmla="*/ 0 h 126"/>
                <a:gd name="T4" fmla="*/ 88 w 115"/>
                <a:gd name="T5" fmla="*/ 1 h 126"/>
                <a:gd name="T6" fmla="*/ 88 w 115"/>
                <a:gd name="T7" fmla="*/ 1 h 126"/>
                <a:gd name="T8" fmla="*/ 82 w 115"/>
                <a:gd name="T9" fmla="*/ 5 h 126"/>
                <a:gd name="T10" fmla="*/ 80 w 115"/>
                <a:gd name="T11" fmla="*/ 7 h 126"/>
                <a:gd name="T12" fmla="*/ 80 w 115"/>
                <a:gd name="T13" fmla="*/ 7 h 126"/>
                <a:gd name="T14" fmla="*/ 78 w 115"/>
                <a:gd name="T15" fmla="*/ 9 h 126"/>
                <a:gd name="T16" fmla="*/ 68 w 115"/>
                <a:gd name="T17" fmla="*/ 16 h 126"/>
                <a:gd name="T18" fmla="*/ 59 w 115"/>
                <a:gd name="T19" fmla="*/ 24 h 126"/>
                <a:gd name="T20" fmla="*/ 49 w 115"/>
                <a:gd name="T21" fmla="*/ 31 h 126"/>
                <a:gd name="T22" fmla="*/ 47 w 115"/>
                <a:gd name="T23" fmla="*/ 33 h 126"/>
                <a:gd name="T24" fmla="*/ 47 w 115"/>
                <a:gd name="T25" fmla="*/ 33 h 126"/>
                <a:gd name="T26" fmla="*/ 45 w 115"/>
                <a:gd name="T27" fmla="*/ 35 h 126"/>
                <a:gd name="T28" fmla="*/ 39 w 115"/>
                <a:gd name="T29" fmla="*/ 39 h 126"/>
                <a:gd name="T30" fmla="*/ 39 w 115"/>
                <a:gd name="T31" fmla="*/ 39 h 126"/>
                <a:gd name="T32" fmla="*/ 38 w 115"/>
                <a:gd name="T33" fmla="*/ 40 h 126"/>
                <a:gd name="T34" fmla="*/ 38 w 115"/>
                <a:gd name="T35" fmla="*/ 40 h 126"/>
                <a:gd name="T36" fmla="*/ 38 w 115"/>
                <a:gd name="T37" fmla="*/ 40 h 126"/>
                <a:gd name="T38" fmla="*/ 38 w 115"/>
                <a:gd name="T39" fmla="*/ 40 h 126"/>
                <a:gd name="T40" fmla="*/ 35 w 115"/>
                <a:gd name="T41" fmla="*/ 65 h 126"/>
                <a:gd name="T42" fmla="*/ 19 w 115"/>
                <a:gd name="T43" fmla="*/ 85 h 126"/>
                <a:gd name="T44" fmla="*/ 0 w 115"/>
                <a:gd name="T45" fmla="*/ 87 h 126"/>
                <a:gd name="T46" fmla="*/ 0 w 115"/>
                <a:gd name="T47" fmla="*/ 87 h 126"/>
                <a:gd name="T48" fmla="*/ 0 w 115"/>
                <a:gd name="T49" fmla="*/ 87 h 126"/>
                <a:gd name="T50" fmla="*/ 0 w 115"/>
                <a:gd name="T51" fmla="*/ 87 h 126"/>
                <a:gd name="T52" fmla="*/ 0 w 115"/>
                <a:gd name="T53" fmla="*/ 88 h 126"/>
                <a:gd name="T54" fmla="*/ 0 w 115"/>
                <a:gd name="T55" fmla="*/ 88 h 126"/>
                <a:gd name="T56" fmla="*/ 0 w 115"/>
                <a:gd name="T57" fmla="*/ 88 h 126"/>
                <a:gd name="T58" fmla="*/ 0 w 115"/>
                <a:gd name="T59" fmla="*/ 89 h 126"/>
                <a:gd name="T60" fmla="*/ 0 w 115"/>
                <a:gd name="T61" fmla="*/ 92 h 126"/>
                <a:gd name="T62" fmla="*/ 0 w 115"/>
                <a:gd name="T63" fmla="*/ 94 h 126"/>
                <a:gd name="T64" fmla="*/ 0 w 115"/>
                <a:gd name="T65" fmla="*/ 94 h 126"/>
                <a:gd name="T66" fmla="*/ 0 w 115"/>
                <a:gd name="T67" fmla="*/ 96 h 126"/>
                <a:gd name="T68" fmla="*/ 0 w 115"/>
                <a:gd name="T69" fmla="*/ 100 h 126"/>
                <a:gd name="T70" fmla="*/ 1 w 115"/>
                <a:gd name="T71" fmla="*/ 113 h 126"/>
                <a:gd name="T72" fmla="*/ 1 w 115"/>
                <a:gd name="T73" fmla="*/ 117 h 126"/>
                <a:gd name="T74" fmla="*/ 1 w 115"/>
                <a:gd name="T75" fmla="*/ 119 h 126"/>
                <a:gd name="T76" fmla="*/ 1 w 115"/>
                <a:gd name="T77" fmla="*/ 119 h 126"/>
                <a:gd name="T78" fmla="*/ 1 w 115"/>
                <a:gd name="T79" fmla="*/ 121 h 126"/>
                <a:gd name="T80" fmla="*/ 1 w 115"/>
                <a:gd name="T81" fmla="*/ 124 h 126"/>
                <a:gd name="T82" fmla="*/ 1 w 115"/>
                <a:gd name="T83" fmla="*/ 125 h 126"/>
                <a:gd name="T84" fmla="*/ 1 w 115"/>
                <a:gd name="T85" fmla="*/ 125 h 126"/>
                <a:gd name="T86" fmla="*/ 1 w 115"/>
                <a:gd name="T87" fmla="*/ 125 h 126"/>
                <a:gd name="T88" fmla="*/ 1 w 115"/>
                <a:gd name="T89" fmla="*/ 126 h 126"/>
                <a:gd name="T90" fmla="*/ 3 w 115"/>
                <a:gd name="T91" fmla="*/ 123 h 126"/>
                <a:gd name="T92" fmla="*/ 10 w 115"/>
                <a:gd name="T93" fmla="*/ 111 h 126"/>
                <a:gd name="T94" fmla="*/ 28 w 115"/>
                <a:gd name="T95" fmla="*/ 108 h 126"/>
                <a:gd name="T96" fmla="*/ 30 w 115"/>
                <a:gd name="T97" fmla="*/ 97 h 126"/>
                <a:gd name="T98" fmla="*/ 43 w 115"/>
                <a:gd name="T99" fmla="*/ 95 h 126"/>
                <a:gd name="T100" fmla="*/ 49 w 115"/>
                <a:gd name="T101" fmla="*/ 97 h 126"/>
                <a:gd name="T102" fmla="*/ 61 w 115"/>
                <a:gd name="T103" fmla="*/ 102 h 126"/>
                <a:gd name="T104" fmla="*/ 74 w 115"/>
                <a:gd name="T105" fmla="*/ 104 h 126"/>
                <a:gd name="T106" fmla="*/ 76 w 115"/>
                <a:gd name="T107" fmla="*/ 96 h 126"/>
                <a:gd name="T108" fmla="*/ 70 w 115"/>
                <a:gd name="T109" fmla="*/ 90 h 126"/>
                <a:gd name="T110" fmla="*/ 69 w 115"/>
                <a:gd name="T111" fmla="*/ 60 h 126"/>
                <a:gd name="T112" fmla="*/ 90 w 115"/>
                <a:gd name="T113" fmla="*/ 72 h 126"/>
                <a:gd name="T114" fmla="*/ 102 w 115"/>
                <a:gd name="T115" fmla="*/ 96 h 126"/>
                <a:gd name="T116" fmla="*/ 108 w 115"/>
                <a:gd name="T117" fmla="*/ 74 h 126"/>
                <a:gd name="T118" fmla="*/ 115 w 115"/>
                <a:gd name="T119" fmla="*/ 59 h 126"/>
                <a:gd name="T120" fmla="*/ 106 w 115"/>
                <a:gd name="T121" fmla="*/ 21 h 126"/>
                <a:gd name="T122" fmla="*/ 89 w 115"/>
                <a:gd name="T123" fmla="*/ 0 h 126"/>
                <a:gd name="T124" fmla="*/ 89 w 115"/>
                <a:gd name="T1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89" y="0"/>
                  </a:moveTo>
                  <a:cubicBezTo>
                    <a:pt x="89" y="0"/>
                    <a:pt x="89" y="0"/>
                    <a:pt x="89" y="0"/>
                  </a:cubicBezTo>
                  <a:cubicBezTo>
                    <a:pt x="89" y="0"/>
                    <a:pt x="88" y="0"/>
                    <a:pt x="88" y="1"/>
                  </a:cubicBezTo>
                  <a:cubicBezTo>
                    <a:pt x="88" y="1"/>
                    <a:pt x="88" y="1"/>
                    <a:pt x="88" y="1"/>
                  </a:cubicBezTo>
                  <a:cubicBezTo>
                    <a:pt x="86" y="3"/>
                    <a:pt x="84" y="4"/>
                    <a:pt x="82" y="5"/>
                  </a:cubicBezTo>
                  <a:cubicBezTo>
                    <a:pt x="81" y="6"/>
                    <a:pt x="81" y="7"/>
                    <a:pt x="80" y="7"/>
                  </a:cubicBezTo>
                  <a:cubicBezTo>
                    <a:pt x="80" y="7"/>
                    <a:pt x="80" y="7"/>
                    <a:pt x="80" y="7"/>
                  </a:cubicBezTo>
                  <a:cubicBezTo>
                    <a:pt x="79" y="8"/>
                    <a:pt x="78" y="8"/>
                    <a:pt x="78" y="9"/>
                  </a:cubicBezTo>
                  <a:cubicBezTo>
                    <a:pt x="74" y="12"/>
                    <a:pt x="71" y="14"/>
                    <a:pt x="68" y="16"/>
                  </a:cubicBezTo>
                  <a:cubicBezTo>
                    <a:pt x="65" y="18"/>
                    <a:pt x="62" y="21"/>
                    <a:pt x="59" y="24"/>
                  </a:cubicBezTo>
                  <a:cubicBezTo>
                    <a:pt x="55" y="27"/>
                    <a:pt x="52" y="29"/>
                    <a:pt x="49" y="31"/>
                  </a:cubicBezTo>
                  <a:cubicBezTo>
                    <a:pt x="49" y="32"/>
                    <a:pt x="48" y="32"/>
                    <a:pt x="47" y="33"/>
                  </a:cubicBezTo>
                  <a:cubicBezTo>
                    <a:pt x="47" y="33"/>
                    <a:pt x="47" y="33"/>
                    <a:pt x="47" y="33"/>
                  </a:cubicBezTo>
                  <a:cubicBezTo>
                    <a:pt x="46" y="33"/>
                    <a:pt x="46" y="34"/>
                    <a:pt x="45" y="35"/>
                  </a:cubicBezTo>
                  <a:cubicBezTo>
                    <a:pt x="42" y="37"/>
                    <a:pt x="40" y="38"/>
                    <a:pt x="39" y="39"/>
                  </a:cubicBezTo>
                  <a:cubicBezTo>
                    <a:pt x="39" y="39"/>
                    <a:pt x="39" y="39"/>
                    <a:pt x="39" y="39"/>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40" y="55"/>
                    <a:pt x="35" y="65"/>
                  </a:cubicBezTo>
                  <a:cubicBezTo>
                    <a:pt x="30" y="75"/>
                    <a:pt x="19" y="85"/>
                    <a:pt x="19" y="85"/>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8"/>
                  </a:cubicBezTo>
                  <a:cubicBezTo>
                    <a:pt x="0" y="88"/>
                    <a:pt x="0" y="88"/>
                    <a:pt x="0" y="88"/>
                  </a:cubicBezTo>
                  <a:cubicBezTo>
                    <a:pt x="0" y="88"/>
                    <a:pt x="0" y="88"/>
                    <a:pt x="0" y="88"/>
                  </a:cubicBezTo>
                  <a:cubicBezTo>
                    <a:pt x="0" y="89"/>
                    <a:pt x="0" y="89"/>
                    <a:pt x="0" y="89"/>
                  </a:cubicBezTo>
                  <a:cubicBezTo>
                    <a:pt x="0" y="90"/>
                    <a:pt x="0" y="91"/>
                    <a:pt x="0" y="92"/>
                  </a:cubicBezTo>
                  <a:cubicBezTo>
                    <a:pt x="0" y="93"/>
                    <a:pt x="0" y="93"/>
                    <a:pt x="0" y="94"/>
                  </a:cubicBezTo>
                  <a:cubicBezTo>
                    <a:pt x="0" y="94"/>
                    <a:pt x="0" y="94"/>
                    <a:pt x="0" y="94"/>
                  </a:cubicBezTo>
                  <a:cubicBezTo>
                    <a:pt x="0" y="95"/>
                    <a:pt x="0" y="95"/>
                    <a:pt x="0" y="96"/>
                  </a:cubicBezTo>
                  <a:cubicBezTo>
                    <a:pt x="0" y="97"/>
                    <a:pt x="0" y="98"/>
                    <a:pt x="0" y="100"/>
                  </a:cubicBezTo>
                  <a:cubicBezTo>
                    <a:pt x="0" y="105"/>
                    <a:pt x="1" y="110"/>
                    <a:pt x="1" y="113"/>
                  </a:cubicBezTo>
                  <a:cubicBezTo>
                    <a:pt x="1" y="114"/>
                    <a:pt x="1" y="116"/>
                    <a:pt x="1" y="117"/>
                  </a:cubicBezTo>
                  <a:cubicBezTo>
                    <a:pt x="1" y="118"/>
                    <a:pt x="1" y="119"/>
                    <a:pt x="1" y="119"/>
                  </a:cubicBezTo>
                  <a:cubicBezTo>
                    <a:pt x="1" y="119"/>
                    <a:pt x="1" y="119"/>
                    <a:pt x="1" y="119"/>
                  </a:cubicBezTo>
                  <a:cubicBezTo>
                    <a:pt x="1" y="120"/>
                    <a:pt x="1" y="120"/>
                    <a:pt x="1" y="121"/>
                  </a:cubicBezTo>
                  <a:cubicBezTo>
                    <a:pt x="1" y="122"/>
                    <a:pt x="1" y="123"/>
                    <a:pt x="1" y="124"/>
                  </a:cubicBezTo>
                  <a:cubicBezTo>
                    <a:pt x="1" y="124"/>
                    <a:pt x="1" y="125"/>
                    <a:pt x="1" y="125"/>
                  </a:cubicBezTo>
                  <a:cubicBezTo>
                    <a:pt x="1" y="125"/>
                    <a:pt x="1" y="125"/>
                    <a:pt x="1" y="125"/>
                  </a:cubicBezTo>
                  <a:cubicBezTo>
                    <a:pt x="1" y="125"/>
                    <a:pt x="1" y="125"/>
                    <a:pt x="1" y="125"/>
                  </a:cubicBezTo>
                  <a:cubicBezTo>
                    <a:pt x="1" y="125"/>
                    <a:pt x="1" y="126"/>
                    <a:pt x="1" y="126"/>
                  </a:cubicBezTo>
                  <a:cubicBezTo>
                    <a:pt x="2" y="125"/>
                    <a:pt x="2" y="124"/>
                    <a:pt x="3" y="123"/>
                  </a:cubicBezTo>
                  <a:cubicBezTo>
                    <a:pt x="7" y="116"/>
                    <a:pt x="10" y="111"/>
                    <a:pt x="10" y="111"/>
                  </a:cubicBezTo>
                  <a:cubicBezTo>
                    <a:pt x="10" y="111"/>
                    <a:pt x="10" y="111"/>
                    <a:pt x="28" y="108"/>
                  </a:cubicBezTo>
                  <a:cubicBezTo>
                    <a:pt x="28" y="108"/>
                    <a:pt x="28" y="108"/>
                    <a:pt x="30" y="97"/>
                  </a:cubicBezTo>
                  <a:cubicBezTo>
                    <a:pt x="30" y="97"/>
                    <a:pt x="30" y="97"/>
                    <a:pt x="43" y="95"/>
                  </a:cubicBezTo>
                  <a:cubicBezTo>
                    <a:pt x="43" y="95"/>
                    <a:pt x="43" y="95"/>
                    <a:pt x="49" y="97"/>
                  </a:cubicBezTo>
                  <a:cubicBezTo>
                    <a:pt x="49" y="97"/>
                    <a:pt x="49" y="97"/>
                    <a:pt x="61" y="102"/>
                  </a:cubicBezTo>
                  <a:cubicBezTo>
                    <a:pt x="74" y="104"/>
                    <a:pt x="74" y="104"/>
                    <a:pt x="74" y="104"/>
                  </a:cubicBezTo>
                  <a:cubicBezTo>
                    <a:pt x="74" y="104"/>
                    <a:pt x="74" y="104"/>
                    <a:pt x="76" y="96"/>
                  </a:cubicBezTo>
                  <a:cubicBezTo>
                    <a:pt x="72" y="93"/>
                    <a:pt x="70" y="90"/>
                    <a:pt x="70" y="90"/>
                  </a:cubicBezTo>
                  <a:cubicBezTo>
                    <a:pt x="69" y="60"/>
                    <a:pt x="69" y="60"/>
                    <a:pt x="69" y="60"/>
                  </a:cubicBezTo>
                  <a:cubicBezTo>
                    <a:pt x="90" y="72"/>
                    <a:pt x="90" y="72"/>
                    <a:pt x="90" y="72"/>
                  </a:cubicBezTo>
                  <a:cubicBezTo>
                    <a:pt x="102" y="96"/>
                    <a:pt x="102" y="96"/>
                    <a:pt x="102" y="96"/>
                  </a:cubicBezTo>
                  <a:cubicBezTo>
                    <a:pt x="108" y="74"/>
                    <a:pt x="108" y="74"/>
                    <a:pt x="108" y="74"/>
                  </a:cubicBezTo>
                  <a:cubicBezTo>
                    <a:pt x="115" y="59"/>
                    <a:pt x="115" y="59"/>
                    <a:pt x="115" y="59"/>
                  </a:cubicBezTo>
                  <a:cubicBezTo>
                    <a:pt x="106" y="21"/>
                    <a:pt x="106" y="21"/>
                    <a:pt x="106" y="21"/>
                  </a:cubicBezTo>
                  <a:cubicBezTo>
                    <a:pt x="89" y="0"/>
                    <a:pt x="89" y="0"/>
                    <a:pt x="89" y="0"/>
                  </a:cubicBezTo>
                  <a:cubicBezTo>
                    <a:pt x="89" y="0"/>
                    <a:pt x="89" y="0"/>
                    <a:pt x="89" y="0"/>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1" name="Freeform 16"/>
            <p:cNvSpPr>
              <a:spLocks/>
            </p:cNvSpPr>
            <p:nvPr/>
          </p:nvSpPr>
          <p:spPr bwMode="auto">
            <a:xfrm>
              <a:off x="5147263" y="4505377"/>
              <a:ext cx="540236" cy="263263"/>
            </a:xfrm>
            <a:custGeom>
              <a:avLst/>
              <a:gdLst>
                <a:gd name="T0" fmla="*/ 220 w 220"/>
                <a:gd name="T1" fmla="*/ 83 h 107"/>
                <a:gd name="T2" fmla="*/ 220 w 220"/>
                <a:gd name="T3" fmla="*/ 65 h 107"/>
                <a:gd name="T4" fmla="*/ 204 w 220"/>
                <a:gd name="T5" fmla="*/ 55 h 107"/>
                <a:gd name="T6" fmla="*/ 188 w 220"/>
                <a:gd name="T7" fmla="*/ 47 h 107"/>
                <a:gd name="T8" fmla="*/ 177 w 220"/>
                <a:gd name="T9" fmla="*/ 12 h 107"/>
                <a:gd name="T10" fmla="*/ 150 w 220"/>
                <a:gd name="T11" fmla="*/ 12 h 107"/>
                <a:gd name="T12" fmla="*/ 136 w 220"/>
                <a:gd name="T13" fmla="*/ 30 h 107"/>
                <a:gd name="T14" fmla="*/ 116 w 220"/>
                <a:gd name="T15" fmla="*/ 44 h 107"/>
                <a:gd name="T16" fmla="*/ 96 w 220"/>
                <a:gd name="T17" fmla="*/ 40 h 107"/>
                <a:gd name="T18" fmla="*/ 68 w 220"/>
                <a:gd name="T19" fmla="*/ 38 h 107"/>
                <a:gd name="T20" fmla="*/ 34 w 220"/>
                <a:gd name="T21" fmla="*/ 38 h 107"/>
                <a:gd name="T22" fmla="*/ 0 w 220"/>
                <a:gd name="T23" fmla="*/ 36 h 107"/>
                <a:gd name="T24" fmla="*/ 1 w 220"/>
                <a:gd name="T25" fmla="*/ 75 h 107"/>
                <a:gd name="T26" fmla="*/ 35 w 220"/>
                <a:gd name="T27" fmla="*/ 105 h 107"/>
                <a:gd name="T28" fmla="*/ 146 w 220"/>
                <a:gd name="T29" fmla="*/ 107 h 107"/>
                <a:gd name="T30" fmla="*/ 156 w 220"/>
                <a:gd name="T31" fmla="*/ 97 h 107"/>
                <a:gd name="T32" fmla="*/ 202 w 220"/>
                <a:gd name="T33" fmla="*/ 94 h 107"/>
                <a:gd name="T34" fmla="*/ 209 w 220"/>
                <a:gd name="T35" fmla="*/ 95 h 107"/>
                <a:gd name="T36" fmla="*/ 220 w 220"/>
                <a:gd name="T37"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07">
                  <a:moveTo>
                    <a:pt x="220" y="83"/>
                  </a:moveTo>
                  <a:cubicBezTo>
                    <a:pt x="220" y="65"/>
                    <a:pt x="220" y="65"/>
                    <a:pt x="220" y="65"/>
                  </a:cubicBezTo>
                  <a:cubicBezTo>
                    <a:pt x="204" y="55"/>
                    <a:pt x="204" y="55"/>
                    <a:pt x="204" y="55"/>
                  </a:cubicBezTo>
                  <a:cubicBezTo>
                    <a:pt x="188" y="47"/>
                    <a:pt x="188" y="47"/>
                    <a:pt x="188" y="47"/>
                  </a:cubicBezTo>
                  <a:cubicBezTo>
                    <a:pt x="188" y="47"/>
                    <a:pt x="183" y="24"/>
                    <a:pt x="177" y="12"/>
                  </a:cubicBezTo>
                  <a:cubicBezTo>
                    <a:pt x="171" y="0"/>
                    <a:pt x="150" y="12"/>
                    <a:pt x="150" y="12"/>
                  </a:cubicBezTo>
                  <a:cubicBezTo>
                    <a:pt x="150" y="12"/>
                    <a:pt x="141" y="30"/>
                    <a:pt x="136" y="30"/>
                  </a:cubicBezTo>
                  <a:cubicBezTo>
                    <a:pt x="131" y="30"/>
                    <a:pt x="125" y="30"/>
                    <a:pt x="116" y="44"/>
                  </a:cubicBezTo>
                  <a:cubicBezTo>
                    <a:pt x="107" y="58"/>
                    <a:pt x="96" y="40"/>
                    <a:pt x="96" y="40"/>
                  </a:cubicBezTo>
                  <a:cubicBezTo>
                    <a:pt x="96" y="40"/>
                    <a:pt x="70" y="40"/>
                    <a:pt x="68" y="38"/>
                  </a:cubicBezTo>
                  <a:cubicBezTo>
                    <a:pt x="55" y="26"/>
                    <a:pt x="34" y="38"/>
                    <a:pt x="34" y="38"/>
                  </a:cubicBezTo>
                  <a:cubicBezTo>
                    <a:pt x="0" y="36"/>
                    <a:pt x="0" y="36"/>
                    <a:pt x="0" y="36"/>
                  </a:cubicBezTo>
                  <a:cubicBezTo>
                    <a:pt x="1" y="48"/>
                    <a:pt x="0" y="62"/>
                    <a:pt x="1" y="75"/>
                  </a:cubicBezTo>
                  <a:cubicBezTo>
                    <a:pt x="3" y="104"/>
                    <a:pt x="35" y="105"/>
                    <a:pt x="35" y="105"/>
                  </a:cubicBezTo>
                  <a:cubicBezTo>
                    <a:pt x="146" y="107"/>
                    <a:pt x="146" y="107"/>
                    <a:pt x="146" y="107"/>
                  </a:cubicBezTo>
                  <a:cubicBezTo>
                    <a:pt x="156" y="97"/>
                    <a:pt x="156" y="97"/>
                    <a:pt x="156" y="97"/>
                  </a:cubicBezTo>
                  <a:cubicBezTo>
                    <a:pt x="156" y="97"/>
                    <a:pt x="182" y="94"/>
                    <a:pt x="202" y="94"/>
                  </a:cubicBezTo>
                  <a:cubicBezTo>
                    <a:pt x="206" y="94"/>
                    <a:pt x="208" y="95"/>
                    <a:pt x="209" y="95"/>
                  </a:cubicBezTo>
                  <a:cubicBezTo>
                    <a:pt x="219" y="89"/>
                    <a:pt x="220" y="83"/>
                    <a:pt x="220" y="8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2" name="Freeform 17"/>
            <p:cNvSpPr>
              <a:spLocks/>
            </p:cNvSpPr>
            <p:nvPr/>
          </p:nvSpPr>
          <p:spPr bwMode="auto">
            <a:xfrm>
              <a:off x="5431838" y="3799285"/>
              <a:ext cx="1068298" cy="601091"/>
            </a:xfrm>
            <a:custGeom>
              <a:avLst/>
              <a:gdLst>
                <a:gd name="T0" fmla="*/ 431 w 435"/>
                <a:gd name="T1" fmla="*/ 124 h 245"/>
                <a:gd name="T2" fmla="*/ 394 w 435"/>
                <a:gd name="T3" fmla="*/ 80 h 245"/>
                <a:gd name="T4" fmla="*/ 365 w 435"/>
                <a:gd name="T5" fmla="*/ 77 h 245"/>
                <a:gd name="T6" fmla="*/ 360 w 435"/>
                <a:gd name="T7" fmla="*/ 45 h 245"/>
                <a:gd name="T8" fmla="*/ 325 w 435"/>
                <a:gd name="T9" fmla="*/ 40 h 245"/>
                <a:gd name="T10" fmla="*/ 327 w 435"/>
                <a:gd name="T11" fmla="*/ 28 h 245"/>
                <a:gd name="T12" fmla="*/ 341 w 435"/>
                <a:gd name="T13" fmla="*/ 27 h 245"/>
                <a:gd name="T14" fmla="*/ 340 w 435"/>
                <a:gd name="T15" fmla="*/ 1 h 245"/>
                <a:gd name="T16" fmla="*/ 303 w 435"/>
                <a:gd name="T17" fmla="*/ 0 h 245"/>
                <a:gd name="T18" fmla="*/ 303 w 435"/>
                <a:gd name="T19" fmla="*/ 7 h 245"/>
                <a:gd name="T20" fmla="*/ 287 w 435"/>
                <a:gd name="T21" fmla="*/ 7 h 245"/>
                <a:gd name="T22" fmla="*/ 286 w 435"/>
                <a:gd name="T23" fmla="*/ 25 h 245"/>
                <a:gd name="T24" fmla="*/ 236 w 435"/>
                <a:gd name="T25" fmla="*/ 26 h 245"/>
                <a:gd name="T26" fmla="*/ 222 w 435"/>
                <a:gd name="T27" fmla="*/ 27 h 245"/>
                <a:gd name="T28" fmla="*/ 209 w 435"/>
                <a:gd name="T29" fmla="*/ 26 h 245"/>
                <a:gd name="T30" fmla="*/ 173 w 435"/>
                <a:gd name="T31" fmla="*/ 44 h 245"/>
                <a:gd name="T32" fmla="*/ 172 w 435"/>
                <a:gd name="T33" fmla="*/ 74 h 245"/>
                <a:gd name="T34" fmla="*/ 159 w 435"/>
                <a:gd name="T35" fmla="*/ 53 h 245"/>
                <a:gd name="T36" fmla="*/ 140 w 435"/>
                <a:gd name="T37" fmla="*/ 52 h 245"/>
                <a:gd name="T38" fmla="*/ 133 w 435"/>
                <a:gd name="T39" fmla="*/ 67 h 245"/>
                <a:gd name="T40" fmla="*/ 125 w 435"/>
                <a:gd name="T41" fmla="*/ 75 h 245"/>
                <a:gd name="T42" fmla="*/ 108 w 435"/>
                <a:gd name="T43" fmla="*/ 104 h 245"/>
                <a:gd name="T44" fmla="*/ 78 w 435"/>
                <a:gd name="T45" fmla="*/ 137 h 245"/>
                <a:gd name="T46" fmla="*/ 61 w 435"/>
                <a:gd name="T47" fmla="*/ 139 h 245"/>
                <a:gd name="T48" fmla="*/ 50 w 435"/>
                <a:gd name="T49" fmla="*/ 156 h 245"/>
                <a:gd name="T50" fmla="*/ 7 w 435"/>
                <a:gd name="T51" fmla="*/ 159 h 245"/>
                <a:gd name="T52" fmla="*/ 7 w 435"/>
                <a:gd name="T53" fmla="*/ 191 h 245"/>
                <a:gd name="T54" fmla="*/ 39 w 435"/>
                <a:gd name="T55" fmla="*/ 233 h 245"/>
                <a:gd name="T56" fmla="*/ 34 w 435"/>
                <a:gd name="T57" fmla="*/ 236 h 245"/>
                <a:gd name="T58" fmla="*/ 45 w 435"/>
                <a:gd name="T59" fmla="*/ 242 h 245"/>
                <a:gd name="T60" fmla="*/ 78 w 435"/>
                <a:gd name="T61" fmla="*/ 229 h 245"/>
                <a:gd name="T62" fmla="*/ 148 w 435"/>
                <a:gd name="T63" fmla="*/ 233 h 245"/>
                <a:gd name="T64" fmla="*/ 171 w 435"/>
                <a:gd name="T65" fmla="*/ 217 h 245"/>
                <a:gd name="T66" fmla="*/ 180 w 435"/>
                <a:gd name="T67" fmla="*/ 177 h 245"/>
                <a:gd name="T68" fmla="*/ 194 w 435"/>
                <a:gd name="T69" fmla="*/ 169 h 245"/>
                <a:gd name="T70" fmla="*/ 221 w 435"/>
                <a:gd name="T71" fmla="*/ 157 h 245"/>
                <a:gd name="T72" fmla="*/ 238 w 435"/>
                <a:gd name="T73" fmla="*/ 152 h 245"/>
                <a:gd name="T74" fmla="*/ 250 w 435"/>
                <a:gd name="T75" fmla="*/ 143 h 245"/>
                <a:gd name="T76" fmla="*/ 294 w 435"/>
                <a:gd name="T77" fmla="*/ 121 h 245"/>
                <a:gd name="T78" fmla="*/ 321 w 435"/>
                <a:gd name="T79" fmla="*/ 128 h 245"/>
                <a:gd name="T80" fmla="*/ 309 w 435"/>
                <a:gd name="T81" fmla="*/ 141 h 245"/>
                <a:gd name="T82" fmla="*/ 310 w 435"/>
                <a:gd name="T83" fmla="*/ 169 h 245"/>
                <a:gd name="T84" fmla="*/ 323 w 435"/>
                <a:gd name="T85" fmla="*/ 171 h 245"/>
                <a:gd name="T86" fmla="*/ 321 w 435"/>
                <a:gd name="T87" fmla="*/ 193 h 245"/>
                <a:gd name="T88" fmla="*/ 351 w 435"/>
                <a:gd name="T89" fmla="*/ 188 h 245"/>
                <a:gd name="T90" fmla="*/ 364 w 435"/>
                <a:gd name="T91" fmla="*/ 187 h 245"/>
                <a:gd name="T92" fmla="*/ 379 w 435"/>
                <a:gd name="T93" fmla="*/ 192 h 245"/>
                <a:gd name="T94" fmla="*/ 403 w 435"/>
                <a:gd name="T95" fmla="*/ 204 h 245"/>
                <a:gd name="T96" fmla="*/ 407 w 435"/>
                <a:gd name="T97" fmla="*/ 195 h 245"/>
                <a:gd name="T98" fmla="*/ 390 w 435"/>
                <a:gd name="T99" fmla="*/ 180 h 245"/>
                <a:gd name="T100" fmla="*/ 402 w 435"/>
                <a:gd name="T101" fmla="*/ 172 h 245"/>
                <a:gd name="T102" fmla="*/ 423 w 435"/>
                <a:gd name="T103" fmla="*/ 145 h 245"/>
                <a:gd name="T104" fmla="*/ 431 w 435"/>
                <a:gd name="T105" fmla="*/ 12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5" h="245">
                  <a:moveTo>
                    <a:pt x="431" y="124"/>
                  </a:moveTo>
                  <a:cubicBezTo>
                    <a:pt x="393" y="112"/>
                    <a:pt x="401" y="87"/>
                    <a:pt x="394" y="80"/>
                  </a:cubicBezTo>
                  <a:cubicBezTo>
                    <a:pt x="387" y="73"/>
                    <a:pt x="365" y="76"/>
                    <a:pt x="365" y="77"/>
                  </a:cubicBezTo>
                  <a:cubicBezTo>
                    <a:pt x="316" y="119"/>
                    <a:pt x="360" y="45"/>
                    <a:pt x="360" y="45"/>
                  </a:cubicBezTo>
                  <a:cubicBezTo>
                    <a:pt x="325" y="40"/>
                    <a:pt x="325" y="40"/>
                    <a:pt x="325" y="40"/>
                  </a:cubicBezTo>
                  <a:cubicBezTo>
                    <a:pt x="327" y="28"/>
                    <a:pt x="327" y="28"/>
                    <a:pt x="327" y="28"/>
                  </a:cubicBezTo>
                  <a:cubicBezTo>
                    <a:pt x="341" y="27"/>
                    <a:pt x="341" y="27"/>
                    <a:pt x="341" y="27"/>
                  </a:cubicBezTo>
                  <a:cubicBezTo>
                    <a:pt x="340" y="1"/>
                    <a:pt x="340" y="1"/>
                    <a:pt x="340" y="1"/>
                  </a:cubicBezTo>
                  <a:cubicBezTo>
                    <a:pt x="303" y="0"/>
                    <a:pt x="303" y="0"/>
                    <a:pt x="303" y="0"/>
                  </a:cubicBezTo>
                  <a:cubicBezTo>
                    <a:pt x="303" y="7"/>
                    <a:pt x="303" y="7"/>
                    <a:pt x="303" y="7"/>
                  </a:cubicBezTo>
                  <a:cubicBezTo>
                    <a:pt x="287" y="7"/>
                    <a:pt x="287" y="7"/>
                    <a:pt x="287" y="7"/>
                  </a:cubicBezTo>
                  <a:cubicBezTo>
                    <a:pt x="286" y="25"/>
                    <a:pt x="286" y="25"/>
                    <a:pt x="286" y="25"/>
                  </a:cubicBezTo>
                  <a:cubicBezTo>
                    <a:pt x="236" y="26"/>
                    <a:pt x="236" y="26"/>
                    <a:pt x="236" y="26"/>
                  </a:cubicBezTo>
                  <a:cubicBezTo>
                    <a:pt x="222" y="27"/>
                    <a:pt x="222" y="27"/>
                    <a:pt x="222" y="27"/>
                  </a:cubicBezTo>
                  <a:cubicBezTo>
                    <a:pt x="209" y="26"/>
                    <a:pt x="209" y="26"/>
                    <a:pt x="209" y="26"/>
                  </a:cubicBezTo>
                  <a:cubicBezTo>
                    <a:pt x="173" y="44"/>
                    <a:pt x="173" y="44"/>
                    <a:pt x="173" y="44"/>
                  </a:cubicBezTo>
                  <a:cubicBezTo>
                    <a:pt x="173" y="44"/>
                    <a:pt x="176" y="59"/>
                    <a:pt x="172" y="74"/>
                  </a:cubicBezTo>
                  <a:cubicBezTo>
                    <a:pt x="168" y="89"/>
                    <a:pt x="159" y="53"/>
                    <a:pt x="159" y="53"/>
                  </a:cubicBezTo>
                  <a:cubicBezTo>
                    <a:pt x="140" y="52"/>
                    <a:pt x="140" y="52"/>
                    <a:pt x="140" y="52"/>
                  </a:cubicBezTo>
                  <a:cubicBezTo>
                    <a:pt x="133" y="67"/>
                    <a:pt x="133" y="67"/>
                    <a:pt x="133" y="67"/>
                  </a:cubicBezTo>
                  <a:cubicBezTo>
                    <a:pt x="125" y="75"/>
                    <a:pt x="125" y="75"/>
                    <a:pt x="125" y="75"/>
                  </a:cubicBezTo>
                  <a:cubicBezTo>
                    <a:pt x="108" y="104"/>
                    <a:pt x="108" y="104"/>
                    <a:pt x="108" y="104"/>
                  </a:cubicBezTo>
                  <a:cubicBezTo>
                    <a:pt x="78" y="137"/>
                    <a:pt x="78" y="137"/>
                    <a:pt x="78" y="137"/>
                  </a:cubicBezTo>
                  <a:cubicBezTo>
                    <a:pt x="61" y="139"/>
                    <a:pt x="61" y="139"/>
                    <a:pt x="61" y="139"/>
                  </a:cubicBezTo>
                  <a:cubicBezTo>
                    <a:pt x="50" y="156"/>
                    <a:pt x="50" y="156"/>
                    <a:pt x="50" y="156"/>
                  </a:cubicBezTo>
                  <a:cubicBezTo>
                    <a:pt x="50" y="156"/>
                    <a:pt x="5" y="158"/>
                    <a:pt x="7" y="159"/>
                  </a:cubicBezTo>
                  <a:cubicBezTo>
                    <a:pt x="0" y="167"/>
                    <a:pt x="7" y="191"/>
                    <a:pt x="7" y="191"/>
                  </a:cubicBezTo>
                  <a:cubicBezTo>
                    <a:pt x="54" y="190"/>
                    <a:pt x="39" y="233"/>
                    <a:pt x="39" y="233"/>
                  </a:cubicBezTo>
                  <a:cubicBezTo>
                    <a:pt x="34" y="236"/>
                    <a:pt x="34" y="236"/>
                    <a:pt x="34" y="236"/>
                  </a:cubicBezTo>
                  <a:cubicBezTo>
                    <a:pt x="39" y="239"/>
                    <a:pt x="43" y="241"/>
                    <a:pt x="45" y="242"/>
                  </a:cubicBezTo>
                  <a:cubicBezTo>
                    <a:pt x="52" y="245"/>
                    <a:pt x="71" y="240"/>
                    <a:pt x="78" y="229"/>
                  </a:cubicBezTo>
                  <a:cubicBezTo>
                    <a:pt x="85" y="218"/>
                    <a:pt x="138" y="231"/>
                    <a:pt x="148" y="233"/>
                  </a:cubicBezTo>
                  <a:cubicBezTo>
                    <a:pt x="158" y="235"/>
                    <a:pt x="168" y="229"/>
                    <a:pt x="171" y="217"/>
                  </a:cubicBezTo>
                  <a:cubicBezTo>
                    <a:pt x="174" y="205"/>
                    <a:pt x="179" y="184"/>
                    <a:pt x="180" y="177"/>
                  </a:cubicBezTo>
                  <a:cubicBezTo>
                    <a:pt x="181" y="170"/>
                    <a:pt x="194" y="169"/>
                    <a:pt x="194" y="169"/>
                  </a:cubicBezTo>
                  <a:cubicBezTo>
                    <a:pt x="194" y="169"/>
                    <a:pt x="210" y="171"/>
                    <a:pt x="221" y="157"/>
                  </a:cubicBezTo>
                  <a:cubicBezTo>
                    <a:pt x="232" y="143"/>
                    <a:pt x="230" y="147"/>
                    <a:pt x="238" y="152"/>
                  </a:cubicBezTo>
                  <a:cubicBezTo>
                    <a:pt x="246" y="157"/>
                    <a:pt x="249" y="147"/>
                    <a:pt x="250" y="143"/>
                  </a:cubicBezTo>
                  <a:cubicBezTo>
                    <a:pt x="251" y="139"/>
                    <a:pt x="272" y="132"/>
                    <a:pt x="294" y="121"/>
                  </a:cubicBezTo>
                  <a:cubicBezTo>
                    <a:pt x="316" y="110"/>
                    <a:pt x="319" y="129"/>
                    <a:pt x="321" y="128"/>
                  </a:cubicBezTo>
                  <a:cubicBezTo>
                    <a:pt x="327" y="150"/>
                    <a:pt x="312" y="140"/>
                    <a:pt x="309" y="141"/>
                  </a:cubicBezTo>
                  <a:cubicBezTo>
                    <a:pt x="295" y="157"/>
                    <a:pt x="310" y="169"/>
                    <a:pt x="310" y="169"/>
                  </a:cubicBezTo>
                  <a:cubicBezTo>
                    <a:pt x="323" y="171"/>
                    <a:pt x="323" y="171"/>
                    <a:pt x="323" y="171"/>
                  </a:cubicBezTo>
                  <a:cubicBezTo>
                    <a:pt x="321" y="193"/>
                    <a:pt x="321" y="193"/>
                    <a:pt x="321" y="193"/>
                  </a:cubicBezTo>
                  <a:cubicBezTo>
                    <a:pt x="326" y="200"/>
                    <a:pt x="348" y="188"/>
                    <a:pt x="351" y="188"/>
                  </a:cubicBezTo>
                  <a:cubicBezTo>
                    <a:pt x="352" y="188"/>
                    <a:pt x="358" y="184"/>
                    <a:pt x="364" y="187"/>
                  </a:cubicBezTo>
                  <a:cubicBezTo>
                    <a:pt x="368" y="189"/>
                    <a:pt x="375" y="189"/>
                    <a:pt x="379" y="192"/>
                  </a:cubicBezTo>
                  <a:cubicBezTo>
                    <a:pt x="389" y="198"/>
                    <a:pt x="390" y="207"/>
                    <a:pt x="403" y="204"/>
                  </a:cubicBezTo>
                  <a:cubicBezTo>
                    <a:pt x="407" y="204"/>
                    <a:pt x="410" y="200"/>
                    <a:pt x="407" y="195"/>
                  </a:cubicBezTo>
                  <a:cubicBezTo>
                    <a:pt x="404" y="190"/>
                    <a:pt x="392" y="184"/>
                    <a:pt x="390" y="180"/>
                  </a:cubicBezTo>
                  <a:cubicBezTo>
                    <a:pt x="389" y="178"/>
                    <a:pt x="402" y="172"/>
                    <a:pt x="402" y="172"/>
                  </a:cubicBezTo>
                  <a:cubicBezTo>
                    <a:pt x="418" y="169"/>
                    <a:pt x="421" y="149"/>
                    <a:pt x="423" y="145"/>
                  </a:cubicBezTo>
                  <a:cubicBezTo>
                    <a:pt x="435" y="138"/>
                    <a:pt x="429" y="123"/>
                    <a:pt x="431" y="124"/>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3" name="Freeform 18"/>
            <p:cNvSpPr>
              <a:spLocks/>
            </p:cNvSpPr>
            <p:nvPr/>
          </p:nvSpPr>
          <p:spPr bwMode="auto">
            <a:xfrm>
              <a:off x="5115305" y="4068635"/>
              <a:ext cx="1120039" cy="884137"/>
            </a:xfrm>
            <a:custGeom>
              <a:avLst/>
              <a:gdLst>
                <a:gd name="T0" fmla="*/ 438 w 456"/>
                <a:gd name="T1" fmla="*/ 31 h 360"/>
                <a:gd name="T2" fmla="*/ 423 w 456"/>
                <a:gd name="T3" fmla="*/ 11 h 360"/>
                <a:gd name="T4" fmla="*/ 367 w 456"/>
                <a:gd name="T5" fmla="*/ 42 h 360"/>
                <a:gd name="T6" fmla="*/ 323 w 456"/>
                <a:gd name="T7" fmla="*/ 59 h 360"/>
                <a:gd name="T8" fmla="*/ 300 w 456"/>
                <a:gd name="T9" fmla="*/ 107 h 360"/>
                <a:gd name="T10" fmla="*/ 207 w 456"/>
                <a:gd name="T11" fmla="*/ 119 h 360"/>
                <a:gd name="T12" fmla="*/ 163 w 456"/>
                <a:gd name="T13" fmla="*/ 126 h 360"/>
                <a:gd name="T14" fmla="*/ 122 w 456"/>
                <a:gd name="T15" fmla="*/ 135 h 360"/>
                <a:gd name="T16" fmla="*/ 48 w 456"/>
                <a:gd name="T17" fmla="*/ 135 h 360"/>
                <a:gd name="T18" fmla="*/ 15 w 456"/>
                <a:gd name="T19" fmla="*/ 158 h 360"/>
                <a:gd name="T20" fmla="*/ 2 w 456"/>
                <a:gd name="T21" fmla="*/ 153 h 360"/>
                <a:gd name="T22" fmla="*/ 6 w 456"/>
                <a:gd name="T23" fmla="*/ 169 h 360"/>
                <a:gd name="T24" fmla="*/ 3 w 456"/>
                <a:gd name="T25" fmla="*/ 197 h 360"/>
                <a:gd name="T26" fmla="*/ 47 w 456"/>
                <a:gd name="T27" fmla="*/ 216 h 360"/>
                <a:gd name="T28" fmla="*/ 109 w 456"/>
                <a:gd name="T29" fmla="*/ 218 h 360"/>
                <a:gd name="T30" fmla="*/ 149 w 456"/>
                <a:gd name="T31" fmla="*/ 208 h 360"/>
                <a:gd name="T32" fmla="*/ 190 w 456"/>
                <a:gd name="T33" fmla="*/ 190 h 360"/>
                <a:gd name="T34" fmla="*/ 217 w 456"/>
                <a:gd name="T35" fmla="*/ 233 h 360"/>
                <a:gd name="T36" fmla="*/ 233 w 456"/>
                <a:gd name="T37" fmla="*/ 261 h 360"/>
                <a:gd name="T38" fmla="*/ 200 w 456"/>
                <a:gd name="T39" fmla="*/ 294 h 360"/>
                <a:gd name="T40" fmla="*/ 210 w 456"/>
                <a:gd name="T41" fmla="*/ 328 h 360"/>
                <a:gd name="T42" fmla="*/ 252 w 456"/>
                <a:gd name="T43" fmla="*/ 328 h 360"/>
                <a:gd name="T44" fmla="*/ 272 w 456"/>
                <a:gd name="T45" fmla="*/ 279 h 360"/>
                <a:gd name="T46" fmla="*/ 286 w 456"/>
                <a:gd name="T47" fmla="*/ 258 h 360"/>
                <a:gd name="T48" fmla="*/ 286 w 456"/>
                <a:gd name="T49" fmla="*/ 257 h 360"/>
                <a:gd name="T50" fmla="*/ 286 w 456"/>
                <a:gd name="T51" fmla="*/ 256 h 360"/>
                <a:gd name="T52" fmla="*/ 286 w 456"/>
                <a:gd name="T53" fmla="*/ 251 h 360"/>
                <a:gd name="T54" fmla="*/ 286 w 456"/>
                <a:gd name="T55" fmla="*/ 249 h 360"/>
                <a:gd name="T56" fmla="*/ 285 w 456"/>
                <a:gd name="T57" fmla="*/ 232 h 360"/>
                <a:gd name="T58" fmla="*/ 285 w 456"/>
                <a:gd name="T59" fmla="*/ 226 h 360"/>
                <a:gd name="T60" fmla="*/ 285 w 456"/>
                <a:gd name="T61" fmla="*/ 224 h 360"/>
                <a:gd name="T62" fmla="*/ 285 w 456"/>
                <a:gd name="T63" fmla="*/ 220 h 360"/>
                <a:gd name="T64" fmla="*/ 285 w 456"/>
                <a:gd name="T65" fmla="*/ 220 h 360"/>
                <a:gd name="T66" fmla="*/ 285 w 456"/>
                <a:gd name="T67" fmla="*/ 219 h 360"/>
                <a:gd name="T68" fmla="*/ 285 w 456"/>
                <a:gd name="T69" fmla="*/ 219 h 360"/>
                <a:gd name="T70" fmla="*/ 320 w 456"/>
                <a:gd name="T71" fmla="*/ 197 h 360"/>
                <a:gd name="T72" fmla="*/ 323 w 456"/>
                <a:gd name="T73" fmla="*/ 172 h 360"/>
                <a:gd name="T74" fmla="*/ 323 w 456"/>
                <a:gd name="T75" fmla="*/ 172 h 360"/>
                <a:gd name="T76" fmla="*/ 324 w 456"/>
                <a:gd name="T77" fmla="*/ 171 h 360"/>
                <a:gd name="T78" fmla="*/ 332 w 456"/>
                <a:gd name="T79" fmla="*/ 165 h 360"/>
                <a:gd name="T80" fmla="*/ 334 w 456"/>
                <a:gd name="T81" fmla="*/ 163 h 360"/>
                <a:gd name="T82" fmla="*/ 353 w 456"/>
                <a:gd name="T83" fmla="*/ 148 h 360"/>
                <a:gd name="T84" fmla="*/ 365 w 456"/>
                <a:gd name="T85" fmla="*/ 139 h 360"/>
                <a:gd name="T86" fmla="*/ 367 w 456"/>
                <a:gd name="T87" fmla="*/ 137 h 360"/>
                <a:gd name="T88" fmla="*/ 373 w 456"/>
                <a:gd name="T89" fmla="*/ 133 h 360"/>
                <a:gd name="T90" fmla="*/ 374 w 456"/>
                <a:gd name="T91" fmla="*/ 132 h 360"/>
                <a:gd name="T92" fmla="*/ 374 w 456"/>
                <a:gd name="T93" fmla="*/ 132 h 360"/>
                <a:gd name="T94" fmla="*/ 393 w 456"/>
                <a:gd name="T95" fmla="*/ 100 h 360"/>
                <a:gd name="T96" fmla="*/ 427 w 456"/>
                <a:gd name="T97" fmla="*/ 109 h 360"/>
                <a:gd name="T98" fmla="*/ 437 w 456"/>
                <a:gd name="T99" fmla="*/ 86 h 360"/>
                <a:gd name="T100" fmla="*/ 450 w 456"/>
                <a:gd name="T101" fmla="*/ 83 h 360"/>
                <a:gd name="T102" fmla="*/ 439 w 456"/>
                <a:gd name="T103" fmla="*/ 5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6" h="360">
                  <a:moveTo>
                    <a:pt x="439" y="59"/>
                  </a:moveTo>
                  <a:cubicBezTo>
                    <a:pt x="439" y="59"/>
                    <a:pt x="424" y="47"/>
                    <a:pt x="438" y="31"/>
                  </a:cubicBezTo>
                  <a:cubicBezTo>
                    <a:pt x="441" y="30"/>
                    <a:pt x="456" y="40"/>
                    <a:pt x="450" y="18"/>
                  </a:cubicBezTo>
                  <a:cubicBezTo>
                    <a:pt x="448" y="19"/>
                    <a:pt x="445" y="0"/>
                    <a:pt x="423" y="11"/>
                  </a:cubicBezTo>
                  <a:cubicBezTo>
                    <a:pt x="401" y="22"/>
                    <a:pt x="380" y="29"/>
                    <a:pt x="379" y="33"/>
                  </a:cubicBezTo>
                  <a:cubicBezTo>
                    <a:pt x="378" y="37"/>
                    <a:pt x="375" y="47"/>
                    <a:pt x="367" y="42"/>
                  </a:cubicBezTo>
                  <a:cubicBezTo>
                    <a:pt x="359" y="37"/>
                    <a:pt x="361" y="33"/>
                    <a:pt x="350" y="47"/>
                  </a:cubicBezTo>
                  <a:cubicBezTo>
                    <a:pt x="339" y="61"/>
                    <a:pt x="323" y="59"/>
                    <a:pt x="323" y="59"/>
                  </a:cubicBezTo>
                  <a:cubicBezTo>
                    <a:pt x="323" y="59"/>
                    <a:pt x="310" y="60"/>
                    <a:pt x="309" y="67"/>
                  </a:cubicBezTo>
                  <a:cubicBezTo>
                    <a:pt x="308" y="74"/>
                    <a:pt x="303" y="95"/>
                    <a:pt x="300" y="107"/>
                  </a:cubicBezTo>
                  <a:cubicBezTo>
                    <a:pt x="297" y="119"/>
                    <a:pt x="287" y="125"/>
                    <a:pt x="277" y="123"/>
                  </a:cubicBezTo>
                  <a:cubicBezTo>
                    <a:pt x="267" y="121"/>
                    <a:pt x="214" y="108"/>
                    <a:pt x="207" y="119"/>
                  </a:cubicBezTo>
                  <a:cubicBezTo>
                    <a:pt x="200" y="130"/>
                    <a:pt x="181" y="135"/>
                    <a:pt x="174" y="132"/>
                  </a:cubicBezTo>
                  <a:cubicBezTo>
                    <a:pt x="172" y="131"/>
                    <a:pt x="168" y="129"/>
                    <a:pt x="163" y="126"/>
                  </a:cubicBezTo>
                  <a:cubicBezTo>
                    <a:pt x="152" y="133"/>
                    <a:pt x="152" y="133"/>
                    <a:pt x="152" y="133"/>
                  </a:cubicBezTo>
                  <a:cubicBezTo>
                    <a:pt x="152" y="133"/>
                    <a:pt x="123" y="136"/>
                    <a:pt x="122" y="135"/>
                  </a:cubicBezTo>
                  <a:cubicBezTo>
                    <a:pt x="104" y="164"/>
                    <a:pt x="97" y="132"/>
                    <a:pt x="97" y="132"/>
                  </a:cubicBezTo>
                  <a:cubicBezTo>
                    <a:pt x="48" y="135"/>
                    <a:pt x="48" y="135"/>
                    <a:pt x="48" y="135"/>
                  </a:cubicBezTo>
                  <a:cubicBezTo>
                    <a:pt x="36" y="152"/>
                    <a:pt x="36" y="152"/>
                    <a:pt x="36" y="152"/>
                  </a:cubicBezTo>
                  <a:cubicBezTo>
                    <a:pt x="36" y="152"/>
                    <a:pt x="18" y="149"/>
                    <a:pt x="15" y="158"/>
                  </a:cubicBezTo>
                  <a:cubicBezTo>
                    <a:pt x="12" y="167"/>
                    <a:pt x="7" y="164"/>
                    <a:pt x="7" y="164"/>
                  </a:cubicBezTo>
                  <a:cubicBezTo>
                    <a:pt x="7" y="164"/>
                    <a:pt x="3" y="153"/>
                    <a:pt x="2" y="153"/>
                  </a:cubicBezTo>
                  <a:cubicBezTo>
                    <a:pt x="1" y="153"/>
                    <a:pt x="0" y="153"/>
                    <a:pt x="0" y="153"/>
                  </a:cubicBezTo>
                  <a:cubicBezTo>
                    <a:pt x="1" y="161"/>
                    <a:pt x="3" y="168"/>
                    <a:pt x="6" y="169"/>
                  </a:cubicBezTo>
                  <a:cubicBezTo>
                    <a:pt x="13" y="172"/>
                    <a:pt x="24" y="177"/>
                    <a:pt x="14" y="182"/>
                  </a:cubicBezTo>
                  <a:cubicBezTo>
                    <a:pt x="8" y="185"/>
                    <a:pt x="5" y="191"/>
                    <a:pt x="3" y="197"/>
                  </a:cubicBezTo>
                  <a:cubicBezTo>
                    <a:pt x="11" y="190"/>
                    <a:pt x="13" y="200"/>
                    <a:pt x="13" y="214"/>
                  </a:cubicBezTo>
                  <a:cubicBezTo>
                    <a:pt x="13" y="214"/>
                    <a:pt x="13" y="214"/>
                    <a:pt x="47" y="216"/>
                  </a:cubicBezTo>
                  <a:cubicBezTo>
                    <a:pt x="47" y="216"/>
                    <a:pt x="68" y="204"/>
                    <a:pt x="81" y="216"/>
                  </a:cubicBezTo>
                  <a:cubicBezTo>
                    <a:pt x="83" y="218"/>
                    <a:pt x="109" y="218"/>
                    <a:pt x="109" y="218"/>
                  </a:cubicBezTo>
                  <a:cubicBezTo>
                    <a:pt x="109" y="218"/>
                    <a:pt x="120" y="236"/>
                    <a:pt x="129" y="222"/>
                  </a:cubicBezTo>
                  <a:cubicBezTo>
                    <a:pt x="138" y="208"/>
                    <a:pt x="144" y="208"/>
                    <a:pt x="149" y="208"/>
                  </a:cubicBezTo>
                  <a:cubicBezTo>
                    <a:pt x="154" y="208"/>
                    <a:pt x="163" y="190"/>
                    <a:pt x="163" y="190"/>
                  </a:cubicBezTo>
                  <a:cubicBezTo>
                    <a:pt x="163" y="190"/>
                    <a:pt x="184" y="178"/>
                    <a:pt x="190" y="190"/>
                  </a:cubicBezTo>
                  <a:cubicBezTo>
                    <a:pt x="196" y="202"/>
                    <a:pt x="201" y="225"/>
                    <a:pt x="201" y="225"/>
                  </a:cubicBezTo>
                  <a:cubicBezTo>
                    <a:pt x="201" y="225"/>
                    <a:pt x="201" y="225"/>
                    <a:pt x="217" y="233"/>
                  </a:cubicBezTo>
                  <a:cubicBezTo>
                    <a:pt x="217" y="233"/>
                    <a:pt x="217" y="233"/>
                    <a:pt x="233" y="243"/>
                  </a:cubicBezTo>
                  <a:cubicBezTo>
                    <a:pt x="233" y="243"/>
                    <a:pt x="233" y="243"/>
                    <a:pt x="233" y="261"/>
                  </a:cubicBezTo>
                  <a:cubicBezTo>
                    <a:pt x="233" y="261"/>
                    <a:pt x="232" y="267"/>
                    <a:pt x="222" y="273"/>
                  </a:cubicBezTo>
                  <a:cubicBezTo>
                    <a:pt x="227" y="277"/>
                    <a:pt x="212" y="288"/>
                    <a:pt x="200" y="294"/>
                  </a:cubicBezTo>
                  <a:cubicBezTo>
                    <a:pt x="185" y="302"/>
                    <a:pt x="200" y="309"/>
                    <a:pt x="209" y="325"/>
                  </a:cubicBezTo>
                  <a:cubicBezTo>
                    <a:pt x="210" y="326"/>
                    <a:pt x="210" y="327"/>
                    <a:pt x="210" y="328"/>
                  </a:cubicBezTo>
                  <a:cubicBezTo>
                    <a:pt x="218" y="336"/>
                    <a:pt x="219" y="349"/>
                    <a:pt x="218" y="360"/>
                  </a:cubicBezTo>
                  <a:cubicBezTo>
                    <a:pt x="252" y="328"/>
                    <a:pt x="252" y="328"/>
                    <a:pt x="252" y="328"/>
                  </a:cubicBezTo>
                  <a:cubicBezTo>
                    <a:pt x="252" y="328"/>
                    <a:pt x="252" y="328"/>
                    <a:pt x="253" y="329"/>
                  </a:cubicBezTo>
                  <a:cubicBezTo>
                    <a:pt x="257" y="314"/>
                    <a:pt x="264" y="291"/>
                    <a:pt x="272" y="279"/>
                  </a:cubicBezTo>
                  <a:cubicBezTo>
                    <a:pt x="276" y="273"/>
                    <a:pt x="279" y="268"/>
                    <a:pt x="282" y="263"/>
                  </a:cubicBezTo>
                  <a:cubicBezTo>
                    <a:pt x="284" y="261"/>
                    <a:pt x="285" y="260"/>
                    <a:pt x="286" y="258"/>
                  </a:cubicBezTo>
                  <a:cubicBezTo>
                    <a:pt x="286" y="258"/>
                    <a:pt x="286" y="258"/>
                    <a:pt x="286" y="257"/>
                  </a:cubicBezTo>
                  <a:cubicBezTo>
                    <a:pt x="286" y="257"/>
                    <a:pt x="286" y="257"/>
                    <a:pt x="286" y="257"/>
                  </a:cubicBezTo>
                  <a:cubicBezTo>
                    <a:pt x="286" y="257"/>
                    <a:pt x="286" y="257"/>
                    <a:pt x="286" y="257"/>
                  </a:cubicBezTo>
                  <a:cubicBezTo>
                    <a:pt x="286" y="257"/>
                    <a:pt x="286" y="256"/>
                    <a:pt x="286" y="256"/>
                  </a:cubicBezTo>
                  <a:cubicBezTo>
                    <a:pt x="286" y="255"/>
                    <a:pt x="286" y="254"/>
                    <a:pt x="286" y="253"/>
                  </a:cubicBezTo>
                  <a:cubicBezTo>
                    <a:pt x="286" y="252"/>
                    <a:pt x="286" y="252"/>
                    <a:pt x="286" y="251"/>
                  </a:cubicBezTo>
                  <a:cubicBezTo>
                    <a:pt x="286" y="251"/>
                    <a:pt x="286" y="251"/>
                    <a:pt x="286" y="251"/>
                  </a:cubicBezTo>
                  <a:cubicBezTo>
                    <a:pt x="286" y="250"/>
                    <a:pt x="286" y="250"/>
                    <a:pt x="286" y="249"/>
                  </a:cubicBezTo>
                  <a:cubicBezTo>
                    <a:pt x="286" y="248"/>
                    <a:pt x="286" y="247"/>
                    <a:pt x="286" y="245"/>
                  </a:cubicBezTo>
                  <a:cubicBezTo>
                    <a:pt x="286" y="240"/>
                    <a:pt x="285" y="235"/>
                    <a:pt x="285" y="232"/>
                  </a:cubicBezTo>
                  <a:cubicBezTo>
                    <a:pt x="285" y="231"/>
                    <a:pt x="285" y="229"/>
                    <a:pt x="285" y="228"/>
                  </a:cubicBezTo>
                  <a:cubicBezTo>
                    <a:pt x="285" y="227"/>
                    <a:pt x="285" y="227"/>
                    <a:pt x="285" y="226"/>
                  </a:cubicBezTo>
                  <a:cubicBezTo>
                    <a:pt x="285" y="226"/>
                    <a:pt x="285" y="226"/>
                    <a:pt x="285" y="226"/>
                  </a:cubicBezTo>
                  <a:cubicBezTo>
                    <a:pt x="285" y="225"/>
                    <a:pt x="285" y="225"/>
                    <a:pt x="285" y="224"/>
                  </a:cubicBezTo>
                  <a:cubicBezTo>
                    <a:pt x="285" y="223"/>
                    <a:pt x="285" y="222"/>
                    <a:pt x="285" y="221"/>
                  </a:cubicBezTo>
                  <a:cubicBezTo>
                    <a:pt x="285" y="221"/>
                    <a:pt x="285" y="220"/>
                    <a:pt x="285" y="220"/>
                  </a:cubicBezTo>
                  <a:cubicBezTo>
                    <a:pt x="285" y="220"/>
                    <a:pt x="285" y="220"/>
                    <a:pt x="285" y="220"/>
                  </a:cubicBezTo>
                  <a:cubicBezTo>
                    <a:pt x="285" y="220"/>
                    <a:pt x="285" y="220"/>
                    <a:pt x="285" y="220"/>
                  </a:cubicBezTo>
                  <a:cubicBezTo>
                    <a:pt x="285" y="219"/>
                    <a:pt x="285" y="219"/>
                    <a:pt x="285" y="219"/>
                  </a:cubicBezTo>
                  <a:cubicBezTo>
                    <a:pt x="285" y="219"/>
                    <a:pt x="285" y="219"/>
                    <a:pt x="285" y="219"/>
                  </a:cubicBezTo>
                  <a:cubicBezTo>
                    <a:pt x="285" y="219"/>
                    <a:pt x="285" y="219"/>
                    <a:pt x="285" y="219"/>
                  </a:cubicBezTo>
                  <a:cubicBezTo>
                    <a:pt x="285" y="219"/>
                    <a:pt x="285" y="219"/>
                    <a:pt x="285" y="219"/>
                  </a:cubicBezTo>
                  <a:cubicBezTo>
                    <a:pt x="285" y="219"/>
                    <a:pt x="285" y="219"/>
                    <a:pt x="304" y="217"/>
                  </a:cubicBezTo>
                  <a:cubicBezTo>
                    <a:pt x="304" y="217"/>
                    <a:pt x="315" y="207"/>
                    <a:pt x="320" y="197"/>
                  </a:cubicBezTo>
                  <a:cubicBezTo>
                    <a:pt x="325" y="187"/>
                    <a:pt x="323" y="172"/>
                    <a:pt x="323" y="172"/>
                  </a:cubicBezTo>
                  <a:cubicBezTo>
                    <a:pt x="323" y="172"/>
                    <a:pt x="323" y="172"/>
                    <a:pt x="323" y="172"/>
                  </a:cubicBezTo>
                  <a:cubicBezTo>
                    <a:pt x="323" y="172"/>
                    <a:pt x="323" y="172"/>
                    <a:pt x="323" y="172"/>
                  </a:cubicBezTo>
                  <a:cubicBezTo>
                    <a:pt x="323" y="172"/>
                    <a:pt x="323" y="172"/>
                    <a:pt x="323" y="172"/>
                  </a:cubicBezTo>
                  <a:cubicBezTo>
                    <a:pt x="323" y="172"/>
                    <a:pt x="324" y="172"/>
                    <a:pt x="324" y="171"/>
                  </a:cubicBezTo>
                  <a:cubicBezTo>
                    <a:pt x="324" y="171"/>
                    <a:pt x="324" y="171"/>
                    <a:pt x="324" y="171"/>
                  </a:cubicBezTo>
                  <a:cubicBezTo>
                    <a:pt x="326" y="169"/>
                    <a:pt x="328" y="168"/>
                    <a:pt x="330" y="167"/>
                  </a:cubicBezTo>
                  <a:cubicBezTo>
                    <a:pt x="331" y="166"/>
                    <a:pt x="331" y="166"/>
                    <a:pt x="332" y="165"/>
                  </a:cubicBezTo>
                  <a:cubicBezTo>
                    <a:pt x="332" y="165"/>
                    <a:pt x="332" y="165"/>
                    <a:pt x="332" y="165"/>
                  </a:cubicBezTo>
                  <a:cubicBezTo>
                    <a:pt x="333" y="164"/>
                    <a:pt x="334" y="164"/>
                    <a:pt x="334" y="163"/>
                  </a:cubicBezTo>
                  <a:cubicBezTo>
                    <a:pt x="338" y="160"/>
                    <a:pt x="341" y="158"/>
                    <a:pt x="344" y="156"/>
                  </a:cubicBezTo>
                  <a:cubicBezTo>
                    <a:pt x="347" y="154"/>
                    <a:pt x="350" y="151"/>
                    <a:pt x="353" y="148"/>
                  </a:cubicBezTo>
                  <a:cubicBezTo>
                    <a:pt x="357" y="145"/>
                    <a:pt x="360" y="143"/>
                    <a:pt x="363" y="141"/>
                  </a:cubicBezTo>
                  <a:cubicBezTo>
                    <a:pt x="363" y="140"/>
                    <a:pt x="364" y="140"/>
                    <a:pt x="365" y="139"/>
                  </a:cubicBezTo>
                  <a:cubicBezTo>
                    <a:pt x="365" y="139"/>
                    <a:pt x="365" y="139"/>
                    <a:pt x="365" y="139"/>
                  </a:cubicBezTo>
                  <a:cubicBezTo>
                    <a:pt x="366" y="139"/>
                    <a:pt x="366" y="138"/>
                    <a:pt x="367" y="137"/>
                  </a:cubicBezTo>
                  <a:cubicBezTo>
                    <a:pt x="370" y="135"/>
                    <a:pt x="372" y="134"/>
                    <a:pt x="373" y="133"/>
                  </a:cubicBezTo>
                  <a:cubicBezTo>
                    <a:pt x="373" y="133"/>
                    <a:pt x="373" y="133"/>
                    <a:pt x="373" y="133"/>
                  </a:cubicBezTo>
                  <a:cubicBezTo>
                    <a:pt x="374" y="132"/>
                    <a:pt x="374" y="132"/>
                    <a:pt x="374" y="132"/>
                  </a:cubicBezTo>
                  <a:cubicBezTo>
                    <a:pt x="374" y="132"/>
                    <a:pt x="374" y="132"/>
                    <a:pt x="374" y="132"/>
                  </a:cubicBezTo>
                  <a:cubicBezTo>
                    <a:pt x="374" y="132"/>
                    <a:pt x="374" y="132"/>
                    <a:pt x="374" y="132"/>
                  </a:cubicBezTo>
                  <a:cubicBezTo>
                    <a:pt x="374" y="132"/>
                    <a:pt x="374" y="132"/>
                    <a:pt x="374" y="132"/>
                  </a:cubicBezTo>
                  <a:cubicBezTo>
                    <a:pt x="373" y="130"/>
                    <a:pt x="373" y="130"/>
                    <a:pt x="373" y="130"/>
                  </a:cubicBezTo>
                  <a:cubicBezTo>
                    <a:pt x="393" y="100"/>
                    <a:pt x="393" y="100"/>
                    <a:pt x="393" y="100"/>
                  </a:cubicBezTo>
                  <a:cubicBezTo>
                    <a:pt x="422" y="91"/>
                    <a:pt x="422" y="91"/>
                    <a:pt x="422" y="91"/>
                  </a:cubicBezTo>
                  <a:cubicBezTo>
                    <a:pt x="427" y="109"/>
                    <a:pt x="427" y="109"/>
                    <a:pt x="427" y="109"/>
                  </a:cubicBezTo>
                  <a:cubicBezTo>
                    <a:pt x="437" y="97"/>
                    <a:pt x="437" y="97"/>
                    <a:pt x="437" y="97"/>
                  </a:cubicBezTo>
                  <a:cubicBezTo>
                    <a:pt x="437" y="86"/>
                    <a:pt x="437" y="86"/>
                    <a:pt x="437" y="86"/>
                  </a:cubicBezTo>
                  <a:cubicBezTo>
                    <a:pt x="437" y="86"/>
                    <a:pt x="446" y="73"/>
                    <a:pt x="449" y="82"/>
                  </a:cubicBezTo>
                  <a:cubicBezTo>
                    <a:pt x="449" y="82"/>
                    <a:pt x="449" y="83"/>
                    <a:pt x="450" y="83"/>
                  </a:cubicBezTo>
                  <a:cubicBezTo>
                    <a:pt x="450" y="83"/>
                    <a:pt x="450" y="83"/>
                    <a:pt x="452" y="61"/>
                  </a:cubicBezTo>
                  <a:cubicBezTo>
                    <a:pt x="452" y="61"/>
                    <a:pt x="452" y="61"/>
                    <a:pt x="439" y="59"/>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4" name="Freeform 19"/>
            <p:cNvSpPr>
              <a:spLocks/>
            </p:cNvSpPr>
            <p:nvPr/>
          </p:nvSpPr>
          <p:spPr bwMode="auto">
            <a:xfrm>
              <a:off x="4800295" y="4109722"/>
              <a:ext cx="374361" cy="499134"/>
            </a:xfrm>
            <a:custGeom>
              <a:avLst/>
              <a:gdLst>
                <a:gd name="T0" fmla="*/ 142 w 152"/>
                <a:gd name="T1" fmla="*/ 165 h 203"/>
                <a:gd name="T2" fmla="*/ 134 w 152"/>
                <a:gd name="T3" fmla="*/ 152 h 203"/>
                <a:gd name="T4" fmla="*/ 128 w 152"/>
                <a:gd name="T5" fmla="*/ 136 h 203"/>
                <a:gd name="T6" fmla="*/ 81 w 152"/>
                <a:gd name="T7" fmla="*/ 115 h 203"/>
                <a:gd name="T8" fmla="*/ 79 w 152"/>
                <a:gd name="T9" fmla="*/ 50 h 203"/>
                <a:gd name="T10" fmla="*/ 71 w 152"/>
                <a:gd name="T11" fmla="*/ 28 h 203"/>
                <a:gd name="T12" fmla="*/ 32 w 152"/>
                <a:gd name="T13" fmla="*/ 27 h 203"/>
                <a:gd name="T14" fmla="*/ 13 w 152"/>
                <a:gd name="T15" fmla="*/ 59 h 203"/>
                <a:gd name="T16" fmla="*/ 21 w 152"/>
                <a:gd name="T17" fmla="*/ 124 h 203"/>
                <a:gd name="T18" fmla="*/ 28 w 152"/>
                <a:gd name="T19" fmla="*/ 143 h 203"/>
                <a:gd name="T20" fmla="*/ 41 w 152"/>
                <a:gd name="T21" fmla="*/ 158 h 203"/>
                <a:gd name="T22" fmla="*/ 48 w 152"/>
                <a:gd name="T23" fmla="*/ 158 h 203"/>
                <a:gd name="T24" fmla="*/ 57 w 152"/>
                <a:gd name="T25" fmla="*/ 149 h 203"/>
                <a:gd name="T26" fmla="*/ 64 w 152"/>
                <a:gd name="T27" fmla="*/ 176 h 203"/>
                <a:gd name="T28" fmla="*/ 83 w 152"/>
                <a:gd name="T29" fmla="*/ 164 h 203"/>
                <a:gd name="T30" fmla="*/ 103 w 152"/>
                <a:gd name="T31" fmla="*/ 189 h 203"/>
                <a:gd name="T32" fmla="*/ 131 w 152"/>
                <a:gd name="T33" fmla="*/ 180 h 203"/>
                <a:gd name="T34" fmla="*/ 142 w 152"/>
                <a:gd name="T35"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03">
                  <a:moveTo>
                    <a:pt x="142" y="165"/>
                  </a:moveTo>
                  <a:cubicBezTo>
                    <a:pt x="152" y="160"/>
                    <a:pt x="141" y="155"/>
                    <a:pt x="134" y="152"/>
                  </a:cubicBezTo>
                  <a:cubicBezTo>
                    <a:pt x="131" y="151"/>
                    <a:pt x="129" y="144"/>
                    <a:pt x="128" y="136"/>
                  </a:cubicBezTo>
                  <a:cubicBezTo>
                    <a:pt x="85" y="133"/>
                    <a:pt x="81" y="114"/>
                    <a:pt x="81" y="115"/>
                  </a:cubicBezTo>
                  <a:cubicBezTo>
                    <a:pt x="70" y="95"/>
                    <a:pt x="80" y="52"/>
                    <a:pt x="79" y="50"/>
                  </a:cubicBezTo>
                  <a:cubicBezTo>
                    <a:pt x="92" y="41"/>
                    <a:pt x="70" y="26"/>
                    <a:pt x="71" y="28"/>
                  </a:cubicBezTo>
                  <a:cubicBezTo>
                    <a:pt x="46" y="0"/>
                    <a:pt x="32" y="27"/>
                    <a:pt x="32" y="27"/>
                  </a:cubicBezTo>
                  <a:cubicBezTo>
                    <a:pt x="30" y="49"/>
                    <a:pt x="10" y="57"/>
                    <a:pt x="13" y="59"/>
                  </a:cubicBezTo>
                  <a:cubicBezTo>
                    <a:pt x="0" y="111"/>
                    <a:pt x="21" y="124"/>
                    <a:pt x="21" y="124"/>
                  </a:cubicBezTo>
                  <a:cubicBezTo>
                    <a:pt x="28" y="143"/>
                    <a:pt x="28" y="143"/>
                    <a:pt x="28" y="143"/>
                  </a:cubicBezTo>
                  <a:cubicBezTo>
                    <a:pt x="32" y="149"/>
                    <a:pt x="37" y="154"/>
                    <a:pt x="41" y="158"/>
                  </a:cubicBezTo>
                  <a:cubicBezTo>
                    <a:pt x="48" y="158"/>
                    <a:pt x="48" y="158"/>
                    <a:pt x="48" y="158"/>
                  </a:cubicBezTo>
                  <a:cubicBezTo>
                    <a:pt x="48" y="150"/>
                    <a:pt x="57" y="149"/>
                    <a:pt x="57" y="149"/>
                  </a:cubicBezTo>
                  <a:cubicBezTo>
                    <a:pt x="57" y="149"/>
                    <a:pt x="63" y="175"/>
                    <a:pt x="64" y="176"/>
                  </a:cubicBezTo>
                  <a:cubicBezTo>
                    <a:pt x="77" y="192"/>
                    <a:pt x="81" y="169"/>
                    <a:pt x="83" y="164"/>
                  </a:cubicBezTo>
                  <a:cubicBezTo>
                    <a:pt x="85" y="159"/>
                    <a:pt x="96" y="175"/>
                    <a:pt x="103" y="189"/>
                  </a:cubicBezTo>
                  <a:cubicBezTo>
                    <a:pt x="110" y="203"/>
                    <a:pt x="117" y="192"/>
                    <a:pt x="131" y="180"/>
                  </a:cubicBezTo>
                  <a:cubicBezTo>
                    <a:pt x="133" y="174"/>
                    <a:pt x="136" y="168"/>
                    <a:pt x="142" y="165"/>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5" name="Freeform 20"/>
            <p:cNvSpPr>
              <a:spLocks/>
            </p:cNvSpPr>
            <p:nvPr/>
          </p:nvSpPr>
          <p:spPr bwMode="auto">
            <a:xfrm>
              <a:off x="3975483" y="4240592"/>
              <a:ext cx="926771" cy="791310"/>
            </a:xfrm>
            <a:custGeom>
              <a:avLst/>
              <a:gdLst>
                <a:gd name="T0" fmla="*/ 364 w 377"/>
                <a:gd name="T1" fmla="*/ 91 h 322"/>
                <a:gd name="T2" fmla="*/ 314 w 377"/>
                <a:gd name="T3" fmla="*/ 117 h 322"/>
                <a:gd name="T4" fmla="*/ 241 w 377"/>
                <a:gd name="T5" fmla="*/ 106 h 322"/>
                <a:gd name="T6" fmla="*/ 182 w 377"/>
                <a:gd name="T7" fmla="*/ 84 h 322"/>
                <a:gd name="T8" fmla="*/ 141 w 377"/>
                <a:gd name="T9" fmla="*/ 68 h 322"/>
                <a:gd name="T10" fmla="*/ 111 w 377"/>
                <a:gd name="T11" fmla="*/ 58 h 322"/>
                <a:gd name="T12" fmla="*/ 86 w 377"/>
                <a:gd name="T13" fmla="*/ 33 h 322"/>
                <a:gd name="T14" fmla="*/ 45 w 377"/>
                <a:gd name="T15" fmla="*/ 36 h 322"/>
                <a:gd name="T16" fmla="*/ 83 w 377"/>
                <a:gd name="T17" fmla="*/ 99 h 322"/>
                <a:gd name="T18" fmla="*/ 57 w 377"/>
                <a:gd name="T19" fmla="*/ 104 h 322"/>
                <a:gd name="T20" fmla="*/ 57 w 377"/>
                <a:gd name="T21" fmla="*/ 105 h 322"/>
                <a:gd name="T22" fmla="*/ 57 w 377"/>
                <a:gd name="T23" fmla="*/ 105 h 322"/>
                <a:gd name="T24" fmla="*/ 57 w 377"/>
                <a:gd name="T25" fmla="*/ 110 h 322"/>
                <a:gd name="T26" fmla="*/ 57 w 377"/>
                <a:gd name="T27" fmla="*/ 112 h 322"/>
                <a:gd name="T28" fmla="*/ 57 w 377"/>
                <a:gd name="T29" fmla="*/ 119 h 322"/>
                <a:gd name="T30" fmla="*/ 56 w 377"/>
                <a:gd name="T31" fmla="*/ 138 h 322"/>
                <a:gd name="T32" fmla="*/ 56 w 377"/>
                <a:gd name="T33" fmla="*/ 140 h 322"/>
                <a:gd name="T34" fmla="*/ 56 w 377"/>
                <a:gd name="T35" fmla="*/ 146 h 322"/>
                <a:gd name="T36" fmla="*/ 56 w 377"/>
                <a:gd name="T37" fmla="*/ 147 h 322"/>
                <a:gd name="T38" fmla="*/ 56 w 377"/>
                <a:gd name="T39" fmla="*/ 148 h 322"/>
                <a:gd name="T40" fmla="*/ 78 w 377"/>
                <a:gd name="T41" fmla="*/ 155 h 322"/>
                <a:gd name="T42" fmla="*/ 107 w 377"/>
                <a:gd name="T43" fmla="*/ 174 h 322"/>
                <a:gd name="T44" fmla="*/ 56 w 377"/>
                <a:gd name="T45" fmla="*/ 188 h 322"/>
                <a:gd name="T46" fmla="*/ 6 w 377"/>
                <a:gd name="T47" fmla="*/ 223 h 322"/>
                <a:gd name="T48" fmla="*/ 28 w 377"/>
                <a:gd name="T49" fmla="*/ 257 h 322"/>
                <a:gd name="T50" fmla="*/ 6 w 377"/>
                <a:gd name="T51" fmla="*/ 307 h 322"/>
                <a:gd name="T52" fmla="*/ 1 w 377"/>
                <a:gd name="T53" fmla="*/ 322 h 322"/>
                <a:gd name="T54" fmla="*/ 2 w 377"/>
                <a:gd name="T55" fmla="*/ 322 h 322"/>
                <a:gd name="T56" fmla="*/ 6 w 377"/>
                <a:gd name="T57" fmla="*/ 319 h 322"/>
                <a:gd name="T58" fmla="*/ 78 w 377"/>
                <a:gd name="T59" fmla="*/ 293 h 322"/>
                <a:gd name="T60" fmla="*/ 192 w 377"/>
                <a:gd name="T61" fmla="*/ 306 h 322"/>
                <a:gd name="T62" fmla="*/ 325 w 377"/>
                <a:gd name="T63" fmla="*/ 269 h 322"/>
                <a:gd name="T64" fmla="*/ 342 w 377"/>
                <a:gd name="T65" fmla="*/ 251 h 322"/>
                <a:gd name="T66" fmla="*/ 346 w 377"/>
                <a:gd name="T67" fmla="*/ 246 h 322"/>
                <a:gd name="T68" fmla="*/ 354 w 377"/>
                <a:gd name="T69" fmla="*/ 189 h 322"/>
                <a:gd name="T70" fmla="*/ 339 w 377"/>
                <a:gd name="T71" fmla="*/ 147 h 322"/>
                <a:gd name="T72" fmla="*/ 374 w 377"/>
                <a:gd name="T73" fmla="*/ 126 h 322"/>
                <a:gd name="T74" fmla="*/ 377 w 377"/>
                <a:gd name="T75" fmla="*/ 1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 h="322">
                  <a:moveTo>
                    <a:pt x="364" y="90"/>
                  </a:moveTo>
                  <a:cubicBezTo>
                    <a:pt x="364" y="91"/>
                    <a:pt x="364" y="91"/>
                    <a:pt x="364" y="91"/>
                  </a:cubicBezTo>
                  <a:cubicBezTo>
                    <a:pt x="356" y="105"/>
                    <a:pt x="356" y="105"/>
                    <a:pt x="356" y="105"/>
                  </a:cubicBezTo>
                  <a:cubicBezTo>
                    <a:pt x="356" y="105"/>
                    <a:pt x="331" y="114"/>
                    <a:pt x="314" y="117"/>
                  </a:cubicBezTo>
                  <a:cubicBezTo>
                    <a:pt x="297" y="120"/>
                    <a:pt x="293" y="113"/>
                    <a:pt x="293" y="113"/>
                  </a:cubicBezTo>
                  <a:cubicBezTo>
                    <a:pt x="241" y="106"/>
                    <a:pt x="241" y="106"/>
                    <a:pt x="241" y="106"/>
                  </a:cubicBezTo>
                  <a:cubicBezTo>
                    <a:pt x="198" y="105"/>
                    <a:pt x="198" y="105"/>
                    <a:pt x="198" y="105"/>
                  </a:cubicBezTo>
                  <a:cubicBezTo>
                    <a:pt x="182" y="84"/>
                    <a:pt x="182" y="84"/>
                    <a:pt x="182" y="84"/>
                  </a:cubicBezTo>
                  <a:cubicBezTo>
                    <a:pt x="149" y="81"/>
                    <a:pt x="149" y="81"/>
                    <a:pt x="149" y="81"/>
                  </a:cubicBezTo>
                  <a:cubicBezTo>
                    <a:pt x="141" y="68"/>
                    <a:pt x="141" y="68"/>
                    <a:pt x="141" y="68"/>
                  </a:cubicBezTo>
                  <a:cubicBezTo>
                    <a:pt x="110" y="66"/>
                    <a:pt x="110" y="66"/>
                    <a:pt x="110" y="66"/>
                  </a:cubicBezTo>
                  <a:cubicBezTo>
                    <a:pt x="111" y="58"/>
                    <a:pt x="111" y="58"/>
                    <a:pt x="111" y="58"/>
                  </a:cubicBezTo>
                  <a:cubicBezTo>
                    <a:pt x="101" y="46"/>
                    <a:pt x="101" y="46"/>
                    <a:pt x="101" y="46"/>
                  </a:cubicBezTo>
                  <a:cubicBezTo>
                    <a:pt x="101" y="46"/>
                    <a:pt x="85" y="32"/>
                    <a:pt x="86" y="33"/>
                  </a:cubicBezTo>
                  <a:cubicBezTo>
                    <a:pt x="72" y="0"/>
                    <a:pt x="51" y="37"/>
                    <a:pt x="51" y="37"/>
                  </a:cubicBezTo>
                  <a:cubicBezTo>
                    <a:pt x="45" y="36"/>
                    <a:pt x="45" y="36"/>
                    <a:pt x="45" y="36"/>
                  </a:cubicBezTo>
                  <a:cubicBezTo>
                    <a:pt x="46" y="59"/>
                    <a:pt x="68" y="80"/>
                    <a:pt x="79" y="87"/>
                  </a:cubicBezTo>
                  <a:cubicBezTo>
                    <a:pt x="94" y="96"/>
                    <a:pt x="83" y="99"/>
                    <a:pt x="83" y="99"/>
                  </a:cubicBezTo>
                  <a:cubicBezTo>
                    <a:pt x="57" y="104"/>
                    <a:pt x="57" y="104"/>
                    <a:pt x="57" y="104"/>
                  </a:cubicBezTo>
                  <a:cubicBezTo>
                    <a:pt x="57" y="104"/>
                    <a:pt x="57" y="104"/>
                    <a:pt x="57" y="104"/>
                  </a:cubicBezTo>
                  <a:cubicBezTo>
                    <a:pt x="57" y="104"/>
                    <a:pt x="57" y="104"/>
                    <a:pt x="57" y="104"/>
                  </a:cubicBezTo>
                  <a:cubicBezTo>
                    <a:pt x="57" y="104"/>
                    <a:pt x="57" y="105"/>
                    <a:pt x="57" y="105"/>
                  </a:cubicBezTo>
                  <a:cubicBezTo>
                    <a:pt x="57" y="105"/>
                    <a:pt x="57" y="105"/>
                    <a:pt x="57" y="105"/>
                  </a:cubicBezTo>
                  <a:cubicBezTo>
                    <a:pt x="57" y="105"/>
                    <a:pt x="57" y="105"/>
                    <a:pt x="57" y="105"/>
                  </a:cubicBezTo>
                  <a:cubicBezTo>
                    <a:pt x="57" y="106"/>
                    <a:pt x="57" y="106"/>
                    <a:pt x="57" y="106"/>
                  </a:cubicBezTo>
                  <a:cubicBezTo>
                    <a:pt x="57" y="108"/>
                    <a:pt x="57" y="109"/>
                    <a:pt x="57" y="110"/>
                  </a:cubicBezTo>
                  <a:cubicBezTo>
                    <a:pt x="57" y="111"/>
                    <a:pt x="57" y="111"/>
                    <a:pt x="57" y="112"/>
                  </a:cubicBezTo>
                  <a:cubicBezTo>
                    <a:pt x="57" y="112"/>
                    <a:pt x="57" y="112"/>
                    <a:pt x="57" y="112"/>
                  </a:cubicBezTo>
                  <a:cubicBezTo>
                    <a:pt x="57" y="113"/>
                    <a:pt x="57" y="113"/>
                    <a:pt x="57" y="114"/>
                  </a:cubicBezTo>
                  <a:cubicBezTo>
                    <a:pt x="57" y="116"/>
                    <a:pt x="57" y="117"/>
                    <a:pt x="57" y="119"/>
                  </a:cubicBezTo>
                  <a:cubicBezTo>
                    <a:pt x="57" y="123"/>
                    <a:pt x="56" y="127"/>
                    <a:pt x="56" y="133"/>
                  </a:cubicBezTo>
                  <a:cubicBezTo>
                    <a:pt x="56" y="135"/>
                    <a:pt x="56" y="137"/>
                    <a:pt x="56" y="138"/>
                  </a:cubicBezTo>
                  <a:cubicBezTo>
                    <a:pt x="56" y="139"/>
                    <a:pt x="56" y="139"/>
                    <a:pt x="56" y="140"/>
                  </a:cubicBezTo>
                  <a:cubicBezTo>
                    <a:pt x="56" y="140"/>
                    <a:pt x="56" y="140"/>
                    <a:pt x="56" y="140"/>
                  </a:cubicBezTo>
                  <a:cubicBezTo>
                    <a:pt x="56" y="141"/>
                    <a:pt x="56" y="141"/>
                    <a:pt x="56" y="142"/>
                  </a:cubicBezTo>
                  <a:cubicBezTo>
                    <a:pt x="56" y="144"/>
                    <a:pt x="56" y="145"/>
                    <a:pt x="56" y="146"/>
                  </a:cubicBezTo>
                  <a:cubicBezTo>
                    <a:pt x="56" y="146"/>
                    <a:pt x="56" y="146"/>
                    <a:pt x="56" y="147"/>
                  </a:cubicBezTo>
                  <a:cubicBezTo>
                    <a:pt x="56" y="147"/>
                    <a:pt x="56" y="147"/>
                    <a:pt x="56" y="147"/>
                  </a:cubicBezTo>
                  <a:cubicBezTo>
                    <a:pt x="56" y="147"/>
                    <a:pt x="56" y="147"/>
                    <a:pt x="56" y="147"/>
                  </a:cubicBezTo>
                  <a:cubicBezTo>
                    <a:pt x="56" y="148"/>
                    <a:pt x="56" y="148"/>
                    <a:pt x="56" y="148"/>
                  </a:cubicBezTo>
                  <a:cubicBezTo>
                    <a:pt x="56" y="148"/>
                    <a:pt x="56" y="148"/>
                    <a:pt x="56" y="148"/>
                  </a:cubicBezTo>
                  <a:cubicBezTo>
                    <a:pt x="78" y="155"/>
                    <a:pt x="78" y="155"/>
                    <a:pt x="78" y="155"/>
                  </a:cubicBezTo>
                  <a:cubicBezTo>
                    <a:pt x="106" y="161"/>
                    <a:pt x="106" y="161"/>
                    <a:pt x="106" y="161"/>
                  </a:cubicBezTo>
                  <a:cubicBezTo>
                    <a:pt x="107" y="174"/>
                    <a:pt x="107" y="174"/>
                    <a:pt x="107" y="174"/>
                  </a:cubicBezTo>
                  <a:cubicBezTo>
                    <a:pt x="59" y="174"/>
                    <a:pt x="59" y="174"/>
                    <a:pt x="59" y="174"/>
                  </a:cubicBezTo>
                  <a:cubicBezTo>
                    <a:pt x="56" y="188"/>
                    <a:pt x="56" y="188"/>
                    <a:pt x="56" y="188"/>
                  </a:cubicBezTo>
                  <a:cubicBezTo>
                    <a:pt x="56" y="188"/>
                    <a:pt x="31" y="196"/>
                    <a:pt x="13" y="213"/>
                  </a:cubicBezTo>
                  <a:cubicBezTo>
                    <a:pt x="9" y="217"/>
                    <a:pt x="7" y="220"/>
                    <a:pt x="6" y="223"/>
                  </a:cubicBezTo>
                  <a:cubicBezTo>
                    <a:pt x="6" y="234"/>
                    <a:pt x="6" y="234"/>
                    <a:pt x="6" y="234"/>
                  </a:cubicBezTo>
                  <a:cubicBezTo>
                    <a:pt x="9" y="242"/>
                    <a:pt x="18" y="250"/>
                    <a:pt x="28" y="257"/>
                  </a:cubicBezTo>
                  <a:cubicBezTo>
                    <a:pt x="45" y="269"/>
                    <a:pt x="20" y="276"/>
                    <a:pt x="17" y="284"/>
                  </a:cubicBezTo>
                  <a:cubicBezTo>
                    <a:pt x="16" y="287"/>
                    <a:pt x="10" y="298"/>
                    <a:pt x="6" y="307"/>
                  </a:cubicBezTo>
                  <a:cubicBezTo>
                    <a:pt x="5" y="308"/>
                    <a:pt x="5" y="309"/>
                    <a:pt x="4" y="310"/>
                  </a:cubicBezTo>
                  <a:cubicBezTo>
                    <a:pt x="2" y="316"/>
                    <a:pt x="0" y="320"/>
                    <a:pt x="1" y="322"/>
                  </a:cubicBezTo>
                  <a:cubicBezTo>
                    <a:pt x="1" y="322"/>
                    <a:pt x="1" y="322"/>
                    <a:pt x="1" y="322"/>
                  </a:cubicBezTo>
                  <a:cubicBezTo>
                    <a:pt x="1" y="322"/>
                    <a:pt x="1" y="322"/>
                    <a:pt x="2" y="322"/>
                  </a:cubicBezTo>
                  <a:cubicBezTo>
                    <a:pt x="3" y="322"/>
                    <a:pt x="4" y="321"/>
                    <a:pt x="6" y="319"/>
                  </a:cubicBezTo>
                  <a:cubicBezTo>
                    <a:pt x="6" y="319"/>
                    <a:pt x="6" y="319"/>
                    <a:pt x="6" y="319"/>
                  </a:cubicBezTo>
                  <a:cubicBezTo>
                    <a:pt x="7" y="318"/>
                    <a:pt x="7" y="318"/>
                    <a:pt x="8" y="317"/>
                  </a:cubicBezTo>
                  <a:cubicBezTo>
                    <a:pt x="28" y="296"/>
                    <a:pt x="68" y="299"/>
                    <a:pt x="78" y="293"/>
                  </a:cubicBezTo>
                  <a:cubicBezTo>
                    <a:pt x="88" y="287"/>
                    <a:pt x="136" y="282"/>
                    <a:pt x="145" y="282"/>
                  </a:cubicBezTo>
                  <a:cubicBezTo>
                    <a:pt x="154" y="282"/>
                    <a:pt x="166" y="290"/>
                    <a:pt x="192" y="306"/>
                  </a:cubicBezTo>
                  <a:cubicBezTo>
                    <a:pt x="218" y="322"/>
                    <a:pt x="246" y="307"/>
                    <a:pt x="245" y="309"/>
                  </a:cubicBezTo>
                  <a:cubicBezTo>
                    <a:pt x="272" y="262"/>
                    <a:pt x="311" y="270"/>
                    <a:pt x="325" y="269"/>
                  </a:cubicBezTo>
                  <a:cubicBezTo>
                    <a:pt x="328" y="269"/>
                    <a:pt x="331" y="268"/>
                    <a:pt x="333" y="267"/>
                  </a:cubicBezTo>
                  <a:cubicBezTo>
                    <a:pt x="339" y="262"/>
                    <a:pt x="340" y="255"/>
                    <a:pt x="342" y="251"/>
                  </a:cubicBezTo>
                  <a:cubicBezTo>
                    <a:pt x="342" y="250"/>
                    <a:pt x="342" y="250"/>
                    <a:pt x="343" y="250"/>
                  </a:cubicBezTo>
                  <a:cubicBezTo>
                    <a:pt x="344" y="248"/>
                    <a:pt x="345" y="247"/>
                    <a:pt x="346" y="246"/>
                  </a:cubicBezTo>
                  <a:cubicBezTo>
                    <a:pt x="350" y="243"/>
                    <a:pt x="352" y="238"/>
                    <a:pt x="339" y="222"/>
                  </a:cubicBezTo>
                  <a:cubicBezTo>
                    <a:pt x="320" y="199"/>
                    <a:pt x="343" y="194"/>
                    <a:pt x="354" y="189"/>
                  </a:cubicBezTo>
                  <a:cubicBezTo>
                    <a:pt x="365" y="184"/>
                    <a:pt x="359" y="177"/>
                    <a:pt x="358" y="172"/>
                  </a:cubicBezTo>
                  <a:cubicBezTo>
                    <a:pt x="357" y="167"/>
                    <a:pt x="339" y="172"/>
                    <a:pt x="339" y="147"/>
                  </a:cubicBezTo>
                  <a:cubicBezTo>
                    <a:pt x="339" y="129"/>
                    <a:pt x="360" y="128"/>
                    <a:pt x="372" y="128"/>
                  </a:cubicBezTo>
                  <a:cubicBezTo>
                    <a:pt x="374" y="126"/>
                    <a:pt x="374" y="126"/>
                    <a:pt x="374" y="126"/>
                  </a:cubicBezTo>
                  <a:cubicBezTo>
                    <a:pt x="376" y="105"/>
                    <a:pt x="376" y="105"/>
                    <a:pt x="376" y="105"/>
                  </a:cubicBezTo>
                  <a:cubicBezTo>
                    <a:pt x="377" y="105"/>
                    <a:pt x="377" y="105"/>
                    <a:pt x="377" y="105"/>
                  </a:cubicBezTo>
                  <a:cubicBezTo>
                    <a:pt x="373" y="101"/>
                    <a:pt x="368" y="96"/>
                    <a:pt x="364" y="90"/>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6" name="Freeform 21"/>
            <p:cNvSpPr>
              <a:spLocks/>
            </p:cNvSpPr>
            <p:nvPr/>
          </p:nvSpPr>
          <p:spPr bwMode="auto">
            <a:xfrm>
              <a:off x="2898055" y="3715589"/>
              <a:ext cx="1340699" cy="1349792"/>
            </a:xfrm>
            <a:custGeom>
              <a:avLst/>
              <a:gdLst>
                <a:gd name="T0" fmla="*/ 495 w 546"/>
                <a:gd name="T1" fmla="*/ 362 h 550"/>
                <a:gd name="T2" fmla="*/ 495 w 546"/>
                <a:gd name="T3" fmla="*/ 361 h 550"/>
                <a:gd name="T4" fmla="*/ 495 w 546"/>
                <a:gd name="T5" fmla="*/ 360 h 550"/>
                <a:gd name="T6" fmla="*/ 495 w 546"/>
                <a:gd name="T7" fmla="*/ 354 h 550"/>
                <a:gd name="T8" fmla="*/ 496 w 546"/>
                <a:gd name="T9" fmla="*/ 333 h 550"/>
                <a:gd name="T10" fmla="*/ 496 w 546"/>
                <a:gd name="T11" fmla="*/ 326 h 550"/>
                <a:gd name="T12" fmla="*/ 496 w 546"/>
                <a:gd name="T13" fmla="*/ 319 h 550"/>
                <a:gd name="T14" fmla="*/ 496 w 546"/>
                <a:gd name="T15" fmla="*/ 318 h 550"/>
                <a:gd name="T16" fmla="*/ 518 w 546"/>
                <a:gd name="T17" fmla="*/ 301 h 550"/>
                <a:gd name="T18" fmla="*/ 385 w 546"/>
                <a:gd name="T19" fmla="*/ 221 h 550"/>
                <a:gd name="T20" fmla="*/ 230 w 546"/>
                <a:gd name="T21" fmla="*/ 132 h 550"/>
                <a:gd name="T22" fmla="*/ 168 w 546"/>
                <a:gd name="T23" fmla="*/ 64 h 550"/>
                <a:gd name="T24" fmla="*/ 129 w 546"/>
                <a:gd name="T25" fmla="*/ 19 h 550"/>
                <a:gd name="T26" fmla="*/ 69 w 546"/>
                <a:gd name="T27" fmla="*/ 60 h 550"/>
                <a:gd name="T28" fmla="*/ 44 w 546"/>
                <a:gd name="T29" fmla="*/ 2 h 550"/>
                <a:gd name="T30" fmla="*/ 16 w 546"/>
                <a:gd name="T31" fmla="*/ 32 h 550"/>
                <a:gd name="T32" fmla="*/ 16 w 546"/>
                <a:gd name="T33" fmla="*/ 83 h 550"/>
                <a:gd name="T34" fmla="*/ 17 w 546"/>
                <a:gd name="T35" fmla="*/ 85 h 550"/>
                <a:gd name="T36" fmla="*/ 19 w 546"/>
                <a:gd name="T37" fmla="*/ 88 h 550"/>
                <a:gd name="T38" fmla="*/ 23 w 546"/>
                <a:gd name="T39" fmla="*/ 94 h 550"/>
                <a:gd name="T40" fmla="*/ 25 w 546"/>
                <a:gd name="T41" fmla="*/ 98 h 550"/>
                <a:gd name="T42" fmla="*/ 28 w 546"/>
                <a:gd name="T43" fmla="*/ 102 h 550"/>
                <a:gd name="T44" fmla="*/ 32 w 546"/>
                <a:gd name="T45" fmla="*/ 109 h 550"/>
                <a:gd name="T46" fmla="*/ 34 w 546"/>
                <a:gd name="T47" fmla="*/ 113 h 550"/>
                <a:gd name="T48" fmla="*/ 36 w 546"/>
                <a:gd name="T49" fmla="*/ 117 h 550"/>
                <a:gd name="T50" fmla="*/ 36 w 546"/>
                <a:gd name="T51" fmla="*/ 122 h 550"/>
                <a:gd name="T52" fmla="*/ 26 w 546"/>
                <a:gd name="T53" fmla="*/ 140 h 550"/>
                <a:gd name="T54" fmla="*/ 22 w 546"/>
                <a:gd name="T55" fmla="*/ 142 h 550"/>
                <a:gd name="T56" fmla="*/ 11 w 546"/>
                <a:gd name="T57" fmla="*/ 209 h 550"/>
                <a:gd name="T58" fmla="*/ 13 w 546"/>
                <a:gd name="T59" fmla="*/ 211 h 550"/>
                <a:gd name="T60" fmla="*/ 39 w 546"/>
                <a:gd name="T61" fmla="*/ 277 h 550"/>
                <a:gd name="T62" fmla="*/ 71 w 546"/>
                <a:gd name="T63" fmla="*/ 283 h 550"/>
                <a:gd name="T64" fmla="*/ 122 w 546"/>
                <a:gd name="T65" fmla="*/ 291 h 550"/>
                <a:gd name="T66" fmla="*/ 139 w 546"/>
                <a:gd name="T67" fmla="*/ 364 h 550"/>
                <a:gd name="T68" fmla="*/ 78 w 546"/>
                <a:gd name="T69" fmla="*/ 438 h 550"/>
                <a:gd name="T70" fmla="*/ 123 w 546"/>
                <a:gd name="T71" fmla="*/ 479 h 550"/>
                <a:gd name="T72" fmla="*/ 133 w 546"/>
                <a:gd name="T73" fmla="*/ 423 h 550"/>
                <a:gd name="T74" fmla="*/ 191 w 546"/>
                <a:gd name="T75" fmla="*/ 430 h 550"/>
                <a:gd name="T76" fmla="*/ 248 w 546"/>
                <a:gd name="T77" fmla="*/ 441 h 550"/>
                <a:gd name="T78" fmla="*/ 284 w 546"/>
                <a:gd name="T79" fmla="*/ 435 h 550"/>
                <a:gd name="T80" fmla="*/ 302 w 546"/>
                <a:gd name="T81" fmla="*/ 439 h 550"/>
                <a:gd name="T82" fmla="*/ 362 w 546"/>
                <a:gd name="T83" fmla="*/ 464 h 550"/>
                <a:gd name="T84" fmla="*/ 410 w 546"/>
                <a:gd name="T85" fmla="*/ 490 h 550"/>
                <a:gd name="T86" fmla="*/ 415 w 546"/>
                <a:gd name="T87" fmla="*/ 541 h 550"/>
                <a:gd name="T88" fmla="*/ 440 w 546"/>
                <a:gd name="T89" fmla="*/ 536 h 550"/>
                <a:gd name="T90" fmla="*/ 456 w 546"/>
                <a:gd name="T91" fmla="*/ 498 h 550"/>
                <a:gd name="T92" fmla="*/ 445 w 546"/>
                <a:gd name="T93" fmla="*/ 437 h 550"/>
                <a:gd name="T94" fmla="*/ 498 w 546"/>
                <a:gd name="T95" fmla="*/ 38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550">
                  <a:moveTo>
                    <a:pt x="545" y="375"/>
                  </a:moveTo>
                  <a:cubicBezTo>
                    <a:pt x="545" y="375"/>
                    <a:pt x="545" y="375"/>
                    <a:pt x="517" y="369"/>
                  </a:cubicBezTo>
                  <a:cubicBezTo>
                    <a:pt x="517" y="369"/>
                    <a:pt x="517" y="369"/>
                    <a:pt x="495" y="362"/>
                  </a:cubicBezTo>
                  <a:cubicBezTo>
                    <a:pt x="495" y="362"/>
                    <a:pt x="495" y="362"/>
                    <a:pt x="495" y="362"/>
                  </a:cubicBezTo>
                  <a:cubicBezTo>
                    <a:pt x="495" y="362"/>
                    <a:pt x="495" y="362"/>
                    <a:pt x="495" y="362"/>
                  </a:cubicBezTo>
                  <a:cubicBezTo>
                    <a:pt x="495" y="362"/>
                    <a:pt x="495" y="362"/>
                    <a:pt x="495" y="361"/>
                  </a:cubicBezTo>
                  <a:cubicBezTo>
                    <a:pt x="495" y="361"/>
                    <a:pt x="495" y="361"/>
                    <a:pt x="495" y="361"/>
                  </a:cubicBezTo>
                  <a:cubicBezTo>
                    <a:pt x="495" y="361"/>
                    <a:pt x="495" y="361"/>
                    <a:pt x="495" y="361"/>
                  </a:cubicBezTo>
                  <a:cubicBezTo>
                    <a:pt x="495" y="360"/>
                    <a:pt x="495" y="360"/>
                    <a:pt x="495" y="360"/>
                  </a:cubicBezTo>
                  <a:cubicBezTo>
                    <a:pt x="495" y="359"/>
                    <a:pt x="495" y="357"/>
                    <a:pt x="495" y="356"/>
                  </a:cubicBezTo>
                  <a:cubicBezTo>
                    <a:pt x="495" y="355"/>
                    <a:pt x="495" y="355"/>
                    <a:pt x="495" y="354"/>
                  </a:cubicBezTo>
                  <a:cubicBezTo>
                    <a:pt x="495" y="354"/>
                    <a:pt x="495" y="354"/>
                    <a:pt x="495" y="354"/>
                  </a:cubicBezTo>
                  <a:cubicBezTo>
                    <a:pt x="495" y="354"/>
                    <a:pt x="495" y="353"/>
                    <a:pt x="495" y="352"/>
                  </a:cubicBezTo>
                  <a:cubicBezTo>
                    <a:pt x="495" y="350"/>
                    <a:pt x="495" y="349"/>
                    <a:pt x="495" y="347"/>
                  </a:cubicBezTo>
                  <a:cubicBezTo>
                    <a:pt x="495" y="344"/>
                    <a:pt x="496" y="339"/>
                    <a:pt x="496" y="333"/>
                  </a:cubicBezTo>
                  <a:cubicBezTo>
                    <a:pt x="496" y="331"/>
                    <a:pt x="496" y="329"/>
                    <a:pt x="496" y="328"/>
                  </a:cubicBezTo>
                  <a:cubicBezTo>
                    <a:pt x="496" y="327"/>
                    <a:pt x="496" y="327"/>
                    <a:pt x="496" y="326"/>
                  </a:cubicBezTo>
                  <a:cubicBezTo>
                    <a:pt x="496" y="326"/>
                    <a:pt x="496" y="326"/>
                    <a:pt x="496" y="326"/>
                  </a:cubicBezTo>
                  <a:cubicBezTo>
                    <a:pt x="496" y="325"/>
                    <a:pt x="496" y="325"/>
                    <a:pt x="496" y="324"/>
                  </a:cubicBezTo>
                  <a:cubicBezTo>
                    <a:pt x="496" y="322"/>
                    <a:pt x="496" y="321"/>
                    <a:pt x="496" y="320"/>
                  </a:cubicBezTo>
                  <a:cubicBezTo>
                    <a:pt x="496" y="320"/>
                    <a:pt x="496" y="320"/>
                    <a:pt x="496" y="319"/>
                  </a:cubicBezTo>
                  <a:cubicBezTo>
                    <a:pt x="496" y="319"/>
                    <a:pt x="496" y="319"/>
                    <a:pt x="496" y="319"/>
                  </a:cubicBezTo>
                  <a:cubicBezTo>
                    <a:pt x="496" y="319"/>
                    <a:pt x="496" y="319"/>
                    <a:pt x="496" y="319"/>
                  </a:cubicBezTo>
                  <a:cubicBezTo>
                    <a:pt x="496" y="318"/>
                    <a:pt x="496" y="318"/>
                    <a:pt x="496" y="318"/>
                  </a:cubicBezTo>
                  <a:cubicBezTo>
                    <a:pt x="496" y="318"/>
                    <a:pt x="496" y="318"/>
                    <a:pt x="496" y="318"/>
                  </a:cubicBezTo>
                  <a:cubicBezTo>
                    <a:pt x="496" y="318"/>
                    <a:pt x="496" y="318"/>
                    <a:pt x="522" y="313"/>
                  </a:cubicBezTo>
                  <a:cubicBezTo>
                    <a:pt x="522" y="313"/>
                    <a:pt x="533" y="310"/>
                    <a:pt x="518" y="301"/>
                  </a:cubicBezTo>
                  <a:cubicBezTo>
                    <a:pt x="507" y="294"/>
                    <a:pt x="485" y="273"/>
                    <a:pt x="484" y="250"/>
                  </a:cubicBezTo>
                  <a:cubicBezTo>
                    <a:pt x="440" y="240"/>
                    <a:pt x="440" y="240"/>
                    <a:pt x="440" y="240"/>
                  </a:cubicBezTo>
                  <a:cubicBezTo>
                    <a:pt x="385" y="221"/>
                    <a:pt x="385" y="221"/>
                    <a:pt x="385" y="221"/>
                  </a:cubicBezTo>
                  <a:cubicBezTo>
                    <a:pt x="337" y="198"/>
                    <a:pt x="337" y="198"/>
                    <a:pt x="337" y="198"/>
                  </a:cubicBezTo>
                  <a:cubicBezTo>
                    <a:pt x="281" y="155"/>
                    <a:pt x="281" y="155"/>
                    <a:pt x="281" y="155"/>
                  </a:cubicBezTo>
                  <a:cubicBezTo>
                    <a:pt x="281" y="155"/>
                    <a:pt x="231" y="133"/>
                    <a:pt x="230" y="132"/>
                  </a:cubicBezTo>
                  <a:cubicBezTo>
                    <a:pt x="225" y="110"/>
                    <a:pt x="228" y="91"/>
                    <a:pt x="235" y="76"/>
                  </a:cubicBezTo>
                  <a:cubicBezTo>
                    <a:pt x="175" y="76"/>
                    <a:pt x="175" y="76"/>
                    <a:pt x="175" y="76"/>
                  </a:cubicBezTo>
                  <a:cubicBezTo>
                    <a:pt x="175" y="76"/>
                    <a:pt x="179" y="64"/>
                    <a:pt x="168" y="64"/>
                  </a:cubicBezTo>
                  <a:cubicBezTo>
                    <a:pt x="157" y="64"/>
                    <a:pt x="131" y="74"/>
                    <a:pt x="130" y="64"/>
                  </a:cubicBezTo>
                  <a:cubicBezTo>
                    <a:pt x="129" y="54"/>
                    <a:pt x="137" y="40"/>
                    <a:pt x="137" y="40"/>
                  </a:cubicBezTo>
                  <a:cubicBezTo>
                    <a:pt x="137" y="40"/>
                    <a:pt x="149" y="16"/>
                    <a:pt x="129" y="19"/>
                  </a:cubicBezTo>
                  <a:cubicBezTo>
                    <a:pt x="109" y="22"/>
                    <a:pt x="98" y="23"/>
                    <a:pt x="96" y="33"/>
                  </a:cubicBezTo>
                  <a:cubicBezTo>
                    <a:pt x="94" y="43"/>
                    <a:pt x="86" y="42"/>
                    <a:pt x="83" y="48"/>
                  </a:cubicBezTo>
                  <a:cubicBezTo>
                    <a:pt x="80" y="54"/>
                    <a:pt x="79" y="63"/>
                    <a:pt x="69" y="60"/>
                  </a:cubicBezTo>
                  <a:cubicBezTo>
                    <a:pt x="67" y="59"/>
                    <a:pt x="65" y="56"/>
                    <a:pt x="63" y="50"/>
                  </a:cubicBezTo>
                  <a:cubicBezTo>
                    <a:pt x="58" y="34"/>
                    <a:pt x="57" y="3"/>
                    <a:pt x="57" y="3"/>
                  </a:cubicBezTo>
                  <a:cubicBezTo>
                    <a:pt x="57" y="3"/>
                    <a:pt x="52" y="0"/>
                    <a:pt x="44" y="2"/>
                  </a:cubicBezTo>
                  <a:cubicBezTo>
                    <a:pt x="44" y="2"/>
                    <a:pt x="43" y="2"/>
                    <a:pt x="43" y="2"/>
                  </a:cubicBezTo>
                  <a:cubicBezTo>
                    <a:pt x="39" y="3"/>
                    <a:pt x="35" y="5"/>
                    <a:pt x="30" y="10"/>
                  </a:cubicBezTo>
                  <a:cubicBezTo>
                    <a:pt x="25" y="15"/>
                    <a:pt x="20" y="22"/>
                    <a:pt x="16" y="32"/>
                  </a:cubicBezTo>
                  <a:cubicBezTo>
                    <a:pt x="15" y="36"/>
                    <a:pt x="0" y="57"/>
                    <a:pt x="15" y="81"/>
                  </a:cubicBezTo>
                  <a:cubicBezTo>
                    <a:pt x="15" y="81"/>
                    <a:pt x="15" y="82"/>
                    <a:pt x="15" y="82"/>
                  </a:cubicBezTo>
                  <a:cubicBezTo>
                    <a:pt x="15" y="82"/>
                    <a:pt x="16" y="82"/>
                    <a:pt x="16" y="83"/>
                  </a:cubicBezTo>
                  <a:cubicBezTo>
                    <a:pt x="16" y="83"/>
                    <a:pt x="16" y="83"/>
                    <a:pt x="16" y="84"/>
                  </a:cubicBezTo>
                  <a:cubicBezTo>
                    <a:pt x="16" y="84"/>
                    <a:pt x="16" y="84"/>
                    <a:pt x="16" y="84"/>
                  </a:cubicBezTo>
                  <a:cubicBezTo>
                    <a:pt x="17" y="85"/>
                    <a:pt x="17" y="85"/>
                    <a:pt x="17" y="85"/>
                  </a:cubicBezTo>
                  <a:cubicBezTo>
                    <a:pt x="17" y="86"/>
                    <a:pt x="17" y="86"/>
                    <a:pt x="18" y="86"/>
                  </a:cubicBezTo>
                  <a:cubicBezTo>
                    <a:pt x="18" y="87"/>
                    <a:pt x="18" y="87"/>
                    <a:pt x="19" y="88"/>
                  </a:cubicBezTo>
                  <a:cubicBezTo>
                    <a:pt x="19" y="88"/>
                    <a:pt x="19" y="88"/>
                    <a:pt x="19" y="88"/>
                  </a:cubicBezTo>
                  <a:cubicBezTo>
                    <a:pt x="19" y="89"/>
                    <a:pt x="20" y="90"/>
                    <a:pt x="20" y="91"/>
                  </a:cubicBezTo>
                  <a:cubicBezTo>
                    <a:pt x="21" y="91"/>
                    <a:pt x="21" y="91"/>
                    <a:pt x="21" y="91"/>
                  </a:cubicBezTo>
                  <a:cubicBezTo>
                    <a:pt x="21" y="92"/>
                    <a:pt x="22" y="93"/>
                    <a:pt x="23" y="94"/>
                  </a:cubicBezTo>
                  <a:cubicBezTo>
                    <a:pt x="23" y="94"/>
                    <a:pt x="23" y="95"/>
                    <a:pt x="23" y="95"/>
                  </a:cubicBezTo>
                  <a:cubicBezTo>
                    <a:pt x="23" y="95"/>
                    <a:pt x="23" y="95"/>
                    <a:pt x="23" y="95"/>
                  </a:cubicBezTo>
                  <a:cubicBezTo>
                    <a:pt x="24" y="96"/>
                    <a:pt x="25" y="97"/>
                    <a:pt x="25" y="98"/>
                  </a:cubicBezTo>
                  <a:cubicBezTo>
                    <a:pt x="25" y="98"/>
                    <a:pt x="26" y="98"/>
                    <a:pt x="26" y="99"/>
                  </a:cubicBezTo>
                  <a:cubicBezTo>
                    <a:pt x="26" y="100"/>
                    <a:pt x="27" y="100"/>
                    <a:pt x="28" y="101"/>
                  </a:cubicBezTo>
                  <a:cubicBezTo>
                    <a:pt x="28" y="102"/>
                    <a:pt x="28" y="102"/>
                    <a:pt x="28" y="102"/>
                  </a:cubicBezTo>
                  <a:cubicBezTo>
                    <a:pt x="29" y="103"/>
                    <a:pt x="29" y="104"/>
                    <a:pt x="30" y="106"/>
                  </a:cubicBezTo>
                  <a:cubicBezTo>
                    <a:pt x="30" y="106"/>
                    <a:pt x="30" y="106"/>
                    <a:pt x="30" y="106"/>
                  </a:cubicBezTo>
                  <a:cubicBezTo>
                    <a:pt x="31" y="107"/>
                    <a:pt x="31" y="108"/>
                    <a:pt x="32" y="109"/>
                  </a:cubicBezTo>
                  <a:cubicBezTo>
                    <a:pt x="32" y="109"/>
                    <a:pt x="32" y="110"/>
                    <a:pt x="33" y="110"/>
                  </a:cubicBezTo>
                  <a:cubicBezTo>
                    <a:pt x="33" y="111"/>
                    <a:pt x="33" y="111"/>
                    <a:pt x="34" y="112"/>
                  </a:cubicBezTo>
                  <a:cubicBezTo>
                    <a:pt x="34" y="112"/>
                    <a:pt x="34" y="113"/>
                    <a:pt x="34" y="113"/>
                  </a:cubicBezTo>
                  <a:cubicBezTo>
                    <a:pt x="34" y="114"/>
                    <a:pt x="35" y="114"/>
                    <a:pt x="35" y="115"/>
                  </a:cubicBezTo>
                  <a:cubicBezTo>
                    <a:pt x="35" y="115"/>
                    <a:pt x="35" y="115"/>
                    <a:pt x="35" y="116"/>
                  </a:cubicBezTo>
                  <a:cubicBezTo>
                    <a:pt x="35" y="116"/>
                    <a:pt x="36" y="117"/>
                    <a:pt x="36" y="117"/>
                  </a:cubicBezTo>
                  <a:cubicBezTo>
                    <a:pt x="36" y="118"/>
                    <a:pt x="36" y="118"/>
                    <a:pt x="36" y="118"/>
                  </a:cubicBezTo>
                  <a:cubicBezTo>
                    <a:pt x="36" y="119"/>
                    <a:pt x="36" y="119"/>
                    <a:pt x="36" y="120"/>
                  </a:cubicBezTo>
                  <a:cubicBezTo>
                    <a:pt x="36" y="121"/>
                    <a:pt x="36" y="121"/>
                    <a:pt x="36" y="122"/>
                  </a:cubicBezTo>
                  <a:cubicBezTo>
                    <a:pt x="35" y="128"/>
                    <a:pt x="35" y="134"/>
                    <a:pt x="28" y="139"/>
                  </a:cubicBezTo>
                  <a:cubicBezTo>
                    <a:pt x="28" y="139"/>
                    <a:pt x="28" y="139"/>
                    <a:pt x="28" y="139"/>
                  </a:cubicBezTo>
                  <a:cubicBezTo>
                    <a:pt x="27" y="139"/>
                    <a:pt x="27" y="140"/>
                    <a:pt x="26" y="140"/>
                  </a:cubicBezTo>
                  <a:cubicBezTo>
                    <a:pt x="26" y="140"/>
                    <a:pt x="26" y="140"/>
                    <a:pt x="26" y="140"/>
                  </a:cubicBezTo>
                  <a:cubicBezTo>
                    <a:pt x="25" y="141"/>
                    <a:pt x="25" y="141"/>
                    <a:pt x="24" y="141"/>
                  </a:cubicBezTo>
                  <a:cubicBezTo>
                    <a:pt x="24" y="141"/>
                    <a:pt x="23" y="142"/>
                    <a:pt x="22" y="142"/>
                  </a:cubicBezTo>
                  <a:cubicBezTo>
                    <a:pt x="18" y="146"/>
                    <a:pt x="12" y="164"/>
                    <a:pt x="20" y="169"/>
                  </a:cubicBezTo>
                  <a:cubicBezTo>
                    <a:pt x="28" y="174"/>
                    <a:pt x="33" y="178"/>
                    <a:pt x="26" y="188"/>
                  </a:cubicBezTo>
                  <a:cubicBezTo>
                    <a:pt x="19" y="198"/>
                    <a:pt x="6" y="206"/>
                    <a:pt x="11" y="209"/>
                  </a:cubicBezTo>
                  <a:cubicBezTo>
                    <a:pt x="12" y="209"/>
                    <a:pt x="12" y="210"/>
                    <a:pt x="13" y="210"/>
                  </a:cubicBezTo>
                  <a:cubicBezTo>
                    <a:pt x="13" y="210"/>
                    <a:pt x="13" y="211"/>
                    <a:pt x="13" y="211"/>
                  </a:cubicBezTo>
                  <a:cubicBezTo>
                    <a:pt x="13" y="211"/>
                    <a:pt x="13" y="211"/>
                    <a:pt x="13" y="211"/>
                  </a:cubicBezTo>
                  <a:cubicBezTo>
                    <a:pt x="16" y="215"/>
                    <a:pt x="16" y="225"/>
                    <a:pt x="24" y="233"/>
                  </a:cubicBezTo>
                  <a:cubicBezTo>
                    <a:pt x="34" y="243"/>
                    <a:pt x="49" y="253"/>
                    <a:pt x="43" y="271"/>
                  </a:cubicBezTo>
                  <a:cubicBezTo>
                    <a:pt x="43" y="271"/>
                    <a:pt x="41" y="274"/>
                    <a:pt x="39" y="277"/>
                  </a:cubicBezTo>
                  <a:cubicBezTo>
                    <a:pt x="35" y="283"/>
                    <a:pt x="31" y="290"/>
                    <a:pt x="39" y="291"/>
                  </a:cubicBezTo>
                  <a:cubicBezTo>
                    <a:pt x="51" y="292"/>
                    <a:pt x="60" y="281"/>
                    <a:pt x="60" y="281"/>
                  </a:cubicBezTo>
                  <a:cubicBezTo>
                    <a:pt x="60" y="281"/>
                    <a:pt x="60" y="281"/>
                    <a:pt x="71" y="283"/>
                  </a:cubicBezTo>
                  <a:cubicBezTo>
                    <a:pt x="71" y="283"/>
                    <a:pt x="71" y="283"/>
                    <a:pt x="71" y="283"/>
                  </a:cubicBezTo>
                  <a:cubicBezTo>
                    <a:pt x="83" y="286"/>
                    <a:pt x="83" y="286"/>
                    <a:pt x="83" y="286"/>
                  </a:cubicBezTo>
                  <a:cubicBezTo>
                    <a:pt x="122" y="291"/>
                    <a:pt x="122" y="291"/>
                    <a:pt x="122" y="291"/>
                  </a:cubicBezTo>
                  <a:cubicBezTo>
                    <a:pt x="122" y="291"/>
                    <a:pt x="123" y="307"/>
                    <a:pt x="134" y="317"/>
                  </a:cubicBezTo>
                  <a:cubicBezTo>
                    <a:pt x="145" y="327"/>
                    <a:pt x="158" y="335"/>
                    <a:pt x="148" y="347"/>
                  </a:cubicBezTo>
                  <a:cubicBezTo>
                    <a:pt x="153" y="347"/>
                    <a:pt x="139" y="364"/>
                    <a:pt x="139" y="364"/>
                  </a:cubicBezTo>
                  <a:cubicBezTo>
                    <a:pt x="110" y="395"/>
                    <a:pt x="110" y="395"/>
                    <a:pt x="110" y="395"/>
                  </a:cubicBezTo>
                  <a:cubicBezTo>
                    <a:pt x="91" y="413"/>
                    <a:pt x="91" y="413"/>
                    <a:pt x="91" y="413"/>
                  </a:cubicBezTo>
                  <a:cubicBezTo>
                    <a:pt x="78" y="438"/>
                    <a:pt x="78" y="438"/>
                    <a:pt x="78" y="438"/>
                  </a:cubicBezTo>
                  <a:cubicBezTo>
                    <a:pt x="77" y="490"/>
                    <a:pt x="77" y="490"/>
                    <a:pt x="77" y="490"/>
                  </a:cubicBezTo>
                  <a:cubicBezTo>
                    <a:pt x="77" y="490"/>
                    <a:pt x="96" y="508"/>
                    <a:pt x="120" y="501"/>
                  </a:cubicBezTo>
                  <a:cubicBezTo>
                    <a:pt x="122" y="499"/>
                    <a:pt x="133" y="499"/>
                    <a:pt x="123" y="479"/>
                  </a:cubicBezTo>
                  <a:cubicBezTo>
                    <a:pt x="113" y="459"/>
                    <a:pt x="100" y="441"/>
                    <a:pt x="105" y="428"/>
                  </a:cubicBezTo>
                  <a:cubicBezTo>
                    <a:pt x="110" y="415"/>
                    <a:pt x="132" y="402"/>
                    <a:pt x="132" y="402"/>
                  </a:cubicBezTo>
                  <a:cubicBezTo>
                    <a:pt x="133" y="423"/>
                    <a:pt x="133" y="423"/>
                    <a:pt x="133" y="423"/>
                  </a:cubicBezTo>
                  <a:cubicBezTo>
                    <a:pt x="133" y="423"/>
                    <a:pt x="140" y="420"/>
                    <a:pt x="146" y="418"/>
                  </a:cubicBezTo>
                  <a:cubicBezTo>
                    <a:pt x="152" y="416"/>
                    <a:pt x="156" y="420"/>
                    <a:pt x="159" y="425"/>
                  </a:cubicBezTo>
                  <a:cubicBezTo>
                    <a:pt x="162" y="430"/>
                    <a:pt x="191" y="430"/>
                    <a:pt x="191" y="430"/>
                  </a:cubicBezTo>
                  <a:cubicBezTo>
                    <a:pt x="201" y="419"/>
                    <a:pt x="201" y="419"/>
                    <a:pt x="201" y="419"/>
                  </a:cubicBezTo>
                  <a:cubicBezTo>
                    <a:pt x="236" y="419"/>
                    <a:pt x="236" y="419"/>
                    <a:pt x="236" y="419"/>
                  </a:cubicBezTo>
                  <a:cubicBezTo>
                    <a:pt x="248" y="441"/>
                    <a:pt x="248" y="441"/>
                    <a:pt x="248" y="441"/>
                  </a:cubicBezTo>
                  <a:cubicBezTo>
                    <a:pt x="248" y="441"/>
                    <a:pt x="258" y="444"/>
                    <a:pt x="264" y="439"/>
                  </a:cubicBezTo>
                  <a:cubicBezTo>
                    <a:pt x="270" y="434"/>
                    <a:pt x="270" y="425"/>
                    <a:pt x="270" y="425"/>
                  </a:cubicBezTo>
                  <a:cubicBezTo>
                    <a:pt x="284" y="435"/>
                    <a:pt x="284" y="435"/>
                    <a:pt x="284" y="435"/>
                  </a:cubicBezTo>
                  <a:cubicBezTo>
                    <a:pt x="286" y="445"/>
                    <a:pt x="286" y="445"/>
                    <a:pt x="286" y="445"/>
                  </a:cubicBezTo>
                  <a:cubicBezTo>
                    <a:pt x="286" y="445"/>
                    <a:pt x="295" y="450"/>
                    <a:pt x="296" y="447"/>
                  </a:cubicBezTo>
                  <a:cubicBezTo>
                    <a:pt x="297" y="444"/>
                    <a:pt x="302" y="439"/>
                    <a:pt x="302" y="439"/>
                  </a:cubicBezTo>
                  <a:cubicBezTo>
                    <a:pt x="316" y="437"/>
                    <a:pt x="316" y="437"/>
                    <a:pt x="316" y="437"/>
                  </a:cubicBezTo>
                  <a:cubicBezTo>
                    <a:pt x="328" y="429"/>
                    <a:pt x="328" y="429"/>
                    <a:pt x="328" y="429"/>
                  </a:cubicBezTo>
                  <a:cubicBezTo>
                    <a:pt x="362" y="464"/>
                    <a:pt x="362" y="464"/>
                    <a:pt x="362" y="464"/>
                  </a:cubicBezTo>
                  <a:cubicBezTo>
                    <a:pt x="377" y="466"/>
                    <a:pt x="377" y="466"/>
                    <a:pt x="377" y="466"/>
                  </a:cubicBezTo>
                  <a:cubicBezTo>
                    <a:pt x="387" y="480"/>
                    <a:pt x="387" y="480"/>
                    <a:pt x="387" y="480"/>
                  </a:cubicBezTo>
                  <a:cubicBezTo>
                    <a:pt x="387" y="480"/>
                    <a:pt x="401" y="480"/>
                    <a:pt x="410" y="490"/>
                  </a:cubicBezTo>
                  <a:cubicBezTo>
                    <a:pt x="419" y="500"/>
                    <a:pt x="419" y="504"/>
                    <a:pt x="414" y="511"/>
                  </a:cubicBezTo>
                  <a:cubicBezTo>
                    <a:pt x="409" y="518"/>
                    <a:pt x="401" y="521"/>
                    <a:pt x="404" y="529"/>
                  </a:cubicBezTo>
                  <a:cubicBezTo>
                    <a:pt x="407" y="537"/>
                    <a:pt x="403" y="541"/>
                    <a:pt x="415" y="541"/>
                  </a:cubicBezTo>
                  <a:cubicBezTo>
                    <a:pt x="427" y="541"/>
                    <a:pt x="433" y="550"/>
                    <a:pt x="437" y="541"/>
                  </a:cubicBezTo>
                  <a:cubicBezTo>
                    <a:pt x="438" y="540"/>
                    <a:pt x="439" y="538"/>
                    <a:pt x="440" y="536"/>
                  </a:cubicBezTo>
                  <a:cubicBezTo>
                    <a:pt x="440" y="536"/>
                    <a:pt x="440" y="536"/>
                    <a:pt x="440" y="536"/>
                  </a:cubicBezTo>
                  <a:cubicBezTo>
                    <a:pt x="439" y="534"/>
                    <a:pt x="441" y="530"/>
                    <a:pt x="443" y="524"/>
                  </a:cubicBezTo>
                  <a:cubicBezTo>
                    <a:pt x="444" y="523"/>
                    <a:pt x="444" y="522"/>
                    <a:pt x="445" y="521"/>
                  </a:cubicBezTo>
                  <a:cubicBezTo>
                    <a:pt x="449" y="512"/>
                    <a:pt x="455" y="501"/>
                    <a:pt x="456" y="498"/>
                  </a:cubicBezTo>
                  <a:cubicBezTo>
                    <a:pt x="459" y="490"/>
                    <a:pt x="484" y="483"/>
                    <a:pt x="467" y="471"/>
                  </a:cubicBezTo>
                  <a:cubicBezTo>
                    <a:pt x="457" y="464"/>
                    <a:pt x="448" y="456"/>
                    <a:pt x="445" y="448"/>
                  </a:cubicBezTo>
                  <a:cubicBezTo>
                    <a:pt x="444" y="444"/>
                    <a:pt x="444" y="441"/>
                    <a:pt x="445" y="437"/>
                  </a:cubicBezTo>
                  <a:cubicBezTo>
                    <a:pt x="446" y="434"/>
                    <a:pt x="448" y="431"/>
                    <a:pt x="452" y="427"/>
                  </a:cubicBezTo>
                  <a:cubicBezTo>
                    <a:pt x="470" y="410"/>
                    <a:pt x="495" y="402"/>
                    <a:pt x="495" y="402"/>
                  </a:cubicBezTo>
                  <a:cubicBezTo>
                    <a:pt x="495" y="402"/>
                    <a:pt x="495" y="402"/>
                    <a:pt x="498" y="388"/>
                  </a:cubicBezTo>
                  <a:cubicBezTo>
                    <a:pt x="498" y="388"/>
                    <a:pt x="498" y="388"/>
                    <a:pt x="546" y="388"/>
                  </a:cubicBezTo>
                  <a:cubicBezTo>
                    <a:pt x="546" y="388"/>
                    <a:pt x="546" y="388"/>
                    <a:pt x="545" y="375"/>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7" name="Freeform 22"/>
            <p:cNvSpPr>
              <a:spLocks/>
            </p:cNvSpPr>
            <p:nvPr/>
          </p:nvSpPr>
          <p:spPr bwMode="auto">
            <a:xfrm>
              <a:off x="3018276" y="3456891"/>
              <a:ext cx="587412" cy="444351"/>
            </a:xfrm>
            <a:custGeom>
              <a:avLst/>
              <a:gdLst>
                <a:gd name="T0" fmla="*/ 63 w 239"/>
                <a:gd name="T1" fmla="*/ 20 h 181"/>
                <a:gd name="T2" fmla="*/ 33 w 239"/>
                <a:gd name="T3" fmla="*/ 26 h 181"/>
                <a:gd name="T4" fmla="*/ 10 w 239"/>
                <a:gd name="T5" fmla="*/ 48 h 181"/>
                <a:gd name="T6" fmla="*/ 4 w 239"/>
                <a:gd name="T7" fmla="*/ 89 h 181"/>
                <a:gd name="T8" fmla="*/ 0 w 239"/>
                <a:gd name="T9" fmla="*/ 106 h 181"/>
                <a:gd name="T10" fmla="*/ 8 w 239"/>
                <a:gd name="T11" fmla="*/ 108 h 181"/>
                <a:gd name="T12" fmla="*/ 14 w 239"/>
                <a:gd name="T13" fmla="*/ 155 h 181"/>
                <a:gd name="T14" fmla="*/ 15 w 239"/>
                <a:gd name="T15" fmla="*/ 158 h 181"/>
                <a:gd name="T16" fmla="*/ 21 w 239"/>
                <a:gd name="T17" fmla="*/ 165 h 181"/>
                <a:gd name="T18" fmla="*/ 34 w 239"/>
                <a:gd name="T19" fmla="*/ 153 h 181"/>
                <a:gd name="T20" fmla="*/ 47 w 239"/>
                <a:gd name="T21" fmla="*/ 138 h 181"/>
                <a:gd name="T22" fmla="*/ 80 w 239"/>
                <a:gd name="T23" fmla="*/ 124 h 181"/>
                <a:gd name="T24" fmla="*/ 88 w 239"/>
                <a:gd name="T25" fmla="*/ 145 h 181"/>
                <a:gd name="T26" fmla="*/ 81 w 239"/>
                <a:gd name="T27" fmla="*/ 169 h 181"/>
                <a:gd name="T28" fmla="*/ 119 w 239"/>
                <a:gd name="T29" fmla="*/ 169 h 181"/>
                <a:gd name="T30" fmla="*/ 126 w 239"/>
                <a:gd name="T31" fmla="*/ 181 h 181"/>
                <a:gd name="T32" fmla="*/ 186 w 239"/>
                <a:gd name="T33" fmla="*/ 181 h 181"/>
                <a:gd name="T34" fmla="*/ 216 w 239"/>
                <a:gd name="T35" fmla="*/ 145 h 181"/>
                <a:gd name="T36" fmla="*/ 225 w 239"/>
                <a:gd name="T37" fmla="*/ 93 h 181"/>
                <a:gd name="T38" fmla="*/ 195 w 239"/>
                <a:gd name="T39" fmla="*/ 73 h 181"/>
                <a:gd name="T40" fmla="*/ 156 w 239"/>
                <a:gd name="T41" fmla="*/ 46 h 181"/>
                <a:gd name="T42" fmla="*/ 132 w 239"/>
                <a:gd name="T43" fmla="*/ 46 h 181"/>
                <a:gd name="T44" fmla="*/ 119 w 239"/>
                <a:gd name="T45" fmla="*/ 17 h 181"/>
                <a:gd name="T46" fmla="*/ 94 w 239"/>
                <a:gd name="T47" fmla="*/ 24 h 181"/>
                <a:gd name="T48" fmla="*/ 91 w 239"/>
                <a:gd name="T49" fmla="*/ 23 h 181"/>
                <a:gd name="T50" fmla="*/ 88 w 239"/>
                <a:gd name="T51" fmla="*/ 30 h 181"/>
                <a:gd name="T52" fmla="*/ 63 w 239"/>
                <a:gd name="T53"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81">
                  <a:moveTo>
                    <a:pt x="63" y="20"/>
                  </a:moveTo>
                  <a:cubicBezTo>
                    <a:pt x="62" y="12"/>
                    <a:pt x="43" y="19"/>
                    <a:pt x="33" y="26"/>
                  </a:cubicBezTo>
                  <a:cubicBezTo>
                    <a:pt x="23" y="33"/>
                    <a:pt x="10" y="48"/>
                    <a:pt x="10" y="48"/>
                  </a:cubicBezTo>
                  <a:cubicBezTo>
                    <a:pt x="10" y="48"/>
                    <a:pt x="9" y="61"/>
                    <a:pt x="4" y="89"/>
                  </a:cubicBezTo>
                  <a:cubicBezTo>
                    <a:pt x="3" y="96"/>
                    <a:pt x="1" y="101"/>
                    <a:pt x="0" y="106"/>
                  </a:cubicBezTo>
                  <a:cubicBezTo>
                    <a:pt x="5" y="106"/>
                    <a:pt x="8" y="108"/>
                    <a:pt x="8" y="108"/>
                  </a:cubicBezTo>
                  <a:cubicBezTo>
                    <a:pt x="8" y="108"/>
                    <a:pt x="9" y="139"/>
                    <a:pt x="14" y="155"/>
                  </a:cubicBezTo>
                  <a:cubicBezTo>
                    <a:pt x="14" y="156"/>
                    <a:pt x="15" y="157"/>
                    <a:pt x="15" y="158"/>
                  </a:cubicBezTo>
                  <a:cubicBezTo>
                    <a:pt x="21" y="165"/>
                    <a:pt x="21" y="165"/>
                    <a:pt x="21" y="165"/>
                  </a:cubicBezTo>
                  <a:cubicBezTo>
                    <a:pt x="30" y="167"/>
                    <a:pt x="31" y="159"/>
                    <a:pt x="34" y="153"/>
                  </a:cubicBezTo>
                  <a:cubicBezTo>
                    <a:pt x="37" y="147"/>
                    <a:pt x="45" y="148"/>
                    <a:pt x="47" y="138"/>
                  </a:cubicBezTo>
                  <a:cubicBezTo>
                    <a:pt x="49" y="128"/>
                    <a:pt x="60" y="127"/>
                    <a:pt x="80" y="124"/>
                  </a:cubicBezTo>
                  <a:cubicBezTo>
                    <a:pt x="100" y="121"/>
                    <a:pt x="88" y="145"/>
                    <a:pt x="88" y="145"/>
                  </a:cubicBezTo>
                  <a:cubicBezTo>
                    <a:pt x="88" y="145"/>
                    <a:pt x="80" y="159"/>
                    <a:pt x="81" y="169"/>
                  </a:cubicBezTo>
                  <a:cubicBezTo>
                    <a:pt x="82" y="179"/>
                    <a:pt x="108" y="169"/>
                    <a:pt x="119" y="169"/>
                  </a:cubicBezTo>
                  <a:cubicBezTo>
                    <a:pt x="130" y="169"/>
                    <a:pt x="126" y="181"/>
                    <a:pt x="126" y="181"/>
                  </a:cubicBezTo>
                  <a:cubicBezTo>
                    <a:pt x="126" y="181"/>
                    <a:pt x="126" y="181"/>
                    <a:pt x="186" y="181"/>
                  </a:cubicBezTo>
                  <a:cubicBezTo>
                    <a:pt x="197" y="155"/>
                    <a:pt x="218" y="142"/>
                    <a:pt x="216" y="145"/>
                  </a:cubicBezTo>
                  <a:cubicBezTo>
                    <a:pt x="239" y="116"/>
                    <a:pt x="227" y="93"/>
                    <a:pt x="225" y="93"/>
                  </a:cubicBezTo>
                  <a:cubicBezTo>
                    <a:pt x="212" y="93"/>
                    <a:pt x="194" y="74"/>
                    <a:pt x="195" y="73"/>
                  </a:cubicBezTo>
                  <a:cubicBezTo>
                    <a:pt x="164" y="72"/>
                    <a:pt x="161" y="46"/>
                    <a:pt x="156" y="46"/>
                  </a:cubicBezTo>
                  <a:cubicBezTo>
                    <a:pt x="151" y="46"/>
                    <a:pt x="132" y="46"/>
                    <a:pt x="132" y="46"/>
                  </a:cubicBezTo>
                  <a:cubicBezTo>
                    <a:pt x="132" y="46"/>
                    <a:pt x="120" y="19"/>
                    <a:pt x="119" y="17"/>
                  </a:cubicBezTo>
                  <a:cubicBezTo>
                    <a:pt x="109" y="0"/>
                    <a:pt x="94" y="24"/>
                    <a:pt x="94" y="24"/>
                  </a:cubicBezTo>
                  <a:cubicBezTo>
                    <a:pt x="91" y="23"/>
                    <a:pt x="91" y="23"/>
                    <a:pt x="91" y="23"/>
                  </a:cubicBezTo>
                  <a:cubicBezTo>
                    <a:pt x="90" y="26"/>
                    <a:pt x="89" y="29"/>
                    <a:pt x="88" y="30"/>
                  </a:cubicBezTo>
                  <a:cubicBezTo>
                    <a:pt x="83" y="39"/>
                    <a:pt x="64" y="28"/>
                    <a:pt x="63" y="20"/>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8" name="Freeform 23"/>
            <p:cNvSpPr>
              <a:spLocks/>
            </p:cNvSpPr>
            <p:nvPr/>
          </p:nvSpPr>
          <p:spPr bwMode="auto">
            <a:xfrm>
              <a:off x="2697178" y="3100802"/>
              <a:ext cx="544801" cy="619352"/>
            </a:xfrm>
            <a:custGeom>
              <a:avLst/>
              <a:gdLst>
                <a:gd name="T0" fmla="*/ 181 w 222"/>
                <a:gd name="T1" fmla="*/ 62 h 252"/>
                <a:gd name="T2" fmla="*/ 166 w 222"/>
                <a:gd name="T3" fmla="*/ 53 h 252"/>
                <a:gd name="T4" fmla="*/ 141 w 222"/>
                <a:gd name="T5" fmla="*/ 35 h 252"/>
                <a:gd name="T6" fmla="*/ 107 w 222"/>
                <a:gd name="T7" fmla="*/ 31 h 252"/>
                <a:gd name="T8" fmla="*/ 81 w 222"/>
                <a:gd name="T9" fmla="*/ 8 h 252"/>
                <a:gd name="T10" fmla="*/ 69 w 222"/>
                <a:gd name="T11" fmla="*/ 0 h 252"/>
                <a:gd name="T12" fmla="*/ 51 w 222"/>
                <a:gd name="T13" fmla="*/ 18 h 252"/>
                <a:gd name="T14" fmla="*/ 17 w 222"/>
                <a:gd name="T15" fmla="*/ 21 h 252"/>
                <a:gd name="T16" fmla="*/ 18 w 222"/>
                <a:gd name="T17" fmla="*/ 58 h 252"/>
                <a:gd name="T18" fmla="*/ 0 w 222"/>
                <a:gd name="T19" fmla="*/ 79 h 252"/>
                <a:gd name="T20" fmla="*/ 13 w 222"/>
                <a:gd name="T21" fmla="*/ 117 h 252"/>
                <a:gd name="T22" fmla="*/ 27 w 222"/>
                <a:gd name="T23" fmla="*/ 127 h 252"/>
                <a:gd name="T24" fmla="*/ 27 w 222"/>
                <a:gd name="T25" fmla="*/ 143 h 252"/>
                <a:gd name="T26" fmla="*/ 47 w 222"/>
                <a:gd name="T27" fmla="*/ 154 h 252"/>
                <a:gd name="T28" fmla="*/ 65 w 222"/>
                <a:gd name="T29" fmla="*/ 181 h 252"/>
                <a:gd name="T30" fmla="*/ 81 w 222"/>
                <a:gd name="T31" fmla="*/ 197 h 252"/>
                <a:gd name="T32" fmla="*/ 90 w 222"/>
                <a:gd name="T33" fmla="*/ 206 h 252"/>
                <a:gd name="T34" fmla="*/ 102 w 222"/>
                <a:gd name="T35" fmla="*/ 223 h 252"/>
                <a:gd name="T36" fmla="*/ 110 w 222"/>
                <a:gd name="T37" fmla="*/ 226 h 252"/>
                <a:gd name="T38" fmla="*/ 124 w 222"/>
                <a:gd name="T39" fmla="*/ 227 h 252"/>
                <a:gd name="T40" fmla="*/ 125 w 222"/>
                <a:gd name="T41" fmla="*/ 252 h 252"/>
                <a:gd name="T42" fmla="*/ 126 w 222"/>
                <a:gd name="T43" fmla="*/ 252 h 252"/>
                <a:gd name="T44" fmla="*/ 131 w 222"/>
                <a:gd name="T45" fmla="*/ 251 h 252"/>
                <a:gd name="T46" fmla="*/ 135 w 222"/>
                <a:gd name="T47" fmla="*/ 234 h 252"/>
                <a:gd name="T48" fmla="*/ 141 w 222"/>
                <a:gd name="T49" fmla="*/ 193 h 252"/>
                <a:gd name="T50" fmla="*/ 164 w 222"/>
                <a:gd name="T51" fmla="*/ 171 h 252"/>
                <a:gd name="T52" fmla="*/ 194 w 222"/>
                <a:gd name="T53" fmla="*/ 165 h 252"/>
                <a:gd name="T54" fmla="*/ 219 w 222"/>
                <a:gd name="T55" fmla="*/ 175 h 252"/>
                <a:gd name="T56" fmla="*/ 222 w 222"/>
                <a:gd name="T57" fmla="*/ 168 h 252"/>
                <a:gd name="T58" fmla="*/ 221 w 222"/>
                <a:gd name="T59" fmla="*/ 168 h 252"/>
                <a:gd name="T60" fmla="*/ 218 w 222"/>
                <a:gd name="T61" fmla="*/ 119 h 252"/>
                <a:gd name="T62" fmla="*/ 209 w 222"/>
                <a:gd name="T63" fmla="*/ 95 h 252"/>
                <a:gd name="T64" fmla="*/ 195 w 222"/>
                <a:gd name="T65" fmla="*/ 76 h 252"/>
                <a:gd name="T66" fmla="*/ 181 w 222"/>
                <a:gd name="T67" fmla="*/ 6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52">
                  <a:moveTo>
                    <a:pt x="181" y="62"/>
                  </a:moveTo>
                  <a:cubicBezTo>
                    <a:pt x="181" y="55"/>
                    <a:pt x="169" y="58"/>
                    <a:pt x="166" y="53"/>
                  </a:cubicBezTo>
                  <a:cubicBezTo>
                    <a:pt x="163" y="48"/>
                    <a:pt x="156" y="29"/>
                    <a:pt x="141" y="35"/>
                  </a:cubicBezTo>
                  <a:cubicBezTo>
                    <a:pt x="126" y="41"/>
                    <a:pt x="115" y="39"/>
                    <a:pt x="107" y="31"/>
                  </a:cubicBezTo>
                  <a:cubicBezTo>
                    <a:pt x="99" y="23"/>
                    <a:pt x="102" y="7"/>
                    <a:pt x="81" y="8"/>
                  </a:cubicBezTo>
                  <a:cubicBezTo>
                    <a:pt x="63" y="9"/>
                    <a:pt x="67" y="2"/>
                    <a:pt x="69" y="0"/>
                  </a:cubicBezTo>
                  <a:cubicBezTo>
                    <a:pt x="66" y="3"/>
                    <a:pt x="55" y="15"/>
                    <a:pt x="51" y="18"/>
                  </a:cubicBezTo>
                  <a:cubicBezTo>
                    <a:pt x="46" y="21"/>
                    <a:pt x="17" y="21"/>
                    <a:pt x="17" y="21"/>
                  </a:cubicBezTo>
                  <a:cubicBezTo>
                    <a:pt x="18" y="58"/>
                    <a:pt x="18" y="58"/>
                    <a:pt x="18" y="58"/>
                  </a:cubicBezTo>
                  <a:cubicBezTo>
                    <a:pt x="0" y="79"/>
                    <a:pt x="0" y="79"/>
                    <a:pt x="0" y="79"/>
                  </a:cubicBezTo>
                  <a:cubicBezTo>
                    <a:pt x="13" y="117"/>
                    <a:pt x="13" y="117"/>
                    <a:pt x="13" y="117"/>
                  </a:cubicBezTo>
                  <a:cubicBezTo>
                    <a:pt x="27" y="127"/>
                    <a:pt x="27" y="127"/>
                    <a:pt x="27" y="127"/>
                  </a:cubicBezTo>
                  <a:cubicBezTo>
                    <a:pt x="27" y="143"/>
                    <a:pt x="27" y="143"/>
                    <a:pt x="27" y="143"/>
                  </a:cubicBezTo>
                  <a:cubicBezTo>
                    <a:pt x="47" y="154"/>
                    <a:pt x="47" y="154"/>
                    <a:pt x="47" y="154"/>
                  </a:cubicBezTo>
                  <a:cubicBezTo>
                    <a:pt x="65" y="181"/>
                    <a:pt x="65" y="181"/>
                    <a:pt x="65" y="181"/>
                  </a:cubicBezTo>
                  <a:cubicBezTo>
                    <a:pt x="72" y="188"/>
                    <a:pt x="77" y="193"/>
                    <a:pt x="81" y="197"/>
                  </a:cubicBezTo>
                  <a:cubicBezTo>
                    <a:pt x="90" y="206"/>
                    <a:pt x="90" y="206"/>
                    <a:pt x="90" y="206"/>
                  </a:cubicBezTo>
                  <a:cubicBezTo>
                    <a:pt x="102" y="223"/>
                    <a:pt x="102" y="223"/>
                    <a:pt x="102" y="223"/>
                  </a:cubicBezTo>
                  <a:cubicBezTo>
                    <a:pt x="110" y="226"/>
                    <a:pt x="110" y="226"/>
                    <a:pt x="110" y="226"/>
                  </a:cubicBezTo>
                  <a:cubicBezTo>
                    <a:pt x="124" y="227"/>
                    <a:pt x="124" y="227"/>
                    <a:pt x="124" y="227"/>
                  </a:cubicBezTo>
                  <a:cubicBezTo>
                    <a:pt x="125" y="247"/>
                    <a:pt x="125" y="251"/>
                    <a:pt x="125" y="252"/>
                  </a:cubicBezTo>
                  <a:cubicBezTo>
                    <a:pt x="125" y="252"/>
                    <a:pt x="126" y="252"/>
                    <a:pt x="126" y="252"/>
                  </a:cubicBezTo>
                  <a:cubicBezTo>
                    <a:pt x="128" y="251"/>
                    <a:pt x="129" y="251"/>
                    <a:pt x="131" y="251"/>
                  </a:cubicBezTo>
                  <a:cubicBezTo>
                    <a:pt x="132" y="246"/>
                    <a:pt x="134" y="241"/>
                    <a:pt x="135" y="234"/>
                  </a:cubicBezTo>
                  <a:cubicBezTo>
                    <a:pt x="140" y="206"/>
                    <a:pt x="141" y="193"/>
                    <a:pt x="141" y="193"/>
                  </a:cubicBezTo>
                  <a:cubicBezTo>
                    <a:pt x="141" y="193"/>
                    <a:pt x="154" y="178"/>
                    <a:pt x="164" y="171"/>
                  </a:cubicBezTo>
                  <a:cubicBezTo>
                    <a:pt x="174" y="164"/>
                    <a:pt x="193" y="157"/>
                    <a:pt x="194" y="165"/>
                  </a:cubicBezTo>
                  <a:cubicBezTo>
                    <a:pt x="195" y="173"/>
                    <a:pt x="214" y="184"/>
                    <a:pt x="219" y="175"/>
                  </a:cubicBezTo>
                  <a:cubicBezTo>
                    <a:pt x="220" y="174"/>
                    <a:pt x="221" y="171"/>
                    <a:pt x="222" y="168"/>
                  </a:cubicBezTo>
                  <a:cubicBezTo>
                    <a:pt x="221" y="168"/>
                    <a:pt x="221" y="168"/>
                    <a:pt x="221" y="168"/>
                  </a:cubicBezTo>
                  <a:cubicBezTo>
                    <a:pt x="221" y="168"/>
                    <a:pt x="222" y="121"/>
                    <a:pt x="218" y="119"/>
                  </a:cubicBezTo>
                  <a:cubicBezTo>
                    <a:pt x="214" y="117"/>
                    <a:pt x="209" y="96"/>
                    <a:pt x="209" y="95"/>
                  </a:cubicBezTo>
                  <a:cubicBezTo>
                    <a:pt x="187" y="91"/>
                    <a:pt x="196" y="77"/>
                    <a:pt x="195" y="76"/>
                  </a:cubicBezTo>
                  <a:cubicBezTo>
                    <a:pt x="189" y="72"/>
                    <a:pt x="181" y="66"/>
                    <a:pt x="181" y="6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999" name="Freeform 24"/>
            <p:cNvSpPr>
              <a:spLocks/>
            </p:cNvSpPr>
            <p:nvPr/>
          </p:nvSpPr>
          <p:spPr bwMode="auto">
            <a:xfrm>
              <a:off x="2220858" y="2303405"/>
              <a:ext cx="1301132" cy="1013485"/>
            </a:xfrm>
            <a:custGeom>
              <a:avLst/>
              <a:gdLst>
                <a:gd name="T0" fmla="*/ 211 w 530"/>
                <a:gd name="T1" fmla="*/ 346 h 413"/>
                <a:gd name="T2" fmla="*/ 263 w 530"/>
                <a:gd name="T3" fmla="*/ 325 h 413"/>
                <a:gd name="T4" fmla="*/ 301 w 530"/>
                <a:gd name="T5" fmla="*/ 356 h 413"/>
                <a:gd name="T6" fmla="*/ 360 w 530"/>
                <a:gd name="T7" fmla="*/ 378 h 413"/>
                <a:gd name="T8" fmla="*/ 389 w 530"/>
                <a:gd name="T9" fmla="*/ 401 h 413"/>
                <a:gd name="T10" fmla="*/ 443 w 530"/>
                <a:gd name="T11" fmla="*/ 403 h 413"/>
                <a:gd name="T12" fmla="*/ 469 w 530"/>
                <a:gd name="T13" fmla="*/ 383 h 413"/>
                <a:gd name="T14" fmla="*/ 461 w 530"/>
                <a:gd name="T15" fmla="*/ 364 h 413"/>
                <a:gd name="T16" fmla="*/ 428 w 530"/>
                <a:gd name="T17" fmla="*/ 285 h 413"/>
                <a:gd name="T18" fmla="*/ 458 w 530"/>
                <a:gd name="T19" fmla="*/ 266 h 413"/>
                <a:gd name="T20" fmla="*/ 503 w 530"/>
                <a:gd name="T21" fmla="*/ 226 h 413"/>
                <a:gd name="T22" fmla="*/ 527 w 530"/>
                <a:gd name="T23" fmla="*/ 180 h 413"/>
                <a:gd name="T24" fmla="*/ 511 w 530"/>
                <a:gd name="T25" fmla="*/ 124 h 413"/>
                <a:gd name="T26" fmla="*/ 466 w 530"/>
                <a:gd name="T27" fmla="*/ 110 h 413"/>
                <a:gd name="T28" fmla="*/ 411 w 530"/>
                <a:gd name="T29" fmla="*/ 114 h 413"/>
                <a:gd name="T30" fmla="*/ 347 w 530"/>
                <a:gd name="T31" fmla="*/ 149 h 413"/>
                <a:gd name="T32" fmla="*/ 335 w 530"/>
                <a:gd name="T33" fmla="*/ 143 h 413"/>
                <a:gd name="T34" fmla="*/ 328 w 530"/>
                <a:gd name="T35" fmla="*/ 127 h 413"/>
                <a:gd name="T36" fmla="*/ 319 w 530"/>
                <a:gd name="T37" fmla="*/ 114 h 413"/>
                <a:gd name="T38" fmla="*/ 289 w 530"/>
                <a:gd name="T39" fmla="*/ 100 h 413"/>
                <a:gd name="T40" fmla="*/ 268 w 530"/>
                <a:gd name="T41" fmla="*/ 62 h 413"/>
                <a:gd name="T42" fmla="*/ 231 w 530"/>
                <a:gd name="T43" fmla="*/ 59 h 413"/>
                <a:gd name="T44" fmla="*/ 215 w 530"/>
                <a:gd name="T45" fmla="*/ 38 h 413"/>
                <a:gd name="T46" fmla="*/ 193 w 530"/>
                <a:gd name="T47" fmla="*/ 0 h 413"/>
                <a:gd name="T48" fmla="*/ 122 w 530"/>
                <a:gd name="T49" fmla="*/ 7 h 413"/>
                <a:gd name="T50" fmla="*/ 93 w 530"/>
                <a:gd name="T51" fmla="*/ 19 h 413"/>
                <a:gd name="T52" fmla="*/ 81 w 530"/>
                <a:gd name="T53" fmla="*/ 19 h 413"/>
                <a:gd name="T54" fmla="*/ 12 w 530"/>
                <a:gd name="T55" fmla="*/ 52 h 413"/>
                <a:gd name="T56" fmla="*/ 5 w 530"/>
                <a:gd name="T57" fmla="*/ 94 h 413"/>
                <a:gd name="T58" fmla="*/ 77 w 530"/>
                <a:gd name="T59" fmla="*/ 129 h 413"/>
                <a:gd name="T60" fmla="*/ 89 w 530"/>
                <a:gd name="T61" fmla="*/ 180 h 413"/>
                <a:gd name="T62" fmla="*/ 50 w 530"/>
                <a:gd name="T63" fmla="*/ 303 h 413"/>
                <a:gd name="T64" fmla="*/ 118 w 530"/>
                <a:gd name="T65" fmla="*/ 358 h 413"/>
                <a:gd name="T66" fmla="*/ 169 w 530"/>
                <a:gd name="T67" fmla="*/ 391 h 413"/>
                <a:gd name="T68" fmla="*/ 194 w 530"/>
                <a:gd name="T69" fmla="*/ 4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413">
                  <a:moveTo>
                    <a:pt x="212" y="383"/>
                  </a:moveTo>
                  <a:cubicBezTo>
                    <a:pt x="212" y="383"/>
                    <a:pt x="212" y="383"/>
                    <a:pt x="211" y="346"/>
                  </a:cubicBezTo>
                  <a:cubicBezTo>
                    <a:pt x="211" y="346"/>
                    <a:pt x="240" y="346"/>
                    <a:pt x="245" y="343"/>
                  </a:cubicBezTo>
                  <a:cubicBezTo>
                    <a:pt x="249" y="340"/>
                    <a:pt x="260" y="328"/>
                    <a:pt x="263" y="325"/>
                  </a:cubicBezTo>
                  <a:cubicBezTo>
                    <a:pt x="261" y="327"/>
                    <a:pt x="257" y="334"/>
                    <a:pt x="275" y="333"/>
                  </a:cubicBezTo>
                  <a:cubicBezTo>
                    <a:pt x="296" y="332"/>
                    <a:pt x="293" y="348"/>
                    <a:pt x="301" y="356"/>
                  </a:cubicBezTo>
                  <a:cubicBezTo>
                    <a:pt x="309" y="364"/>
                    <a:pt x="320" y="366"/>
                    <a:pt x="335" y="360"/>
                  </a:cubicBezTo>
                  <a:cubicBezTo>
                    <a:pt x="350" y="354"/>
                    <a:pt x="357" y="373"/>
                    <a:pt x="360" y="378"/>
                  </a:cubicBezTo>
                  <a:cubicBezTo>
                    <a:pt x="363" y="383"/>
                    <a:pt x="375" y="380"/>
                    <a:pt x="375" y="387"/>
                  </a:cubicBezTo>
                  <a:cubicBezTo>
                    <a:pt x="375" y="391"/>
                    <a:pt x="383" y="397"/>
                    <a:pt x="389" y="401"/>
                  </a:cubicBezTo>
                  <a:cubicBezTo>
                    <a:pt x="392" y="379"/>
                    <a:pt x="412" y="401"/>
                    <a:pt x="413" y="407"/>
                  </a:cubicBezTo>
                  <a:cubicBezTo>
                    <a:pt x="414" y="413"/>
                    <a:pt x="443" y="403"/>
                    <a:pt x="443" y="403"/>
                  </a:cubicBezTo>
                  <a:cubicBezTo>
                    <a:pt x="457" y="399"/>
                    <a:pt x="457" y="399"/>
                    <a:pt x="457" y="399"/>
                  </a:cubicBezTo>
                  <a:cubicBezTo>
                    <a:pt x="469" y="383"/>
                    <a:pt x="469" y="383"/>
                    <a:pt x="469" y="383"/>
                  </a:cubicBezTo>
                  <a:cubicBezTo>
                    <a:pt x="468" y="376"/>
                    <a:pt x="468" y="376"/>
                    <a:pt x="468" y="376"/>
                  </a:cubicBezTo>
                  <a:cubicBezTo>
                    <a:pt x="468" y="376"/>
                    <a:pt x="461" y="363"/>
                    <a:pt x="461" y="364"/>
                  </a:cubicBezTo>
                  <a:cubicBezTo>
                    <a:pt x="463" y="334"/>
                    <a:pt x="441" y="319"/>
                    <a:pt x="436" y="320"/>
                  </a:cubicBezTo>
                  <a:cubicBezTo>
                    <a:pt x="408" y="304"/>
                    <a:pt x="428" y="285"/>
                    <a:pt x="428" y="285"/>
                  </a:cubicBezTo>
                  <a:cubicBezTo>
                    <a:pt x="441" y="276"/>
                    <a:pt x="441" y="276"/>
                    <a:pt x="441" y="276"/>
                  </a:cubicBezTo>
                  <a:cubicBezTo>
                    <a:pt x="458" y="266"/>
                    <a:pt x="458" y="266"/>
                    <a:pt x="458" y="266"/>
                  </a:cubicBezTo>
                  <a:cubicBezTo>
                    <a:pt x="485" y="232"/>
                    <a:pt x="485" y="232"/>
                    <a:pt x="485" y="232"/>
                  </a:cubicBezTo>
                  <a:cubicBezTo>
                    <a:pt x="485" y="232"/>
                    <a:pt x="503" y="222"/>
                    <a:pt x="503" y="226"/>
                  </a:cubicBezTo>
                  <a:cubicBezTo>
                    <a:pt x="505" y="212"/>
                    <a:pt x="521" y="202"/>
                    <a:pt x="521" y="202"/>
                  </a:cubicBezTo>
                  <a:cubicBezTo>
                    <a:pt x="527" y="180"/>
                    <a:pt x="527" y="180"/>
                    <a:pt x="527" y="180"/>
                  </a:cubicBezTo>
                  <a:cubicBezTo>
                    <a:pt x="527" y="180"/>
                    <a:pt x="529" y="155"/>
                    <a:pt x="530" y="153"/>
                  </a:cubicBezTo>
                  <a:cubicBezTo>
                    <a:pt x="515" y="145"/>
                    <a:pt x="511" y="124"/>
                    <a:pt x="511" y="124"/>
                  </a:cubicBezTo>
                  <a:cubicBezTo>
                    <a:pt x="486" y="117"/>
                    <a:pt x="486" y="117"/>
                    <a:pt x="486" y="117"/>
                  </a:cubicBezTo>
                  <a:cubicBezTo>
                    <a:pt x="486" y="117"/>
                    <a:pt x="468" y="111"/>
                    <a:pt x="466" y="110"/>
                  </a:cubicBezTo>
                  <a:cubicBezTo>
                    <a:pt x="451" y="97"/>
                    <a:pt x="445" y="115"/>
                    <a:pt x="445" y="115"/>
                  </a:cubicBezTo>
                  <a:cubicBezTo>
                    <a:pt x="411" y="114"/>
                    <a:pt x="411" y="114"/>
                    <a:pt x="411" y="114"/>
                  </a:cubicBezTo>
                  <a:cubicBezTo>
                    <a:pt x="380" y="126"/>
                    <a:pt x="380" y="126"/>
                    <a:pt x="380" y="126"/>
                  </a:cubicBezTo>
                  <a:cubicBezTo>
                    <a:pt x="347" y="149"/>
                    <a:pt x="347" y="149"/>
                    <a:pt x="347" y="149"/>
                  </a:cubicBezTo>
                  <a:cubicBezTo>
                    <a:pt x="340" y="149"/>
                    <a:pt x="340" y="149"/>
                    <a:pt x="340" y="149"/>
                  </a:cubicBezTo>
                  <a:cubicBezTo>
                    <a:pt x="335" y="143"/>
                    <a:pt x="335" y="143"/>
                    <a:pt x="335" y="143"/>
                  </a:cubicBezTo>
                  <a:cubicBezTo>
                    <a:pt x="329" y="137"/>
                    <a:pt x="329" y="137"/>
                    <a:pt x="329" y="137"/>
                  </a:cubicBezTo>
                  <a:cubicBezTo>
                    <a:pt x="328" y="127"/>
                    <a:pt x="328" y="127"/>
                    <a:pt x="328" y="127"/>
                  </a:cubicBezTo>
                  <a:cubicBezTo>
                    <a:pt x="322" y="126"/>
                    <a:pt x="322" y="126"/>
                    <a:pt x="322" y="126"/>
                  </a:cubicBezTo>
                  <a:cubicBezTo>
                    <a:pt x="319" y="114"/>
                    <a:pt x="319" y="114"/>
                    <a:pt x="319" y="114"/>
                  </a:cubicBezTo>
                  <a:cubicBezTo>
                    <a:pt x="302" y="114"/>
                    <a:pt x="302" y="114"/>
                    <a:pt x="302" y="114"/>
                  </a:cubicBezTo>
                  <a:cubicBezTo>
                    <a:pt x="289" y="100"/>
                    <a:pt x="289" y="100"/>
                    <a:pt x="289" y="100"/>
                  </a:cubicBezTo>
                  <a:cubicBezTo>
                    <a:pt x="278" y="79"/>
                    <a:pt x="278" y="79"/>
                    <a:pt x="278" y="79"/>
                  </a:cubicBezTo>
                  <a:cubicBezTo>
                    <a:pt x="268" y="62"/>
                    <a:pt x="268" y="62"/>
                    <a:pt x="268" y="62"/>
                  </a:cubicBezTo>
                  <a:cubicBezTo>
                    <a:pt x="249" y="58"/>
                    <a:pt x="249" y="58"/>
                    <a:pt x="249" y="58"/>
                  </a:cubicBezTo>
                  <a:cubicBezTo>
                    <a:pt x="231" y="59"/>
                    <a:pt x="231" y="59"/>
                    <a:pt x="231" y="59"/>
                  </a:cubicBezTo>
                  <a:cubicBezTo>
                    <a:pt x="227" y="44"/>
                    <a:pt x="227" y="44"/>
                    <a:pt x="227" y="44"/>
                  </a:cubicBezTo>
                  <a:cubicBezTo>
                    <a:pt x="215" y="38"/>
                    <a:pt x="215" y="38"/>
                    <a:pt x="215" y="38"/>
                  </a:cubicBezTo>
                  <a:cubicBezTo>
                    <a:pt x="213" y="23"/>
                    <a:pt x="213" y="23"/>
                    <a:pt x="213" y="23"/>
                  </a:cubicBezTo>
                  <a:cubicBezTo>
                    <a:pt x="193" y="0"/>
                    <a:pt x="193" y="0"/>
                    <a:pt x="193" y="0"/>
                  </a:cubicBezTo>
                  <a:cubicBezTo>
                    <a:pt x="128" y="1"/>
                    <a:pt x="128" y="1"/>
                    <a:pt x="128" y="1"/>
                  </a:cubicBezTo>
                  <a:cubicBezTo>
                    <a:pt x="122" y="7"/>
                    <a:pt x="122" y="7"/>
                    <a:pt x="122" y="7"/>
                  </a:cubicBezTo>
                  <a:cubicBezTo>
                    <a:pt x="106" y="12"/>
                    <a:pt x="106" y="12"/>
                    <a:pt x="106" y="12"/>
                  </a:cubicBezTo>
                  <a:cubicBezTo>
                    <a:pt x="93" y="19"/>
                    <a:pt x="93" y="19"/>
                    <a:pt x="93" y="19"/>
                  </a:cubicBezTo>
                  <a:cubicBezTo>
                    <a:pt x="82" y="23"/>
                    <a:pt x="82" y="23"/>
                    <a:pt x="82" y="23"/>
                  </a:cubicBezTo>
                  <a:cubicBezTo>
                    <a:pt x="81" y="19"/>
                    <a:pt x="81" y="19"/>
                    <a:pt x="81" y="19"/>
                  </a:cubicBezTo>
                  <a:cubicBezTo>
                    <a:pt x="43" y="18"/>
                    <a:pt x="43" y="18"/>
                    <a:pt x="43" y="18"/>
                  </a:cubicBezTo>
                  <a:cubicBezTo>
                    <a:pt x="12" y="52"/>
                    <a:pt x="12" y="52"/>
                    <a:pt x="12" y="52"/>
                  </a:cubicBezTo>
                  <a:cubicBezTo>
                    <a:pt x="12" y="52"/>
                    <a:pt x="8" y="69"/>
                    <a:pt x="4" y="79"/>
                  </a:cubicBezTo>
                  <a:cubicBezTo>
                    <a:pt x="0" y="89"/>
                    <a:pt x="5" y="94"/>
                    <a:pt x="5" y="94"/>
                  </a:cubicBezTo>
                  <a:cubicBezTo>
                    <a:pt x="29" y="96"/>
                    <a:pt x="29" y="96"/>
                    <a:pt x="29" y="96"/>
                  </a:cubicBezTo>
                  <a:cubicBezTo>
                    <a:pt x="77" y="129"/>
                    <a:pt x="77" y="129"/>
                    <a:pt x="77" y="129"/>
                  </a:cubicBezTo>
                  <a:cubicBezTo>
                    <a:pt x="77" y="129"/>
                    <a:pt x="76" y="148"/>
                    <a:pt x="83" y="158"/>
                  </a:cubicBezTo>
                  <a:cubicBezTo>
                    <a:pt x="90" y="168"/>
                    <a:pt x="89" y="180"/>
                    <a:pt x="89" y="180"/>
                  </a:cubicBezTo>
                  <a:cubicBezTo>
                    <a:pt x="52" y="207"/>
                    <a:pt x="52" y="207"/>
                    <a:pt x="52" y="207"/>
                  </a:cubicBezTo>
                  <a:cubicBezTo>
                    <a:pt x="50" y="303"/>
                    <a:pt x="50" y="303"/>
                    <a:pt x="50" y="303"/>
                  </a:cubicBezTo>
                  <a:cubicBezTo>
                    <a:pt x="95" y="355"/>
                    <a:pt x="95" y="355"/>
                    <a:pt x="95" y="355"/>
                  </a:cubicBezTo>
                  <a:cubicBezTo>
                    <a:pt x="95" y="355"/>
                    <a:pt x="95" y="355"/>
                    <a:pt x="118" y="358"/>
                  </a:cubicBezTo>
                  <a:cubicBezTo>
                    <a:pt x="141" y="361"/>
                    <a:pt x="136" y="390"/>
                    <a:pt x="136" y="390"/>
                  </a:cubicBezTo>
                  <a:cubicBezTo>
                    <a:pt x="169" y="391"/>
                    <a:pt x="169" y="391"/>
                    <a:pt x="169" y="391"/>
                  </a:cubicBezTo>
                  <a:cubicBezTo>
                    <a:pt x="169" y="403"/>
                    <a:pt x="169" y="403"/>
                    <a:pt x="169" y="403"/>
                  </a:cubicBezTo>
                  <a:cubicBezTo>
                    <a:pt x="194" y="404"/>
                    <a:pt x="194" y="404"/>
                    <a:pt x="194" y="404"/>
                  </a:cubicBezTo>
                  <a:cubicBezTo>
                    <a:pt x="194" y="404"/>
                    <a:pt x="194" y="404"/>
                    <a:pt x="212" y="38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0" name="Freeform 25"/>
            <p:cNvSpPr>
              <a:spLocks/>
            </p:cNvSpPr>
            <p:nvPr/>
          </p:nvSpPr>
          <p:spPr bwMode="auto">
            <a:xfrm>
              <a:off x="2362384" y="3292542"/>
              <a:ext cx="532627" cy="540221"/>
            </a:xfrm>
            <a:custGeom>
              <a:avLst/>
              <a:gdLst>
                <a:gd name="T0" fmla="*/ 69 w 217"/>
                <a:gd name="T1" fmla="*/ 27 h 220"/>
                <a:gd name="T2" fmla="*/ 49 w 217"/>
                <a:gd name="T3" fmla="*/ 44 h 220"/>
                <a:gd name="T4" fmla="*/ 50 w 217"/>
                <a:gd name="T5" fmla="*/ 70 h 220"/>
                <a:gd name="T6" fmla="*/ 34 w 217"/>
                <a:gd name="T7" fmla="*/ 90 h 220"/>
                <a:gd name="T8" fmla="*/ 20 w 217"/>
                <a:gd name="T9" fmla="*/ 116 h 220"/>
                <a:gd name="T10" fmla="*/ 13 w 217"/>
                <a:gd name="T11" fmla="*/ 126 h 220"/>
                <a:gd name="T12" fmla="*/ 8 w 217"/>
                <a:gd name="T13" fmla="*/ 137 h 220"/>
                <a:gd name="T14" fmla="*/ 5 w 217"/>
                <a:gd name="T15" fmla="*/ 141 h 220"/>
                <a:gd name="T16" fmla="*/ 4 w 217"/>
                <a:gd name="T17" fmla="*/ 149 h 220"/>
                <a:gd name="T18" fmla="*/ 1 w 217"/>
                <a:gd name="T19" fmla="*/ 162 h 220"/>
                <a:gd name="T20" fmla="*/ 8 w 217"/>
                <a:gd name="T21" fmla="*/ 167 h 220"/>
                <a:gd name="T22" fmla="*/ 17 w 217"/>
                <a:gd name="T23" fmla="*/ 174 h 220"/>
                <a:gd name="T24" fmla="*/ 27 w 217"/>
                <a:gd name="T25" fmla="*/ 179 h 220"/>
                <a:gd name="T26" fmla="*/ 36 w 217"/>
                <a:gd name="T27" fmla="*/ 184 h 220"/>
                <a:gd name="T28" fmla="*/ 43 w 217"/>
                <a:gd name="T29" fmla="*/ 184 h 220"/>
                <a:gd name="T30" fmla="*/ 72 w 217"/>
                <a:gd name="T31" fmla="*/ 185 h 220"/>
                <a:gd name="T32" fmla="*/ 99 w 217"/>
                <a:gd name="T33" fmla="*/ 203 h 220"/>
                <a:gd name="T34" fmla="*/ 111 w 217"/>
                <a:gd name="T35" fmla="*/ 217 h 220"/>
                <a:gd name="T36" fmla="*/ 126 w 217"/>
                <a:gd name="T37" fmla="*/ 202 h 220"/>
                <a:gd name="T38" fmla="*/ 155 w 217"/>
                <a:gd name="T39" fmla="*/ 203 h 220"/>
                <a:gd name="T40" fmla="*/ 175 w 217"/>
                <a:gd name="T41" fmla="*/ 180 h 220"/>
                <a:gd name="T42" fmla="*/ 201 w 217"/>
                <a:gd name="T43" fmla="*/ 182 h 220"/>
                <a:gd name="T44" fmla="*/ 216 w 217"/>
                <a:gd name="T45" fmla="*/ 163 h 220"/>
                <a:gd name="T46" fmla="*/ 216 w 217"/>
                <a:gd name="T47" fmla="*/ 162 h 220"/>
                <a:gd name="T48" fmla="*/ 216 w 217"/>
                <a:gd name="T49" fmla="*/ 162 h 220"/>
                <a:gd name="T50" fmla="*/ 216 w 217"/>
                <a:gd name="T51" fmla="*/ 162 h 220"/>
                <a:gd name="T52" fmla="*/ 216 w 217"/>
                <a:gd name="T53" fmla="*/ 161 h 220"/>
                <a:gd name="T54" fmla="*/ 216 w 217"/>
                <a:gd name="T55" fmla="*/ 157 h 220"/>
                <a:gd name="T56" fmla="*/ 216 w 217"/>
                <a:gd name="T57" fmla="*/ 155 h 220"/>
                <a:gd name="T58" fmla="*/ 216 w 217"/>
                <a:gd name="T59" fmla="*/ 153 h 220"/>
                <a:gd name="T60" fmla="*/ 216 w 217"/>
                <a:gd name="T61" fmla="*/ 148 h 220"/>
                <a:gd name="T62" fmla="*/ 217 w 217"/>
                <a:gd name="T63" fmla="*/ 134 h 220"/>
                <a:gd name="T64" fmla="*/ 217 w 217"/>
                <a:gd name="T65" fmla="*/ 129 h 220"/>
                <a:gd name="T66" fmla="*/ 217 w 217"/>
                <a:gd name="T67" fmla="*/ 127 h 220"/>
                <a:gd name="T68" fmla="*/ 217 w 217"/>
                <a:gd name="T69" fmla="*/ 125 h 220"/>
                <a:gd name="T70" fmla="*/ 217 w 217"/>
                <a:gd name="T71" fmla="*/ 121 h 220"/>
                <a:gd name="T72" fmla="*/ 217 w 217"/>
                <a:gd name="T73" fmla="*/ 120 h 220"/>
                <a:gd name="T74" fmla="*/ 217 w 217"/>
                <a:gd name="T75" fmla="*/ 120 h 220"/>
                <a:gd name="T76" fmla="*/ 217 w 217"/>
                <a:gd name="T77" fmla="*/ 120 h 220"/>
                <a:gd name="T78" fmla="*/ 217 w 217"/>
                <a:gd name="T79" fmla="*/ 119 h 220"/>
                <a:gd name="T80" fmla="*/ 201 w 217"/>
                <a:gd name="T81" fmla="*/ 103 h 220"/>
                <a:gd name="T82" fmla="*/ 183 w 217"/>
                <a:gd name="T83" fmla="*/ 76 h 220"/>
                <a:gd name="T84" fmla="*/ 163 w 217"/>
                <a:gd name="T85" fmla="*/ 65 h 220"/>
                <a:gd name="T86" fmla="*/ 163 w 217"/>
                <a:gd name="T87" fmla="*/ 49 h 220"/>
                <a:gd name="T88" fmla="*/ 149 w 217"/>
                <a:gd name="T89" fmla="*/ 39 h 220"/>
                <a:gd name="T90" fmla="*/ 136 w 217"/>
                <a:gd name="T91" fmla="*/ 1 h 220"/>
                <a:gd name="T92" fmla="*/ 130 w 217"/>
                <a:gd name="T93" fmla="*/ 1 h 220"/>
                <a:gd name="T94" fmla="*/ 114 w 217"/>
                <a:gd name="T95" fmla="*/ 0 h 220"/>
                <a:gd name="T96" fmla="*/ 110 w 217"/>
                <a:gd name="T97" fmla="*/ 4 h 220"/>
                <a:gd name="T98" fmla="*/ 103 w 217"/>
                <a:gd name="T99" fmla="*/ 11 h 220"/>
                <a:gd name="T100" fmla="*/ 86 w 217"/>
                <a:gd name="T101" fmla="*/ 13 h 220"/>
                <a:gd name="T102" fmla="*/ 69 w 217"/>
                <a:gd name="T103" fmla="*/ 2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20">
                  <a:moveTo>
                    <a:pt x="69" y="27"/>
                  </a:moveTo>
                  <a:cubicBezTo>
                    <a:pt x="62" y="32"/>
                    <a:pt x="55" y="38"/>
                    <a:pt x="49" y="44"/>
                  </a:cubicBezTo>
                  <a:cubicBezTo>
                    <a:pt x="45" y="47"/>
                    <a:pt x="51" y="64"/>
                    <a:pt x="50" y="70"/>
                  </a:cubicBezTo>
                  <a:cubicBezTo>
                    <a:pt x="48" y="77"/>
                    <a:pt x="38" y="83"/>
                    <a:pt x="34" y="90"/>
                  </a:cubicBezTo>
                  <a:cubicBezTo>
                    <a:pt x="29" y="98"/>
                    <a:pt x="25" y="108"/>
                    <a:pt x="20" y="116"/>
                  </a:cubicBezTo>
                  <a:cubicBezTo>
                    <a:pt x="17" y="119"/>
                    <a:pt x="15" y="123"/>
                    <a:pt x="13" y="126"/>
                  </a:cubicBezTo>
                  <a:cubicBezTo>
                    <a:pt x="11" y="130"/>
                    <a:pt x="10" y="133"/>
                    <a:pt x="8" y="137"/>
                  </a:cubicBezTo>
                  <a:cubicBezTo>
                    <a:pt x="8" y="139"/>
                    <a:pt x="6" y="140"/>
                    <a:pt x="5" y="141"/>
                  </a:cubicBezTo>
                  <a:cubicBezTo>
                    <a:pt x="4" y="143"/>
                    <a:pt x="4" y="146"/>
                    <a:pt x="4" y="149"/>
                  </a:cubicBezTo>
                  <a:cubicBezTo>
                    <a:pt x="2" y="153"/>
                    <a:pt x="0" y="157"/>
                    <a:pt x="1" y="162"/>
                  </a:cubicBezTo>
                  <a:cubicBezTo>
                    <a:pt x="3" y="162"/>
                    <a:pt x="6" y="166"/>
                    <a:pt x="8" y="167"/>
                  </a:cubicBezTo>
                  <a:cubicBezTo>
                    <a:pt x="11" y="170"/>
                    <a:pt x="14" y="172"/>
                    <a:pt x="17" y="174"/>
                  </a:cubicBezTo>
                  <a:cubicBezTo>
                    <a:pt x="20" y="176"/>
                    <a:pt x="23" y="178"/>
                    <a:pt x="27" y="179"/>
                  </a:cubicBezTo>
                  <a:cubicBezTo>
                    <a:pt x="29" y="180"/>
                    <a:pt x="34" y="184"/>
                    <a:pt x="36" y="184"/>
                  </a:cubicBezTo>
                  <a:cubicBezTo>
                    <a:pt x="36" y="184"/>
                    <a:pt x="36" y="184"/>
                    <a:pt x="43" y="184"/>
                  </a:cubicBezTo>
                  <a:cubicBezTo>
                    <a:pt x="43" y="184"/>
                    <a:pt x="43" y="184"/>
                    <a:pt x="72" y="185"/>
                  </a:cubicBezTo>
                  <a:cubicBezTo>
                    <a:pt x="72" y="185"/>
                    <a:pt x="94" y="202"/>
                    <a:pt x="99" y="203"/>
                  </a:cubicBezTo>
                  <a:cubicBezTo>
                    <a:pt x="104" y="204"/>
                    <a:pt x="92" y="214"/>
                    <a:pt x="111" y="217"/>
                  </a:cubicBezTo>
                  <a:cubicBezTo>
                    <a:pt x="130" y="220"/>
                    <a:pt x="126" y="202"/>
                    <a:pt x="126" y="202"/>
                  </a:cubicBezTo>
                  <a:cubicBezTo>
                    <a:pt x="155" y="203"/>
                    <a:pt x="155" y="203"/>
                    <a:pt x="155" y="203"/>
                  </a:cubicBezTo>
                  <a:cubicBezTo>
                    <a:pt x="155" y="203"/>
                    <a:pt x="168" y="198"/>
                    <a:pt x="175" y="180"/>
                  </a:cubicBezTo>
                  <a:cubicBezTo>
                    <a:pt x="182" y="162"/>
                    <a:pt x="194" y="179"/>
                    <a:pt x="201" y="182"/>
                  </a:cubicBezTo>
                  <a:cubicBezTo>
                    <a:pt x="208" y="185"/>
                    <a:pt x="216" y="163"/>
                    <a:pt x="216" y="163"/>
                  </a:cubicBezTo>
                  <a:cubicBezTo>
                    <a:pt x="216" y="163"/>
                    <a:pt x="216" y="163"/>
                    <a:pt x="216" y="162"/>
                  </a:cubicBezTo>
                  <a:cubicBezTo>
                    <a:pt x="216" y="162"/>
                    <a:pt x="216" y="162"/>
                    <a:pt x="216" y="162"/>
                  </a:cubicBezTo>
                  <a:cubicBezTo>
                    <a:pt x="216" y="162"/>
                    <a:pt x="216" y="162"/>
                    <a:pt x="216" y="162"/>
                  </a:cubicBezTo>
                  <a:cubicBezTo>
                    <a:pt x="216" y="161"/>
                    <a:pt x="216" y="161"/>
                    <a:pt x="216" y="161"/>
                  </a:cubicBezTo>
                  <a:cubicBezTo>
                    <a:pt x="216" y="160"/>
                    <a:pt x="216" y="158"/>
                    <a:pt x="216" y="157"/>
                  </a:cubicBezTo>
                  <a:cubicBezTo>
                    <a:pt x="216" y="156"/>
                    <a:pt x="216" y="156"/>
                    <a:pt x="216" y="155"/>
                  </a:cubicBezTo>
                  <a:cubicBezTo>
                    <a:pt x="216" y="155"/>
                    <a:pt x="216" y="154"/>
                    <a:pt x="216" y="153"/>
                  </a:cubicBezTo>
                  <a:cubicBezTo>
                    <a:pt x="216" y="151"/>
                    <a:pt x="216" y="150"/>
                    <a:pt x="216" y="148"/>
                  </a:cubicBezTo>
                  <a:cubicBezTo>
                    <a:pt x="216" y="145"/>
                    <a:pt x="217" y="140"/>
                    <a:pt x="217" y="134"/>
                  </a:cubicBezTo>
                  <a:cubicBezTo>
                    <a:pt x="217" y="132"/>
                    <a:pt x="217" y="130"/>
                    <a:pt x="217" y="129"/>
                  </a:cubicBezTo>
                  <a:cubicBezTo>
                    <a:pt x="217" y="128"/>
                    <a:pt x="217" y="128"/>
                    <a:pt x="217" y="127"/>
                  </a:cubicBezTo>
                  <a:cubicBezTo>
                    <a:pt x="217" y="126"/>
                    <a:pt x="217" y="126"/>
                    <a:pt x="217" y="125"/>
                  </a:cubicBezTo>
                  <a:cubicBezTo>
                    <a:pt x="217" y="123"/>
                    <a:pt x="217" y="122"/>
                    <a:pt x="217" y="121"/>
                  </a:cubicBezTo>
                  <a:cubicBezTo>
                    <a:pt x="217" y="121"/>
                    <a:pt x="217" y="121"/>
                    <a:pt x="217" y="120"/>
                  </a:cubicBezTo>
                  <a:cubicBezTo>
                    <a:pt x="217" y="120"/>
                    <a:pt x="217" y="120"/>
                    <a:pt x="217" y="120"/>
                  </a:cubicBezTo>
                  <a:cubicBezTo>
                    <a:pt x="217" y="120"/>
                    <a:pt x="217" y="120"/>
                    <a:pt x="217" y="120"/>
                  </a:cubicBezTo>
                  <a:cubicBezTo>
                    <a:pt x="217" y="119"/>
                    <a:pt x="217" y="119"/>
                    <a:pt x="217" y="119"/>
                  </a:cubicBezTo>
                  <a:cubicBezTo>
                    <a:pt x="213" y="115"/>
                    <a:pt x="208" y="110"/>
                    <a:pt x="201" y="103"/>
                  </a:cubicBezTo>
                  <a:cubicBezTo>
                    <a:pt x="201" y="103"/>
                    <a:pt x="201" y="103"/>
                    <a:pt x="183" y="76"/>
                  </a:cubicBezTo>
                  <a:cubicBezTo>
                    <a:pt x="183" y="76"/>
                    <a:pt x="183" y="76"/>
                    <a:pt x="163" y="65"/>
                  </a:cubicBezTo>
                  <a:cubicBezTo>
                    <a:pt x="163" y="65"/>
                    <a:pt x="163" y="65"/>
                    <a:pt x="163" y="49"/>
                  </a:cubicBezTo>
                  <a:cubicBezTo>
                    <a:pt x="163" y="49"/>
                    <a:pt x="163" y="49"/>
                    <a:pt x="149" y="39"/>
                  </a:cubicBezTo>
                  <a:cubicBezTo>
                    <a:pt x="149" y="39"/>
                    <a:pt x="149" y="39"/>
                    <a:pt x="136" y="1"/>
                  </a:cubicBezTo>
                  <a:cubicBezTo>
                    <a:pt x="136" y="1"/>
                    <a:pt x="131" y="1"/>
                    <a:pt x="130" y="1"/>
                  </a:cubicBezTo>
                  <a:cubicBezTo>
                    <a:pt x="125" y="1"/>
                    <a:pt x="120" y="0"/>
                    <a:pt x="114" y="0"/>
                  </a:cubicBezTo>
                  <a:cubicBezTo>
                    <a:pt x="110" y="0"/>
                    <a:pt x="111" y="0"/>
                    <a:pt x="110" y="4"/>
                  </a:cubicBezTo>
                  <a:cubicBezTo>
                    <a:pt x="109" y="9"/>
                    <a:pt x="109" y="11"/>
                    <a:pt x="103" y="11"/>
                  </a:cubicBezTo>
                  <a:cubicBezTo>
                    <a:pt x="96" y="10"/>
                    <a:pt x="92" y="8"/>
                    <a:pt x="86" y="13"/>
                  </a:cubicBezTo>
                  <a:cubicBezTo>
                    <a:pt x="81" y="18"/>
                    <a:pt x="75" y="22"/>
                    <a:pt x="69" y="27"/>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1" name="Freeform 26"/>
            <p:cNvSpPr>
              <a:spLocks/>
            </p:cNvSpPr>
            <p:nvPr/>
          </p:nvSpPr>
          <p:spPr bwMode="auto">
            <a:xfrm>
              <a:off x="1542138" y="3688197"/>
              <a:ext cx="1529401" cy="1477619"/>
            </a:xfrm>
            <a:custGeom>
              <a:avLst/>
              <a:gdLst>
                <a:gd name="T0" fmla="*/ 591 w 623"/>
                <a:gd name="T1" fmla="*/ 302 h 602"/>
                <a:gd name="T2" fmla="*/ 595 w 623"/>
                <a:gd name="T3" fmla="*/ 282 h 602"/>
                <a:gd name="T4" fmla="*/ 565 w 623"/>
                <a:gd name="T5" fmla="*/ 222 h 602"/>
                <a:gd name="T6" fmla="*/ 536 w 623"/>
                <a:gd name="T7" fmla="*/ 191 h 602"/>
                <a:gd name="T8" fmla="*/ 516 w 623"/>
                <a:gd name="T9" fmla="*/ 201 h 602"/>
                <a:gd name="T10" fmla="*/ 486 w 623"/>
                <a:gd name="T11" fmla="*/ 186 h 602"/>
                <a:gd name="T12" fmla="*/ 473 w 623"/>
                <a:gd name="T13" fmla="*/ 176 h 602"/>
                <a:gd name="T14" fmla="*/ 429 w 623"/>
                <a:gd name="T15" fmla="*/ 95 h 602"/>
                <a:gd name="T16" fmla="*/ 366 w 623"/>
                <a:gd name="T17" fmla="*/ 96 h 602"/>
                <a:gd name="T18" fmla="*/ 350 w 623"/>
                <a:gd name="T19" fmla="*/ 78 h 602"/>
                <a:gd name="T20" fmla="*/ 377 w 623"/>
                <a:gd name="T21" fmla="*/ 23 h 602"/>
                <a:gd name="T22" fmla="*/ 335 w 623"/>
                <a:gd name="T23" fmla="*/ 0 h 602"/>
                <a:gd name="T24" fmla="*/ 323 w 623"/>
                <a:gd name="T25" fmla="*/ 6 h 602"/>
                <a:gd name="T26" fmla="*/ 303 w 623"/>
                <a:gd name="T27" fmla="*/ 18 h 602"/>
                <a:gd name="T28" fmla="*/ 293 w 623"/>
                <a:gd name="T29" fmla="*/ 58 h 602"/>
                <a:gd name="T30" fmla="*/ 274 w 623"/>
                <a:gd name="T31" fmla="*/ 82 h 602"/>
                <a:gd name="T32" fmla="*/ 239 w 623"/>
                <a:gd name="T33" fmla="*/ 111 h 602"/>
                <a:gd name="T34" fmla="*/ 208 w 623"/>
                <a:gd name="T35" fmla="*/ 127 h 602"/>
                <a:gd name="T36" fmla="*/ 177 w 623"/>
                <a:gd name="T37" fmla="*/ 170 h 602"/>
                <a:gd name="T38" fmla="*/ 122 w 623"/>
                <a:gd name="T39" fmla="*/ 177 h 602"/>
                <a:gd name="T40" fmla="*/ 97 w 623"/>
                <a:gd name="T41" fmla="*/ 165 h 602"/>
                <a:gd name="T42" fmla="*/ 40 w 623"/>
                <a:gd name="T43" fmla="*/ 188 h 602"/>
                <a:gd name="T44" fmla="*/ 9 w 623"/>
                <a:gd name="T45" fmla="*/ 222 h 602"/>
                <a:gd name="T46" fmla="*/ 38 w 623"/>
                <a:gd name="T47" fmla="*/ 290 h 602"/>
                <a:gd name="T48" fmla="*/ 39 w 623"/>
                <a:gd name="T49" fmla="*/ 355 h 602"/>
                <a:gd name="T50" fmla="*/ 76 w 623"/>
                <a:gd name="T51" fmla="*/ 376 h 602"/>
                <a:gd name="T52" fmla="*/ 93 w 623"/>
                <a:gd name="T53" fmla="*/ 405 h 602"/>
                <a:gd name="T54" fmla="*/ 130 w 623"/>
                <a:gd name="T55" fmla="*/ 445 h 602"/>
                <a:gd name="T56" fmla="*/ 181 w 623"/>
                <a:gd name="T57" fmla="*/ 475 h 602"/>
                <a:gd name="T58" fmla="*/ 231 w 623"/>
                <a:gd name="T59" fmla="*/ 497 h 602"/>
                <a:gd name="T60" fmla="*/ 253 w 623"/>
                <a:gd name="T61" fmla="*/ 483 h 602"/>
                <a:gd name="T62" fmla="*/ 257 w 623"/>
                <a:gd name="T63" fmla="*/ 524 h 602"/>
                <a:gd name="T64" fmla="*/ 293 w 623"/>
                <a:gd name="T65" fmla="*/ 559 h 602"/>
                <a:gd name="T66" fmla="*/ 334 w 623"/>
                <a:gd name="T67" fmla="*/ 602 h 602"/>
                <a:gd name="T68" fmla="*/ 351 w 623"/>
                <a:gd name="T69" fmla="*/ 581 h 602"/>
                <a:gd name="T70" fmla="*/ 375 w 623"/>
                <a:gd name="T71" fmla="*/ 546 h 602"/>
                <a:gd name="T72" fmla="*/ 371 w 623"/>
                <a:gd name="T73" fmla="*/ 454 h 602"/>
                <a:gd name="T74" fmla="*/ 410 w 623"/>
                <a:gd name="T75" fmla="*/ 441 h 602"/>
                <a:gd name="T76" fmla="*/ 410 w 623"/>
                <a:gd name="T77" fmla="*/ 465 h 602"/>
                <a:gd name="T78" fmla="*/ 445 w 623"/>
                <a:gd name="T79" fmla="*/ 458 h 602"/>
                <a:gd name="T80" fmla="*/ 419 w 623"/>
                <a:gd name="T81" fmla="*/ 527 h 602"/>
                <a:gd name="T82" fmla="*/ 434 w 623"/>
                <a:gd name="T83" fmla="*/ 533 h 602"/>
                <a:gd name="T84" fmla="*/ 461 w 623"/>
                <a:gd name="T85" fmla="*/ 520 h 602"/>
                <a:gd name="T86" fmla="*/ 508 w 623"/>
                <a:gd name="T87" fmla="*/ 512 h 602"/>
                <a:gd name="T88" fmla="*/ 525 w 623"/>
                <a:gd name="T89" fmla="*/ 526 h 602"/>
                <a:gd name="T90" fmla="*/ 521 w 623"/>
                <a:gd name="T91" fmla="*/ 489 h 602"/>
                <a:gd name="T92" fmla="*/ 545 w 623"/>
                <a:gd name="T93" fmla="*/ 474 h 602"/>
                <a:gd name="T94" fmla="*/ 534 w 623"/>
                <a:gd name="T95" fmla="*/ 441 h 602"/>
                <a:gd name="T96" fmla="*/ 563 w 623"/>
                <a:gd name="T97" fmla="*/ 410 h 602"/>
                <a:gd name="T98" fmla="*/ 517 w 623"/>
                <a:gd name="T99" fmla="*/ 421 h 602"/>
                <a:gd name="T100" fmla="*/ 505 w 623"/>
                <a:gd name="T101" fmla="*/ 377 h 602"/>
                <a:gd name="T102" fmla="*/ 551 w 623"/>
                <a:gd name="T103" fmla="*/ 363 h 602"/>
                <a:gd name="T104" fmla="*/ 615 w 623"/>
                <a:gd name="T105" fmla="*/ 323 h 602"/>
                <a:gd name="T106" fmla="*/ 623 w 623"/>
                <a:gd name="T107" fmla="*/ 29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3" h="602">
                  <a:moveTo>
                    <a:pt x="612" y="292"/>
                  </a:moveTo>
                  <a:cubicBezTo>
                    <a:pt x="612" y="292"/>
                    <a:pt x="603" y="303"/>
                    <a:pt x="591" y="302"/>
                  </a:cubicBezTo>
                  <a:cubicBezTo>
                    <a:pt x="583" y="301"/>
                    <a:pt x="587" y="294"/>
                    <a:pt x="591" y="288"/>
                  </a:cubicBezTo>
                  <a:cubicBezTo>
                    <a:pt x="593" y="285"/>
                    <a:pt x="595" y="282"/>
                    <a:pt x="595" y="282"/>
                  </a:cubicBezTo>
                  <a:cubicBezTo>
                    <a:pt x="601" y="264"/>
                    <a:pt x="586" y="254"/>
                    <a:pt x="576" y="244"/>
                  </a:cubicBezTo>
                  <a:cubicBezTo>
                    <a:pt x="568" y="236"/>
                    <a:pt x="568" y="226"/>
                    <a:pt x="565" y="222"/>
                  </a:cubicBezTo>
                  <a:cubicBezTo>
                    <a:pt x="536" y="222"/>
                    <a:pt x="536" y="222"/>
                    <a:pt x="536" y="222"/>
                  </a:cubicBezTo>
                  <a:cubicBezTo>
                    <a:pt x="536" y="222"/>
                    <a:pt x="535" y="200"/>
                    <a:pt x="536" y="191"/>
                  </a:cubicBezTo>
                  <a:cubicBezTo>
                    <a:pt x="537" y="182"/>
                    <a:pt x="523" y="186"/>
                    <a:pt x="523" y="186"/>
                  </a:cubicBezTo>
                  <a:cubicBezTo>
                    <a:pt x="516" y="201"/>
                    <a:pt x="516" y="201"/>
                    <a:pt x="516" y="201"/>
                  </a:cubicBezTo>
                  <a:cubicBezTo>
                    <a:pt x="504" y="189"/>
                    <a:pt x="504" y="189"/>
                    <a:pt x="504" y="189"/>
                  </a:cubicBezTo>
                  <a:cubicBezTo>
                    <a:pt x="486" y="186"/>
                    <a:pt x="486" y="186"/>
                    <a:pt x="486" y="186"/>
                  </a:cubicBezTo>
                  <a:cubicBezTo>
                    <a:pt x="486" y="186"/>
                    <a:pt x="484" y="199"/>
                    <a:pt x="480" y="202"/>
                  </a:cubicBezTo>
                  <a:cubicBezTo>
                    <a:pt x="476" y="205"/>
                    <a:pt x="473" y="176"/>
                    <a:pt x="473" y="176"/>
                  </a:cubicBezTo>
                  <a:cubicBezTo>
                    <a:pt x="446" y="147"/>
                    <a:pt x="446" y="147"/>
                    <a:pt x="446" y="147"/>
                  </a:cubicBezTo>
                  <a:cubicBezTo>
                    <a:pt x="446" y="147"/>
                    <a:pt x="441" y="107"/>
                    <a:pt x="429" y="95"/>
                  </a:cubicBezTo>
                  <a:cubicBezTo>
                    <a:pt x="417" y="83"/>
                    <a:pt x="410" y="98"/>
                    <a:pt x="401" y="101"/>
                  </a:cubicBezTo>
                  <a:cubicBezTo>
                    <a:pt x="392" y="104"/>
                    <a:pt x="367" y="101"/>
                    <a:pt x="366" y="96"/>
                  </a:cubicBezTo>
                  <a:cubicBezTo>
                    <a:pt x="365" y="91"/>
                    <a:pt x="355" y="93"/>
                    <a:pt x="349" y="90"/>
                  </a:cubicBezTo>
                  <a:cubicBezTo>
                    <a:pt x="343" y="87"/>
                    <a:pt x="340" y="79"/>
                    <a:pt x="350" y="78"/>
                  </a:cubicBezTo>
                  <a:cubicBezTo>
                    <a:pt x="360" y="77"/>
                    <a:pt x="371" y="64"/>
                    <a:pt x="376" y="61"/>
                  </a:cubicBezTo>
                  <a:cubicBezTo>
                    <a:pt x="379" y="59"/>
                    <a:pt x="378" y="38"/>
                    <a:pt x="377" y="23"/>
                  </a:cubicBezTo>
                  <a:cubicBezTo>
                    <a:pt x="370" y="23"/>
                    <a:pt x="370" y="23"/>
                    <a:pt x="370" y="23"/>
                  </a:cubicBezTo>
                  <a:cubicBezTo>
                    <a:pt x="370" y="23"/>
                    <a:pt x="347" y="11"/>
                    <a:pt x="335" y="0"/>
                  </a:cubicBezTo>
                  <a:cubicBezTo>
                    <a:pt x="325" y="0"/>
                    <a:pt x="325" y="0"/>
                    <a:pt x="325" y="0"/>
                  </a:cubicBezTo>
                  <a:cubicBezTo>
                    <a:pt x="323" y="6"/>
                    <a:pt x="323" y="6"/>
                    <a:pt x="323" y="6"/>
                  </a:cubicBezTo>
                  <a:cubicBezTo>
                    <a:pt x="315" y="17"/>
                    <a:pt x="315" y="17"/>
                    <a:pt x="315" y="17"/>
                  </a:cubicBezTo>
                  <a:cubicBezTo>
                    <a:pt x="303" y="18"/>
                    <a:pt x="303" y="18"/>
                    <a:pt x="303" y="18"/>
                  </a:cubicBezTo>
                  <a:cubicBezTo>
                    <a:pt x="294" y="27"/>
                    <a:pt x="294" y="27"/>
                    <a:pt x="294" y="27"/>
                  </a:cubicBezTo>
                  <a:cubicBezTo>
                    <a:pt x="293" y="58"/>
                    <a:pt x="293" y="58"/>
                    <a:pt x="293" y="58"/>
                  </a:cubicBezTo>
                  <a:cubicBezTo>
                    <a:pt x="282" y="63"/>
                    <a:pt x="282" y="63"/>
                    <a:pt x="282" y="63"/>
                  </a:cubicBezTo>
                  <a:cubicBezTo>
                    <a:pt x="282" y="63"/>
                    <a:pt x="275" y="71"/>
                    <a:pt x="274" y="82"/>
                  </a:cubicBezTo>
                  <a:cubicBezTo>
                    <a:pt x="273" y="93"/>
                    <a:pt x="263" y="94"/>
                    <a:pt x="259" y="100"/>
                  </a:cubicBezTo>
                  <a:cubicBezTo>
                    <a:pt x="255" y="106"/>
                    <a:pt x="241" y="105"/>
                    <a:pt x="239" y="111"/>
                  </a:cubicBezTo>
                  <a:cubicBezTo>
                    <a:pt x="237" y="117"/>
                    <a:pt x="228" y="111"/>
                    <a:pt x="228" y="111"/>
                  </a:cubicBezTo>
                  <a:cubicBezTo>
                    <a:pt x="228" y="111"/>
                    <a:pt x="211" y="127"/>
                    <a:pt x="208" y="127"/>
                  </a:cubicBezTo>
                  <a:cubicBezTo>
                    <a:pt x="205" y="127"/>
                    <a:pt x="205" y="142"/>
                    <a:pt x="205" y="142"/>
                  </a:cubicBezTo>
                  <a:cubicBezTo>
                    <a:pt x="177" y="170"/>
                    <a:pt x="177" y="170"/>
                    <a:pt x="177" y="170"/>
                  </a:cubicBezTo>
                  <a:cubicBezTo>
                    <a:pt x="159" y="177"/>
                    <a:pt x="159" y="177"/>
                    <a:pt x="159" y="177"/>
                  </a:cubicBezTo>
                  <a:cubicBezTo>
                    <a:pt x="122" y="177"/>
                    <a:pt x="122" y="177"/>
                    <a:pt x="122" y="177"/>
                  </a:cubicBezTo>
                  <a:cubicBezTo>
                    <a:pt x="122" y="177"/>
                    <a:pt x="119" y="187"/>
                    <a:pt x="118" y="188"/>
                  </a:cubicBezTo>
                  <a:cubicBezTo>
                    <a:pt x="96" y="192"/>
                    <a:pt x="97" y="170"/>
                    <a:pt x="97" y="165"/>
                  </a:cubicBezTo>
                  <a:cubicBezTo>
                    <a:pt x="97" y="160"/>
                    <a:pt x="69" y="154"/>
                    <a:pt x="66" y="162"/>
                  </a:cubicBezTo>
                  <a:cubicBezTo>
                    <a:pt x="63" y="170"/>
                    <a:pt x="40" y="188"/>
                    <a:pt x="40" y="188"/>
                  </a:cubicBezTo>
                  <a:cubicBezTo>
                    <a:pt x="38" y="207"/>
                    <a:pt x="38" y="207"/>
                    <a:pt x="38" y="207"/>
                  </a:cubicBezTo>
                  <a:cubicBezTo>
                    <a:pt x="38" y="207"/>
                    <a:pt x="18" y="220"/>
                    <a:pt x="9" y="222"/>
                  </a:cubicBezTo>
                  <a:cubicBezTo>
                    <a:pt x="0" y="224"/>
                    <a:pt x="6" y="265"/>
                    <a:pt x="13" y="267"/>
                  </a:cubicBezTo>
                  <a:cubicBezTo>
                    <a:pt x="20" y="269"/>
                    <a:pt x="25" y="289"/>
                    <a:pt x="38" y="290"/>
                  </a:cubicBezTo>
                  <a:cubicBezTo>
                    <a:pt x="64" y="304"/>
                    <a:pt x="39" y="316"/>
                    <a:pt x="39" y="316"/>
                  </a:cubicBezTo>
                  <a:cubicBezTo>
                    <a:pt x="39" y="355"/>
                    <a:pt x="39" y="355"/>
                    <a:pt x="39" y="355"/>
                  </a:cubicBezTo>
                  <a:cubicBezTo>
                    <a:pt x="77" y="355"/>
                    <a:pt x="77" y="355"/>
                    <a:pt x="77" y="355"/>
                  </a:cubicBezTo>
                  <a:cubicBezTo>
                    <a:pt x="76" y="376"/>
                    <a:pt x="76" y="376"/>
                    <a:pt x="76" y="376"/>
                  </a:cubicBezTo>
                  <a:cubicBezTo>
                    <a:pt x="81" y="383"/>
                    <a:pt x="81" y="383"/>
                    <a:pt x="81" y="383"/>
                  </a:cubicBezTo>
                  <a:cubicBezTo>
                    <a:pt x="93" y="405"/>
                    <a:pt x="93" y="405"/>
                    <a:pt x="93" y="405"/>
                  </a:cubicBezTo>
                  <a:cubicBezTo>
                    <a:pt x="93" y="405"/>
                    <a:pt x="93" y="423"/>
                    <a:pt x="93" y="440"/>
                  </a:cubicBezTo>
                  <a:cubicBezTo>
                    <a:pt x="130" y="445"/>
                    <a:pt x="130" y="445"/>
                    <a:pt x="130" y="445"/>
                  </a:cubicBezTo>
                  <a:cubicBezTo>
                    <a:pt x="158" y="471"/>
                    <a:pt x="158" y="471"/>
                    <a:pt x="158" y="471"/>
                  </a:cubicBezTo>
                  <a:cubicBezTo>
                    <a:pt x="181" y="475"/>
                    <a:pt x="181" y="475"/>
                    <a:pt x="181" y="475"/>
                  </a:cubicBezTo>
                  <a:cubicBezTo>
                    <a:pt x="200" y="499"/>
                    <a:pt x="200" y="499"/>
                    <a:pt x="200" y="499"/>
                  </a:cubicBezTo>
                  <a:cubicBezTo>
                    <a:pt x="231" y="497"/>
                    <a:pt x="231" y="497"/>
                    <a:pt x="231" y="497"/>
                  </a:cubicBezTo>
                  <a:cubicBezTo>
                    <a:pt x="246" y="482"/>
                    <a:pt x="246" y="482"/>
                    <a:pt x="246" y="482"/>
                  </a:cubicBezTo>
                  <a:cubicBezTo>
                    <a:pt x="246" y="482"/>
                    <a:pt x="249" y="482"/>
                    <a:pt x="253" y="483"/>
                  </a:cubicBezTo>
                  <a:cubicBezTo>
                    <a:pt x="258" y="484"/>
                    <a:pt x="262" y="486"/>
                    <a:pt x="259" y="492"/>
                  </a:cubicBezTo>
                  <a:cubicBezTo>
                    <a:pt x="254" y="501"/>
                    <a:pt x="257" y="524"/>
                    <a:pt x="257" y="524"/>
                  </a:cubicBezTo>
                  <a:cubicBezTo>
                    <a:pt x="274" y="557"/>
                    <a:pt x="274" y="557"/>
                    <a:pt x="274" y="557"/>
                  </a:cubicBezTo>
                  <a:cubicBezTo>
                    <a:pt x="293" y="559"/>
                    <a:pt x="293" y="559"/>
                    <a:pt x="293" y="559"/>
                  </a:cubicBezTo>
                  <a:cubicBezTo>
                    <a:pt x="293" y="559"/>
                    <a:pt x="293" y="559"/>
                    <a:pt x="293" y="559"/>
                  </a:cubicBezTo>
                  <a:cubicBezTo>
                    <a:pt x="334" y="602"/>
                    <a:pt x="334" y="602"/>
                    <a:pt x="334" y="602"/>
                  </a:cubicBezTo>
                  <a:cubicBezTo>
                    <a:pt x="347" y="600"/>
                    <a:pt x="347" y="600"/>
                    <a:pt x="347" y="600"/>
                  </a:cubicBezTo>
                  <a:cubicBezTo>
                    <a:pt x="351" y="581"/>
                    <a:pt x="351" y="581"/>
                    <a:pt x="351" y="581"/>
                  </a:cubicBezTo>
                  <a:cubicBezTo>
                    <a:pt x="364" y="563"/>
                    <a:pt x="364" y="563"/>
                    <a:pt x="364" y="563"/>
                  </a:cubicBezTo>
                  <a:cubicBezTo>
                    <a:pt x="375" y="546"/>
                    <a:pt x="375" y="546"/>
                    <a:pt x="375" y="546"/>
                  </a:cubicBezTo>
                  <a:cubicBezTo>
                    <a:pt x="377" y="481"/>
                    <a:pt x="377" y="481"/>
                    <a:pt x="377" y="481"/>
                  </a:cubicBezTo>
                  <a:cubicBezTo>
                    <a:pt x="377" y="481"/>
                    <a:pt x="353" y="475"/>
                    <a:pt x="371" y="454"/>
                  </a:cubicBezTo>
                  <a:cubicBezTo>
                    <a:pt x="373" y="456"/>
                    <a:pt x="388" y="440"/>
                    <a:pt x="388" y="440"/>
                  </a:cubicBezTo>
                  <a:cubicBezTo>
                    <a:pt x="410" y="441"/>
                    <a:pt x="410" y="441"/>
                    <a:pt x="410" y="441"/>
                  </a:cubicBezTo>
                  <a:cubicBezTo>
                    <a:pt x="410" y="462"/>
                    <a:pt x="410" y="462"/>
                    <a:pt x="410" y="462"/>
                  </a:cubicBezTo>
                  <a:cubicBezTo>
                    <a:pt x="410" y="465"/>
                    <a:pt x="410" y="465"/>
                    <a:pt x="410" y="465"/>
                  </a:cubicBezTo>
                  <a:cubicBezTo>
                    <a:pt x="433" y="466"/>
                    <a:pt x="433" y="466"/>
                    <a:pt x="433" y="466"/>
                  </a:cubicBezTo>
                  <a:cubicBezTo>
                    <a:pt x="445" y="458"/>
                    <a:pt x="445" y="458"/>
                    <a:pt x="445" y="458"/>
                  </a:cubicBezTo>
                  <a:cubicBezTo>
                    <a:pt x="445" y="458"/>
                    <a:pt x="464" y="463"/>
                    <a:pt x="454" y="482"/>
                  </a:cubicBezTo>
                  <a:cubicBezTo>
                    <a:pt x="443" y="502"/>
                    <a:pt x="419" y="527"/>
                    <a:pt x="419" y="527"/>
                  </a:cubicBezTo>
                  <a:cubicBezTo>
                    <a:pt x="418" y="542"/>
                    <a:pt x="418" y="542"/>
                    <a:pt x="418" y="542"/>
                  </a:cubicBezTo>
                  <a:cubicBezTo>
                    <a:pt x="418" y="542"/>
                    <a:pt x="430" y="534"/>
                    <a:pt x="434" y="533"/>
                  </a:cubicBezTo>
                  <a:cubicBezTo>
                    <a:pt x="438" y="531"/>
                    <a:pt x="457" y="529"/>
                    <a:pt x="457" y="529"/>
                  </a:cubicBezTo>
                  <a:cubicBezTo>
                    <a:pt x="461" y="520"/>
                    <a:pt x="461" y="520"/>
                    <a:pt x="461" y="520"/>
                  </a:cubicBezTo>
                  <a:cubicBezTo>
                    <a:pt x="466" y="512"/>
                    <a:pt x="466" y="512"/>
                    <a:pt x="466" y="512"/>
                  </a:cubicBezTo>
                  <a:cubicBezTo>
                    <a:pt x="508" y="512"/>
                    <a:pt x="508" y="512"/>
                    <a:pt x="508" y="512"/>
                  </a:cubicBezTo>
                  <a:cubicBezTo>
                    <a:pt x="508" y="512"/>
                    <a:pt x="507" y="513"/>
                    <a:pt x="517" y="519"/>
                  </a:cubicBezTo>
                  <a:cubicBezTo>
                    <a:pt x="525" y="524"/>
                    <a:pt x="526" y="526"/>
                    <a:pt x="525" y="526"/>
                  </a:cubicBezTo>
                  <a:cubicBezTo>
                    <a:pt x="529" y="526"/>
                    <a:pt x="539" y="524"/>
                    <a:pt x="538" y="517"/>
                  </a:cubicBezTo>
                  <a:cubicBezTo>
                    <a:pt x="536" y="508"/>
                    <a:pt x="521" y="489"/>
                    <a:pt x="521" y="489"/>
                  </a:cubicBezTo>
                  <a:cubicBezTo>
                    <a:pt x="543" y="484"/>
                    <a:pt x="543" y="484"/>
                    <a:pt x="543" y="484"/>
                  </a:cubicBezTo>
                  <a:cubicBezTo>
                    <a:pt x="543" y="484"/>
                    <a:pt x="554" y="482"/>
                    <a:pt x="545" y="474"/>
                  </a:cubicBezTo>
                  <a:cubicBezTo>
                    <a:pt x="537" y="466"/>
                    <a:pt x="536" y="464"/>
                    <a:pt x="536" y="464"/>
                  </a:cubicBezTo>
                  <a:cubicBezTo>
                    <a:pt x="534" y="441"/>
                    <a:pt x="534" y="441"/>
                    <a:pt x="534" y="441"/>
                  </a:cubicBezTo>
                  <a:cubicBezTo>
                    <a:pt x="564" y="438"/>
                    <a:pt x="564" y="438"/>
                    <a:pt x="564" y="438"/>
                  </a:cubicBezTo>
                  <a:cubicBezTo>
                    <a:pt x="563" y="410"/>
                    <a:pt x="563" y="410"/>
                    <a:pt x="563" y="410"/>
                  </a:cubicBezTo>
                  <a:cubicBezTo>
                    <a:pt x="563" y="410"/>
                    <a:pt x="549" y="409"/>
                    <a:pt x="545" y="415"/>
                  </a:cubicBezTo>
                  <a:cubicBezTo>
                    <a:pt x="542" y="422"/>
                    <a:pt x="517" y="421"/>
                    <a:pt x="517" y="421"/>
                  </a:cubicBezTo>
                  <a:cubicBezTo>
                    <a:pt x="500" y="401"/>
                    <a:pt x="500" y="401"/>
                    <a:pt x="500" y="401"/>
                  </a:cubicBezTo>
                  <a:cubicBezTo>
                    <a:pt x="500" y="401"/>
                    <a:pt x="496" y="388"/>
                    <a:pt x="505" y="377"/>
                  </a:cubicBezTo>
                  <a:cubicBezTo>
                    <a:pt x="514" y="367"/>
                    <a:pt x="534" y="369"/>
                    <a:pt x="534" y="369"/>
                  </a:cubicBezTo>
                  <a:cubicBezTo>
                    <a:pt x="551" y="363"/>
                    <a:pt x="551" y="363"/>
                    <a:pt x="551" y="363"/>
                  </a:cubicBezTo>
                  <a:cubicBezTo>
                    <a:pt x="586" y="340"/>
                    <a:pt x="586" y="340"/>
                    <a:pt x="586" y="340"/>
                  </a:cubicBezTo>
                  <a:cubicBezTo>
                    <a:pt x="615" y="323"/>
                    <a:pt x="615" y="323"/>
                    <a:pt x="615" y="323"/>
                  </a:cubicBezTo>
                  <a:cubicBezTo>
                    <a:pt x="622" y="305"/>
                    <a:pt x="622" y="305"/>
                    <a:pt x="622" y="305"/>
                  </a:cubicBezTo>
                  <a:cubicBezTo>
                    <a:pt x="622" y="305"/>
                    <a:pt x="623" y="300"/>
                    <a:pt x="623" y="294"/>
                  </a:cubicBezTo>
                  <a:cubicBezTo>
                    <a:pt x="620" y="294"/>
                    <a:pt x="616" y="293"/>
                    <a:pt x="612" y="29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2" name="Freeform 27"/>
            <p:cNvSpPr>
              <a:spLocks/>
            </p:cNvSpPr>
            <p:nvPr/>
          </p:nvSpPr>
          <p:spPr bwMode="auto">
            <a:xfrm>
              <a:off x="1245389" y="4768639"/>
              <a:ext cx="1116995" cy="868919"/>
            </a:xfrm>
            <a:custGeom>
              <a:avLst/>
              <a:gdLst>
                <a:gd name="T0" fmla="*/ 414 w 455"/>
                <a:gd name="T1" fmla="*/ 119 h 354"/>
                <a:gd name="T2" fmla="*/ 395 w 455"/>
                <a:gd name="T3" fmla="*/ 117 h 354"/>
                <a:gd name="T4" fmla="*/ 380 w 455"/>
                <a:gd name="T5" fmla="*/ 52 h 354"/>
                <a:gd name="T6" fmla="*/ 367 w 455"/>
                <a:gd name="T7" fmla="*/ 42 h 354"/>
                <a:gd name="T8" fmla="*/ 321 w 455"/>
                <a:gd name="T9" fmla="*/ 59 h 354"/>
                <a:gd name="T10" fmla="*/ 279 w 455"/>
                <a:gd name="T11" fmla="*/ 31 h 354"/>
                <a:gd name="T12" fmla="*/ 214 w 455"/>
                <a:gd name="T13" fmla="*/ 0 h 354"/>
                <a:gd name="T14" fmla="*/ 196 w 455"/>
                <a:gd name="T15" fmla="*/ 23 h 354"/>
                <a:gd name="T16" fmla="*/ 133 w 455"/>
                <a:gd name="T17" fmla="*/ 35 h 354"/>
                <a:gd name="T18" fmla="*/ 89 w 455"/>
                <a:gd name="T19" fmla="*/ 27 h 354"/>
                <a:gd name="T20" fmla="*/ 51 w 455"/>
                <a:gd name="T21" fmla="*/ 16 h 354"/>
                <a:gd name="T22" fmla="*/ 9 w 455"/>
                <a:gd name="T23" fmla="*/ 48 h 354"/>
                <a:gd name="T24" fmla="*/ 23 w 455"/>
                <a:gd name="T25" fmla="*/ 89 h 354"/>
                <a:gd name="T26" fmla="*/ 45 w 455"/>
                <a:gd name="T27" fmla="*/ 116 h 354"/>
                <a:gd name="T28" fmla="*/ 155 w 455"/>
                <a:gd name="T29" fmla="*/ 146 h 354"/>
                <a:gd name="T30" fmla="*/ 152 w 455"/>
                <a:gd name="T31" fmla="*/ 161 h 354"/>
                <a:gd name="T32" fmla="*/ 113 w 455"/>
                <a:gd name="T33" fmla="*/ 186 h 354"/>
                <a:gd name="T34" fmla="*/ 62 w 455"/>
                <a:gd name="T35" fmla="*/ 170 h 354"/>
                <a:gd name="T36" fmla="*/ 46 w 455"/>
                <a:gd name="T37" fmla="*/ 196 h 354"/>
                <a:gd name="T38" fmla="*/ 253 w 455"/>
                <a:gd name="T39" fmla="*/ 313 h 354"/>
                <a:gd name="T40" fmla="*/ 279 w 455"/>
                <a:gd name="T41" fmla="*/ 231 h 354"/>
                <a:gd name="T42" fmla="*/ 313 w 455"/>
                <a:gd name="T43" fmla="*/ 248 h 354"/>
                <a:gd name="T44" fmla="*/ 309 w 455"/>
                <a:gd name="T45" fmla="*/ 278 h 354"/>
                <a:gd name="T46" fmla="*/ 315 w 455"/>
                <a:gd name="T47" fmla="*/ 316 h 354"/>
                <a:gd name="T48" fmla="*/ 324 w 455"/>
                <a:gd name="T49" fmla="*/ 347 h 354"/>
                <a:gd name="T50" fmla="*/ 373 w 455"/>
                <a:gd name="T51" fmla="*/ 354 h 354"/>
                <a:gd name="T52" fmla="*/ 387 w 455"/>
                <a:gd name="T53" fmla="*/ 318 h 354"/>
                <a:gd name="T54" fmla="*/ 399 w 455"/>
                <a:gd name="T55" fmla="*/ 276 h 354"/>
                <a:gd name="T56" fmla="*/ 420 w 455"/>
                <a:gd name="T57" fmla="*/ 261 h 354"/>
                <a:gd name="T58" fmla="*/ 428 w 455"/>
                <a:gd name="T59" fmla="*/ 248 h 354"/>
                <a:gd name="T60" fmla="*/ 441 w 455"/>
                <a:gd name="T61" fmla="*/ 225 h 354"/>
                <a:gd name="T62" fmla="*/ 455 w 455"/>
                <a:gd name="T63" fmla="*/ 19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5" h="354">
                  <a:moveTo>
                    <a:pt x="454" y="161"/>
                  </a:moveTo>
                  <a:cubicBezTo>
                    <a:pt x="416" y="121"/>
                    <a:pt x="414" y="119"/>
                    <a:pt x="414" y="119"/>
                  </a:cubicBezTo>
                  <a:cubicBezTo>
                    <a:pt x="414" y="119"/>
                    <a:pt x="414" y="119"/>
                    <a:pt x="414" y="119"/>
                  </a:cubicBezTo>
                  <a:cubicBezTo>
                    <a:pt x="414" y="119"/>
                    <a:pt x="414" y="119"/>
                    <a:pt x="395" y="117"/>
                  </a:cubicBezTo>
                  <a:cubicBezTo>
                    <a:pt x="395" y="117"/>
                    <a:pt x="395" y="117"/>
                    <a:pt x="378" y="84"/>
                  </a:cubicBezTo>
                  <a:cubicBezTo>
                    <a:pt x="378" y="84"/>
                    <a:pt x="375" y="61"/>
                    <a:pt x="380" y="52"/>
                  </a:cubicBezTo>
                  <a:cubicBezTo>
                    <a:pt x="383" y="46"/>
                    <a:pt x="379" y="44"/>
                    <a:pt x="374" y="43"/>
                  </a:cubicBezTo>
                  <a:cubicBezTo>
                    <a:pt x="370" y="42"/>
                    <a:pt x="367" y="42"/>
                    <a:pt x="367" y="42"/>
                  </a:cubicBezTo>
                  <a:cubicBezTo>
                    <a:pt x="367" y="42"/>
                    <a:pt x="367" y="42"/>
                    <a:pt x="352" y="57"/>
                  </a:cubicBezTo>
                  <a:cubicBezTo>
                    <a:pt x="352" y="57"/>
                    <a:pt x="352" y="57"/>
                    <a:pt x="321" y="59"/>
                  </a:cubicBezTo>
                  <a:cubicBezTo>
                    <a:pt x="321" y="59"/>
                    <a:pt x="321" y="59"/>
                    <a:pt x="302" y="35"/>
                  </a:cubicBezTo>
                  <a:cubicBezTo>
                    <a:pt x="302" y="35"/>
                    <a:pt x="302" y="35"/>
                    <a:pt x="279" y="31"/>
                  </a:cubicBezTo>
                  <a:cubicBezTo>
                    <a:pt x="251" y="5"/>
                    <a:pt x="251" y="5"/>
                    <a:pt x="251" y="5"/>
                  </a:cubicBezTo>
                  <a:cubicBezTo>
                    <a:pt x="251" y="5"/>
                    <a:pt x="251" y="5"/>
                    <a:pt x="214" y="0"/>
                  </a:cubicBezTo>
                  <a:cubicBezTo>
                    <a:pt x="213" y="16"/>
                    <a:pt x="213" y="31"/>
                    <a:pt x="212" y="31"/>
                  </a:cubicBezTo>
                  <a:cubicBezTo>
                    <a:pt x="210" y="32"/>
                    <a:pt x="195" y="27"/>
                    <a:pt x="196" y="23"/>
                  </a:cubicBezTo>
                  <a:cubicBezTo>
                    <a:pt x="197" y="19"/>
                    <a:pt x="151" y="24"/>
                    <a:pt x="148" y="25"/>
                  </a:cubicBezTo>
                  <a:cubicBezTo>
                    <a:pt x="145" y="26"/>
                    <a:pt x="135" y="31"/>
                    <a:pt x="133" y="35"/>
                  </a:cubicBezTo>
                  <a:cubicBezTo>
                    <a:pt x="131" y="39"/>
                    <a:pt x="128" y="29"/>
                    <a:pt x="128" y="29"/>
                  </a:cubicBezTo>
                  <a:cubicBezTo>
                    <a:pt x="89" y="27"/>
                    <a:pt x="89" y="27"/>
                    <a:pt x="89" y="27"/>
                  </a:cubicBezTo>
                  <a:cubicBezTo>
                    <a:pt x="89" y="27"/>
                    <a:pt x="89" y="27"/>
                    <a:pt x="80" y="18"/>
                  </a:cubicBezTo>
                  <a:cubicBezTo>
                    <a:pt x="71" y="9"/>
                    <a:pt x="57" y="16"/>
                    <a:pt x="51" y="16"/>
                  </a:cubicBezTo>
                  <a:cubicBezTo>
                    <a:pt x="45" y="16"/>
                    <a:pt x="35" y="46"/>
                    <a:pt x="35" y="46"/>
                  </a:cubicBezTo>
                  <a:cubicBezTo>
                    <a:pt x="35" y="46"/>
                    <a:pt x="18" y="44"/>
                    <a:pt x="9" y="48"/>
                  </a:cubicBezTo>
                  <a:cubicBezTo>
                    <a:pt x="0" y="52"/>
                    <a:pt x="21" y="68"/>
                    <a:pt x="21" y="68"/>
                  </a:cubicBezTo>
                  <a:cubicBezTo>
                    <a:pt x="23" y="89"/>
                    <a:pt x="23" y="89"/>
                    <a:pt x="23" y="89"/>
                  </a:cubicBezTo>
                  <a:cubicBezTo>
                    <a:pt x="36" y="103"/>
                    <a:pt x="36" y="103"/>
                    <a:pt x="36" y="103"/>
                  </a:cubicBezTo>
                  <a:cubicBezTo>
                    <a:pt x="36" y="103"/>
                    <a:pt x="44" y="117"/>
                    <a:pt x="45" y="116"/>
                  </a:cubicBezTo>
                  <a:cubicBezTo>
                    <a:pt x="62" y="115"/>
                    <a:pt x="64" y="143"/>
                    <a:pt x="64" y="143"/>
                  </a:cubicBezTo>
                  <a:cubicBezTo>
                    <a:pt x="64" y="143"/>
                    <a:pt x="142" y="144"/>
                    <a:pt x="155" y="146"/>
                  </a:cubicBezTo>
                  <a:cubicBezTo>
                    <a:pt x="168" y="148"/>
                    <a:pt x="159" y="153"/>
                    <a:pt x="162" y="158"/>
                  </a:cubicBezTo>
                  <a:cubicBezTo>
                    <a:pt x="165" y="163"/>
                    <a:pt x="152" y="161"/>
                    <a:pt x="152" y="161"/>
                  </a:cubicBezTo>
                  <a:cubicBezTo>
                    <a:pt x="152" y="161"/>
                    <a:pt x="138" y="173"/>
                    <a:pt x="133" y="177"/>
                  </a:cubicBezTo>
                  <a:cubicBezTo>
                    <a:pt x="128" y="181"/>
                    <a:pt x="116" y="184"/>
                    <a:pt x="113" y="186"/>
                  </a:cubicBezTo>
                  <a:cubicBezTo>
                    <a:pt x="110" y="188"/>
                    <a:pt x="78" y="186"/>
                    <a:pt x="78" y="186"/>
                  </a:cubicBezTo>
                  <a:cubicBezTo>
                    <a:pt x="78" y="186"/>
                    <a:pt x="64" y="175"/>
                    <a:pt x="62" y="170"/>
                  </a:cubicBezTo>
                  <a:cubicBezTo>
                    <a:pt x="60" y="165"/>
                    <a:pt x="48" y="171"/>
                    <a:pt x="44" y="171"/>
                  </a:cubicBezTo>
                  <a:cubicBezTo>
                    <a:pt x="40" y="171"/>
                    <a:pt x="46" y="196"/>
                    <a:pt x="46" y="196"/>
                  </a:cubicBezTo>
                  <a:cubicBezTo>
                    <a:pt x="46" y="196"/>
                    <a:pt x="167" y="318"/>
                    <a:pt x="175" y="328"/>
                  </a:cubicBezTo>
                  <a:cubicBezTo>
                    <a:pt x="183" y="338"/>
                    <a:pt x="243" y="313"/>
                    <a:pt x="253" y="313"/>
                  </a:cubicBezTo>
                  <a:cubicBezTo>
                    <a:pt x="263" y="313"/>
                    <a:pt x="287" y="280"/>
                    <a:pt x="294" y="270"/>
                  </a:cubicBezTo>
                  <a:cubicBezTo>
                    <a:pt x="301" y="260"/>
                    <a:pt x="283" y="243"/>
                    <a:pt x="279" y="231"/>
                  </a:cubicBezTo>
                  <a:cubicBezTo>
                    <a:pt x="275" y="219"/>
                    <a:pt x="300" y="201"/>
                    <a:pt x="299" y="207"/>
                  </a:cubicBezTo>
                  <a:cubicBezTo>
                    <a:pt x="298" y="213"/>
                    <a:pt x="310" y="246"/>
                    <a:pt x="313" y="248"/>
                  </a:cubicBezTo>
                  <a:cubicBezTo>
                    <a:pt x="316" y="250"/>
                    <a:pt x="316" y="272"/>
                    <a:pt x="316" y="272"/>
                  </a:cubicBezTo>
                  <a:cubicBezTo>
                    <a:pt x="309" y="278"/>
                    <a:pt x="309" y="278"/>
                    <a:pt x="309" y="278"/>
                  </a:cubicBezTo>
                  <a:cubicBezTo>
                    <a:pt x="308" y="307"/>
                    <a:pt x="308" y="307"/>
                    <a:pt x="308" y="307"/>
                  </a:cubicBezTo>
                  <a:cubicBezTo>
                    <a:pt x="315" y="316"/>
                    <a:pt x="315" y="316"/>
                    <a:pt x="315" y="316"/>
                  </a:cubicBezTo>
                  <a:cubicBezTo>
                    <a:pt x="325" y="342"/>
                    <a:pt x="325" y="342"/>
                    <a:pt x="325" y="342"/>
                  </a:cubicBezTo>
                  <a:cubicBezTo>
                    <a:pt x="324" y="347"/>
                    <a:pt x="324" y="347"/>
                    <a:pt x="324" y="347"/>
                  </a:cubicBezTo>
                  <a:cubicBezTo>
                    <a:pt x="344" y="332"/>
                    <a:pt x="344" y="332"/>
                    <a:pt x="344" y="332"/>
                  </a:cubicBezTo>
                  <a:cubicBezTo>
                    <a:pt x="373" y="354"/>
                    <a:pt x="373" y="354"/>
                    <a:pt x="373" y="354"/>
                  </a:cubicBezTo>
                  <a:cubicBezTo>
                    <a:pt x="376" y="345"/>
                    <a:pt x="379" y="339"/>
                    <a:pt x="381" y="334"/>
                  </a:cubicBezTo>
                  <a:cubicBezTo>
                    <a:pt x="387" y="318"/>
                    <a:pt x="387" y="318"/>
                    <a:pt x="387" y="318"/>
                  </a:cubicBezTo>
                  <a:cubicBezTo>
                    <a:pt x="396" y="297"/>
                    <a:pt x="396" y="297"/>
                    <a:pt x="396" y="297"/>
                  </a:cubicBezTo>
                  <a:cubicBezTo>
                    <a:pt x="399" y="276"/>
                    <a:pt x="399" y="276"/>
                    <a:pt x="399" y="276"/>
                  </a:cubicBezTo>
                  <a:cubicBezTo>
                    <a:pt x="412" y="276"/>
                    <a:pt x="412" y="276"/>
                    <a:pt x="412" y="276"/>
                  </a:cubicBezTo>
                  <a:cubicBezTo>
                    <a:pt x="420" y="261"/>
                    <a:pt x="420" y="261"/>
                    <a:pt x="420" y="261"/>
                  </a:cubicBezTo>
                  <a:cubicBezTo>
                    <a:pt x="420" y="261"/>
                    <a:pt x="420" y="261"/>
                    <a:pt x="428" y="248"/>
                  </a:cubicBezTo>
                  <a:cubicBezTo>
                    <a:pt x="428" y="248"/>
                    <a:pt x="428" y="248"/>
                    <a:pt x="428" y="248"/>
                  </a:cubicBezTo>
                  <a:cubicBezTo>
                    <a:pt x="435" y="238"/>
                    <a:pt x="435" y="238"/>
                    <a:pt x="435" y="238"/>
                  </a:cubicBezTo>
                  <a:cubicBezTo>
                    <a:pt x="441" y="225"/>
                    <a:pt x="441" y="225"/>
                    <a:pt x="441" y="225"/>
                  </a:cubicBezTo>
                  <a:cubicBezTo>
                    <a:pt x="445" y="200"/>
                    <a:pt x="445" y="200"/>
                    <a:pt x="445" y="200"/>
                  </a:cubicBezTo>
                  <a:cubicBezTo>
                    <a:pt x="455" y="192"/>
                    <a:pt x="455" y="192"/>
                    <a:pt x="455" y="192"/>
                  </a:cubicBezTo>
                  <a:cubicBezTo>
                    <a:pt x="454" y="161"/>
                    <a:pt x="454" y="161"/>
                    <a:pt x="454" y="161"/>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3" name="Freeform 28"/>
            <p:cNvSpPr>
              <a:spLocks/>
            </p:cNvSpPr>
            <p:nvPr/>
          </p:nvSpPr>
          <p:spPr bwMode="auto">
            <a:xfrm>
              <a:off x="3649820" y="5317991"/>
              <a:ext cx="1094168" cy="931311"/>
            </a:xfrm>
            <a:custGeom>
              <a:avLst/>
              <a:gdLst>
                <a:gd name="T0" fmla="*/ 446 w 446"/>
                <a:gd name="T1" fmla="*/ 68 h 379"/>
                <a:gd name="T2" fmla="*/ 438 w 446"/>
                <a:gd name="T3" fmla="*/ 48 h 379"/>
                <a:gd name="T4" fmla="*/ 428 w 446"/>
                <a:gd name="T5" fmla="*/ 33 h 379"/>
                <a:gd name="T6" fmla="*/ 402 w 446"/>
                <a:gd name="T7" fmla="*/ 20 h 379"/>
                <a:gd name="T8" fmla="*/ 378 w 446"/>
                <a:gd name="T9" fmla="*/ 25 h 379"/>
                <a:gd name="T10" fmla="*/ 360 w 446"/>
                <a:gd name="T11" fmla="*/ 17 h 379"/>
                <a:gd name="T12" fmla="*/ 345 w 446"/>
                <a:gd name="T13" fmla="*/ 6 h 379"/>
                <a:gd name="T14" fmla="*/ 341 w 446"/>
                <a:gd name="T15" fmla="*/ 26 h 379"/>
                <a:gd name="T16" fmla="*/ 306 w 446"/>
                <a:gd name="T17" fmla="*/ 40 h 379"/>
                <a:gd name="T18" fmla="*/ 292 w 446"/>
                <a:gd name="T19" fmla="*/ 40 h 379"/>
                <a:gd name="T20" fmla="*/ 281 w 446"/>
                <a:gd name="T21" fmla="*/ 26 h 379"/>
                <a:gd name="T22" fmla="*/ 268 w 446"/>
                <a:gd name="T23" fmla="*/ 22 h 379"/>
                <a:gd name="T24" fmla="*/ 277 w 446"/>
                <a:gd name="T25" fmla="*/ 8 h 379"/>
                <a:gd name="T26" fmla="*/ 262 w 446"/>
                <a:gd name="T27" fmla="*/ 8 h 379"/>
                <a:gd name="T28" fmla="*/ 246 w 446"/>
                <a:gd name="T29" fmla="*/ 6 h 379"/>
                <a:gd name="T30" fmla="*/ 238 w 446"/>
                <a:gd name="T31" fmla="*/ 13 h 379"/>
                <a:gd name="T32" fmla="*/ 213 w 446"/>
                <a:gd name="T33" fmla="*/ 14 h 379"/>
                <a:gd name="T34" fmla="*/ 209 w 446"/>
                <a:gd name="T35" fmla="*/ 9 h 379"/>
                <a:gd name="T36" fmla="*/ 189 w 446"/>
                <a:gd name="T37" fmla="*/ 5 h 379"/>
                <a:gd name="T38" fmla="*/ 182 w 446"/>
                <a:gd name="T39" fmla="*/ 12 h 379"/>
                <a:gd name="T40" fmla="*/ 179 w 446"/>
                <a:gd name="T41" fmla="*/ 14 h 379"/>
                <a:gd name="T42" fmla="*/ 174 w 446"/>
                <a:gd name="T43" fmla="*/ 17 h 379"/>
                <a:gd name="T44" fmla="*/ 168 w 446"/>
                <a:gd name="T45" fmla="*/ 25 h 379"/>
                <a:gd name="T46" fmla="*/ 168 w 446"/>
                <a:gd name="T47" fmla="*/ 41 h 379"/>
                <a:gd name="T48" fmla="*/ 154 w 446"/>
                <a:gd name="T49" fmla="*/ 56 h 379"/>
                <a:gd name="T50" fmla="*/ 145 w 446"/>
                <a:gd name="T51" fmla="*/ 73 h 379"/>
                <a:gd name="T52" fmla="*/ 139 w 446"/>
                <a:gd name="T53" fmla="*/ 85 h 379"/>
                <a:gd name="T54" fmla="*/ 132 w 446"/>
                <a:gd name="T55" fmla="*/ 96 h 379"/>
                <a:gd name="T56" fmla="*/ 118 w 446"/>
                <a:gd name="T57" fmla="*/ 110 h 379"/>
                <a:gd name="T58" fmla="*/ 93 w 446"/>
                <a:gd name="T59" fmla="*/ 112 h 379"/>
                <a:gd name="T60" fmla="*/ 78 w 446"/>
                <a:gd name="T61" fmla="*/ 121 h 379"/>
                <a:gd name="T62" fmla="*/ 70 w 446"/>
                <a:gd name="T63" fmla="*/ 145 h 379"/>
                <a:gd name="T64" fmla="*/ 69 w 446"/>
                <a:gd name="T65" fmla="*/ 162 h 379"/>
                <a:gd name="T66" fmla="*/ 72 w 446"/>
                <a:gd name="T67" fmla="*/ 181 h 379"/>
                <a:gd name="T68" fmla="*/ 84 w 446"/>
                <a:gd name="T69" fmla="*/ 190 h 379"/>
                <a:gd name="T70" fmla="*/ 97 w 446"/>
                <a:gd name="T71" fmla="*/ 204 h 379"/>
                <a:gd name="T72" fmla="*/ 100 w 446"/>
                <a:gd name="T73" fmla="*/ 218 h 379"/>
                <a:gd name="T74" fmla="*/ 73 w 446"/>
                <a:gd name="T75" fmla="*/ 218 h 379"/>
                <a:gd name="T76" fmla="*/ 58 w 446"/>
                <a:gd name="T77" fmla="*/ 206 h 379"/>
                <a:gd name="T78" fmla="*/ 46 w 446"/>
                <a:gd name="T79" fmla="*/ 190 h 379"/>
                <a:gd name="T80" fmla="*/ 37 w 446"/>
                <a:gd name="T81" fmla="*/ 194 h 379"/>
                <a:gd name="T82" fmla="*/ 26 w 446"/>
                <a:gd name="T83" fmla="*/ 205 h 379"/>
                <a:gd name="T84" fmla="*/ 36 w 446"/>
                <a:gd name="T85" fmla="*/ 225 h 379"/>
                <a:gd name="T86" fmla="*/ 42 w 446"/>
                <a:gd name="T87" fmla="*/ 238 h 379"/>
                <a:gd name="T88" fmla="*/ 54 w 446"/>
                <a:gd name="T89" fmla="*/ 252 h 379"/>
                <a:gd name="T90" fmla="*/ 58 w 446"/>
                <a:gd name="T91" fmla="*/ 276 h 379"/>
                <a:gd name="T92" fmla="*/ 49 w 446"/>
                <a:gd name="T93" fmla="*/ 305 h 379"/>
                <a:gd name="T94" fmla="*/ 22 w 446"/>
                <a:gd name="T95" fmla="*/ 336 h 379"/>
                <a:gd name="T96" fmla="*/ 2 w 446"/>
                <a:gd name="T97" fmla="*/ 366 h 379"/>
                <a:gd name="T98" fmla="*/ 7 w 446"/>
                <a:gd name="T99" fmla="*/ 377 h 379"/>
                <a:gd name="T100" fmla="*/ 26 w 446"/>
                <a:gd name="T101" fmla="*/ 377 h 379"/>
                <a:gd name="T102" fmla="*/ 58 w 446"/>
                <a:gd name="T103" fmla="*/ 338 h 379"/>
                <a:gd name="T104" fmla="*/ 104 w 446"/>
                <a:gd name="T105" fmla="*/ 341 h 379"/>
                <a:gd name="T106" fmla="*/ 153 w 446"/>
                <a:gd name="T107" fmla="*/ 289 h 379"/>
                <a:gd name="T108" fmla="*/ 243 w 446"/>
                <a:gd name="T109" fmla="*/ 294 h 379"/>
                <a:gd name="T110" fmla="*/ 267 w 446"/>
                <a:gd name="T111" fmla="*/ 268 h 379"/>
                <a:gd name="T112" fmla="*/ 313 w 446"/>
                <a:gd name="T113" fmla="*/ 225 h 379"/>
                <a:gd name="T114" fmla="*/ 366 w 446"/>
                <a:gd name="T115" fmla="*/ 203 h 379"/>
                <a:gd name="T116" fmla="*/ 416 w 446"/>
                <a:gd name="T117" fmla="*/ 122 h 379"/>
                <a:gd name="T118" fmla="*/ 441 w 446"/>
                <a:gd name="T119" fmla="*/ 6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379">
                  <a:moveTo>
                    <a:pt x="441" y="69"/>
                  </a:moveTo>
                  <a:cubicBezTo>
                    <a:pt x="446" y="68"/>
                    <a:pt x="446" y="68"/>
                    <a:pt x="446" y="68"/>
                  </a:cubicBezTo>
                  <a:cubicBezTo>
                    <a:pt x="437" y="52"/>
                    <a:pt x="437" y="52"/>
                    <a:pt x="437" y="52"/>
                  </a:cubicBezTo>
                  <a:cubicBezTo>
                    <a:pt x="438" y="48"/>
                    <a:pt x="438" y="48"/>
                    <a:pt x="438" y="48"/>
                  </a:cubicBezTo>
                  <a:cubicBezTo>
                    <a:pt x="438" y="48"/>
                    <a:pt x="434" y="44"/>
                    <a:pt x="433" y="34"/>
                  </a:cubicBezTo>
                  <a:cubicBezTo>
                    <a:pt x="432" y="25"/>
                    <a:pt x="428" y="33"/>
                    <a:pt x="428" y="33"/>
                  </a:cubicBezTo>
                  <a:cubicBezTo>
                    <a:pt x="428" y="33"/>
                    <a:pt x="422" y="32"/>
                    <a:pt x="414" y="25"/>
                  </a:cubicBezTo>
                  <a:cubicBezTo>
                    <a:pt x="402" y="20"/>
                    <a:pt x="402" y="20"/>
                    <a:pt x="402" y="20"/>
                  </a:cubicBezTo>
                  <a:cubicBezTo>
                    <a:pt x="397" y="24"/>
                    <a:pt x="397" y="24"/>
                    <a:pt x="397" y="24"/>
                  </a:cubicBezTo>
                  <a:cubicBezTo>
                    <a:pt x="378" y="25"/>
                    <a:pt x="378" y="25"/>
                    <a:pt x="378" y="25"/>
                  </a:cubicBezTo>
                  <a:cubicBezTo>
                    <a:pt x="368" y="25"/>
                    <a:pt x="368" y="25"/>
                    <a:pt x="368" y="25"/>
                  </a:cubicBezTo>
                  <a:cubicBezTo>
                    <a:pt x="368" y="25"/>
                    <a:pt x="361" y="22"/>
                    <a:pt x="360" y="17"/>
                  </a:cubicBezTo>
                  <a:cubicBezTo>
                    <a:pt x="358" y="12"/>
                    <a:pt x="358" y="13"/>
                    <a:pt x="353" y="6"/>
                  </a:cubicBezTo>
                  <a:cubicBezTo>
                    <a:pt x="348" y="0"/>
                    <a:pt x="349" y="6"/>
                    <a:pt x="345" y="6"/>
                  </a:cubicBezTo>
                  <a:cubicBezTo>
                    <a:pt x="341" y="6"/>
                    <a:pt x="342" y="10"/>
                    <a:pt x="342" y="10"/>
                  </a:cubicBezTo>
                  <a:cubicBezTo>
                    <a:pt x="341" y="26"/>
                    <a:pt x="341" y="26"/>
                    <a:pt x="341" y="26"/>
                  </a:cubicBezTo>
                  <a:cubicBezTo>
                    <a:pt x="338" y="40"/>
                    <a:pt x="338" y="40"/>
                    <a:pt x="338" y="40"/>
                  </a:cubicBezTo>
                  <a:cubicBezTo>
                    <a:pt x="338" y="40"/>
                    <a:pt x="314" y="40"/>
                    <a:pt x="306" y="40"/>
                  </a:cubicBezTo>
                  <a:cubicBezTo>
                    <a:pt x="298" y="40"/>
                    <a:pt x="296" y="40"/>
                    <a:pt x="296" y="40"/>
                  </a:cubicBezTo>
                  <a:cubicBezTo>
                    <a:pt x="292" y="40"/>
                    <a:pt x="292" y="40"/>
                    <a:pt x="292" y="40"/>
                  </a:cubicBezTo>
                  <a:cubicBezTo>
                    <a:pt x="281" y="33"/>
                    <a:pt x="281" y="33"/>
                    <a:pt x="281" y="33"/>
                  </a:cubicBezTo>
                  <a:cubicBezTo>
                    <a:pt x="281" y="33"/>
                    <a:pt x="281" y="33"/>
                    <a:pt x="281" y="26"/>
                  </a:cubicBezTo>
                  <a:cubicBezTo>
                    <a:pt x="281" y="20"/>
                    <a:pt x="274" y="25"/>
                    <a:pt x="274" y="25"/>
                  </a:cubicBezTo>
                  <a:cubicBezTo>
                    <a:pt x="268" y="22"/>
                    <a:pt x="268" y="22"/>
                    <a:pt x="268" y="22"/>
                  </a:cubicBezTo>
                  <a:cubicBezTo>
                    <a:pt x="277" y="20"/>
                    <a:pt x="277" y="20"/>
                    <a:pt x="277" y="20"/>
                  </a:cubicBezTo>
                  <a:cubicBezTo>
                    <a:pt x="277" y="20"/>
                    <a:pt x="277" y="14"/>
                    <a:pt x="277" y="8"/>
                  </a:cubicBezTo>
                  <a:cubicBezTo>
                    <a:pt x="272" y="8"/>
                    <a:pt x="272" y="8"/>
                    <a:pt x="272" y="8"/>
                  </a:cubicBezTo>
                  <a:cubicBezTo>
                    <a:pt x="262" y="8"/>
                    <a:pt x="262" y="8"/>
                    <a:pt x="262" y="8"/>
                  </a:cubicBezTo>
                  <a:cubicBezTo>
                    <a:pt x="260" y="8"/>
                    <a:pt x="260" y="8"/>
                    <a:pt x="260" y="8"/>
                  </a:cubicBezTo>
                  <a:cubicBezTo>
                    <a:pt x="260" y="8"/>
                    <a:pt x="250" y="6"/>
                    <a:pt x="246" y="6"/>
                  </a:cubicBezTo>
                  <a:cubicBezTo>
                    <a:pt x="242" y="6"/>
                    <a:pt x="238" y="9"/>
                    <a:pt x="238" y="9"/>
                  </a:cubicBezTo>
                  <a:cubicBezTo>
                    <a:pt x="238" y="13"/>
                    <a:pt x="238" y="13"/>
                    <a:pt x="238" y="13"/>
                  </a:cubicBezTo>
                  <a:cubicBezTo>
                    <a:pt x="228" y="16"/>
                    <a:pt x="228" y="16"/>
                    <a:pt x="228" y="16"/>
                  </a:cubicBezTo>
                  <a:cubicBezTo>
                    <a:pt x="228" y="16"/>
                    <a:pt x="220" y="16"/>
                    <a:pt x="213" y="14"/>
                  </a:cubicBezTo>
                  <a:cubicBezTo>
                    <a:pt x="206" y="13"/>
                    <a:pt x="209" y="13"/>
                    <a:pt x="209" y="13"/>
                  </a:cubicBezTo>
                  <a:cubicBezTo>
                    <a:pt x="209" y="9"/>
                    <a:pt x="209" y="9"/>
                    <a:pt x="209" y="9"/>
                  </a:cubicBezTo>
                  <a:cubicBezTo>
                    <a:pt x="209" y="9"/>
                    <a:pt x="202" y="9"/>
                    <a:pt x="197" y="6"/>
                  </a:cubicBezTo>
                  <a:cubicBezTo>
                    <a:pt x="192" y="4"/>
                    <a:pt x="189" y="5"/>
                    <a:pt x="189" y="5"/>
                  </a:cubicBezTo>
                  <a:cubicBezTo>
                    <a:pt x="184" y="10"/>
                    <a:pt x="184" y="10"/>
                    <a:pt x="184" y="10"/>
                  </a:cubicBezTo>
                  <a:cubicBezTo>
                    <a:pt x="184" y="10"/>
                    <a:pt x="183" y="11"/>
                    <a:pt x="182" y="12"/>
                  </a:cubicBezTo>
                  <a:cubicBezTo>
                    <a:pt x="182" y="12"/>
                    <a:pt x="181" y="13"/>
                    <a:pt x="181" y="13"/>
                  </a:cubicBezTo>
                  <a:cubicBezTo>
                    <a:pt x="180" y="13"/>
                    <a:pt x="179" y="14"/>
                    <a:pt x="179" y="14"/>
                  </a:cubicBezTo>
                  <a:cubicBezTo>
                    <a:pt x="177" y="15"/>
                    <a:pt x="176" y="16"/>
                    <a:pt x="175" y="17"/>
                  </a:cubicBezTo>
                  <a:cubicBezTo>
                    <a:pt x="174" y="17"/>
                    <a:pt x="174" y="17"/>
                    <a:pt x="174" y="17"/>
                  </a:cubicBezTo>
                  <a:cubicBezTo>
                    <a:pt x="173" y="17"/>
                    <a:pt x="173" y="18"/>
                    <a:pt x="172" y="18"/>
                  </a:cubicBezTo>
                  <a:cubicBezTo>
                    <a:pt x="166" y="21"/>
                    <a:pt x="168" y="25"/>
                    <a:pt x="168" y="25"/>
                  </a:cubicBezTo>
                  <a:cubicBezTo>
                    <a:pt x="166" y="34"/>
                    <a:pt x="166" y="34"/>
                    <a:pt x="166" y="34"/>
                  </a:cubicBezTo>
                  <a:cubicBezTo>
                    <a:pt x="168" y="41"/>
                    <a:pt x="168" y="41"/>
                    <a:pt x="168" y="41"/>
                  </a:cubicBezTo>
                  <a:cubicBezTo>
                    <a:pt x="160" y="50"/>
                    <a:pt x="160" y="50"/>
                    <a:pt x="160" y="50"/>
                  </a:cubicBezTo>
                  <a:cubicBezTo>
                    <a:pt x="154" y="56"/>
                    <a:pt x="154" y="56"/>
                    <a:pt x="154" y="56"/>
                  </a:cubicBezTo>
                  <a:cubicBezTo>
                    <a:pt x="150" y="61"/>
                    <a:pt x="150" y="61"/>
                    <a:pt x="150" y="61"/>
                  </a:cubicBezTo>
                  <a:cubicBezTo>
                    <a:pt x="145" y="73"/>
                    <a:pt x="145" y="73"/>
                    <a:pt x="145" y="73"/>
                  </a:cubicBezTo>
                  <a:cubicBezTo>
                    <a:pt x="145" y="78"/>
                    <a:pt x="145" y="78"/>
                    <a:pt x="145" y="78"/>
                  </a:cubicBezTo>
                  <a:cubicBezTo>
                    <a:pt x="145" y="78"/>
                    <a:pt x="144" y="80"/>
                    <a:pt x="139" y="85"/>
                  </a:cubicBezTo>
                  <a:cubicBezTo>
                    <a:pt x="137" y="86"/>
                    <a:pt x="135" y="87"/>
                    <a:pt x="133" y="89"/>
                  </a:cubicBezTo>
                  <a:cubicBezTo>
                    <a:pt x="122" y="96"/>
                    <a:pt x="132" y="96"/>
                    <a:pt x="132" y="96"/>
                  </a:cubicBezTo>
                  <a:cubicBezTo>
                    <a:pt x="121" y="106"/>
                    <a:pt x="121" y="106"/>
                    <a:pt x="121" y="106"/>
                  </a:cubicBezTo>
                  <a:cubicBezTo>
                    <a:pt x="119" y="108"/>
                    <a:pt x="118" y="109"/>
                    <a:pt x="118" y="110"/>
                  </a:cubicBezTo>
                  <a:cubicBezTo>
                    <a:pt x="116" y="112"/>
                    <a:pt x="116" y="112"/>
                    <a:pt x="116" y="112"/>
                  </a:cubicBezTo>
                  <a:cubicBezTo>
                    <a:pt x="116" y="112"/>
                    <a:pt x="105" y="112"/>
                    <a:pt x="93" y="112"/>
                  </a:cubicBezTo>
                  <a:cubicBezTo>
                    <a:pt x="81" y="112"/>
                    <a:pt x="88" y="113"/>
                    <a:pt x="84" y="113"/>
                  </a:cubicBezTo>
                  <a:cubicBezTo>
                    <a:pt x="80" y="113"/>
                    <a:pt x="78" y="121"/>
                    <a:pt x="78" y="121"/>
                  </a:cubicBezTo>
                  <a:cubicBezTo>
                    <a:pt x="74" y="133"/>
                    <a:pt x="74" y="133"/>
                    <a:pt x="74" y="133"/>
                  </a:cubicBezTo>
                  <a:cubicBezTo>
                    <a:pt x="70" y="145"/>
                    <a:pt x="70" y="145"/>
                    <a:pt x="70" y="145"/>
                  </a:cubicBezTo>
                  <a:cubicBezTo>
                    <a:pt x="70" y="152"/>
                    <a:pt x="70" y="152"/>
                    <a:pt x="70" y="152"/>
                  </a:cubicBezTo>
                  <a:cubicBezTo>
                    <a:pt x="69" y="162"/>
                    <a:pt x="69" y="162"/>
                    <a:pt x="69" y="162"/>
                  </a:cubicBezTo>
                  <a:cubicBezTo>
                    <a:pt x="69" y="174"/>
                    <a:pt x="69" y="174"/>
                    <a:pt x="69" y="174"/>
                  </a:cubicBezTo>
                  <a:cubicBezTo>
                    <a:pt x="72" y="181"/>
                    <a:pt x="72" y="181"/>
                    <a:pt x="72" y="181"/>
                  </a:cubicBezTo>
                  <a:cubicBezTo>
                    <a:pt x="78" y="188"/>
                    <a:pt x="78" y="188"/>
                    <a:pt x="78" y="188"/>
                  </a:cubicBezTo>
                  <a:cubicBezTo>
                    <a:pt x="84" y="190"/>
                    <a:pt x="84" y="190"/>
                    <a:pt x="84" y="190"/>
                  </a:cubicBezTo>
                  <a:cubicBezTo>
                    <a:pt x="90" y="197"/>
                    <a:pt x="90" y="197"/>
                    <a:pt x="90" y="197"/>
                  </a:cubicBezTo>
                  <a:cubicBezTo>
                    <a:pt x="97" y="204"/>
                    <a:pt x="97" y="204"/>
                    <a:pt x="97" y="204"/>
                  </a:cubicBezTo>
                  <a:cubicBezTo>
                    <a:pt x="101" y="210"/>
                    <a:pt x="101" y="210"/>
                    <a:pt x="101" y="210"/>
                  </a:cubicBezTo>
                  <a:cubicBezTo>
                    <a:pt x="100" y="218"/>
                    <a:pt x="100" y="218"/>
                    <a:pt x="100" y="218"/>
                  </a:cubicBezTo>
                  <a:cubicBezTo>
                    <a:pt x="86" y="221"/>
                    <a:pt x="86" y="221"/>
                    <a:pt x="86" y="221"/>
                  </a:cubicBezTo>
                  <a:cubicBezTo>
                    <a:pt x="86" y="221"/>
                    <a:pt x="77" y="221"/>
                    <a:pt x="73" y="218"/>
                  </a:cubicBezTo>
                  <a:cubicBezTo>
                    <a:pt x="68" y="210"/>
                    <a:pt x="68" y="210"/>
                    <a:pt x="68" y="210"/>
                  </a:cubicBezTo>
                  <a:cubicBezTo>
                    <a:pt x="58" y="206"/>
                    <a:pt x="58" y="206"/>
                    <a:pt x="58" y="206"/>
                  </a:cubicBezTo>
                  <a:cubicBezTo>
                    <a:pt x="56" y="205"/>
                    <a:pt x="56" y="205"/>
                    <a:pt x="56" y="205"/>
                  </a:cubicBezTo>
                  <a:cubicBezTo>
                    <a:pt x="56" y="205"/>
                    <a:pt x="56" y="205"/>
                    <a:pt x="46" y="190"/>
                  </a:cubicBezTo>
                  <a:cubicBezTo>
                    <a:pt x="37" y="176"/>
                    <a:pt x="38" y="189"/>
                    <a:pt x="38" y="189"/>
                  </a:cubicBezTo>
                  <a:cubicBezTo>
                    <a:pt x="37" y="194"/>
                    <a:pt x="37" y="194"/>
                    <a:pt x="37" y="194"/>
                  </a:cubicBezTo>
                  <a:cubicBezTo>
                    <a:pt x="26" y="201"/>
                    <a:pt x="26" y="201"/>
                    <a:pt x="26" y="201"/>
                  </a:cubicBezTo>
                  <a:cubicBezTo>
                    <a:pt x="26" y="205"/>
                    <a:pt x="26" y="205"/>
                    <a:pt x="26" y="205"/>
                  </a:cubicBezTo>
                  <a:cubicBezTo>
                    <a:pt x="28" y="210"/>
                    <a:pt x="28" y="210"/>
                    <a:pt x="28" y="210"/>
                  </a:cubicBezTo>
                  <a:cubicBezTo>
                    <a:pt x="28" y="210"/>
                    <a:pt x="32" y="217"/>
                    <a:pt x="36" y="225"/>
                  </a:cubicBezTo>
                  <a:cubicBezTo>
                    <a:pt x="40" y="233"/>
                    <a:pt x="41" y="234"/>
                    <a:pt x="41" y="234"/>
                  </a:cubicBezTo>
                  <a:cubicBezTo>
                    <a:pt x="42" y="238"/>
                    <a:pt x="42" y="238"/>
                    <a:pt x="42" y="238"/>
                  </a:cubicBezTo>
                  <a:cubicBezTo>
                    <a:pt x="44" y="242"/>
                    <a:pt x="44" y="242"/>
                    <a:pt x="44" y="242"/>
                  </a:cubicBezTo>
                  <a:cubicBezTo>
                    <a:pt x="54" y="252"/>
                    <a:pt x="54" y="252"/>
                    <a:pt x="54" y="252"/>
                  </a:cubicBezTo>
                  <a:cubicBezTo>
                    <a:pt x="54" y="265"/>
                    <a:pt x="54" y="265"/>
                    <a:pt x="54" y="265"/>
                  </a:cubicBezTo>
                  <a:cubicBezTo>
                    <a:pt x="58" y="276"/>
                    <a:pt x="58" y="276"/>
                    <a:pt x="58" y="276"/>
                  </a:cubicBezTo>
                  <a:cubicBezTo>
                    <a:pt x="58" y="289"/>
                    <a:pt x="58" y="289"/>
                    <a:pt x="58" y="289"/>
                  </a:cubicBezTo>
                  <a:cubicBezTo>
                    <a:pt x="49" y="305"/>
                    <a:pt x="49" y="305"/>
                    <a:pt x="49" y="305"/>
                  </a:cubicBezTo>
                  <a:cubicBezTo>
                    <a:pt x="41" y="316"/>
                    <a:pt x="41" y="316"/>
                    <a:pt x="41" y="316"/>
                  </a:cubicBezTo>
                  <a:cubicBezTo>
                    <a:pt x="41" y="316"/>
                    <a:pt x="37" y="326"/>
                    <a:pt x="22" y="336"/>
                  </a:cubicBezTo>
                  <a:cubicBezTo>
                    <a:pt x="8" y="345"/>
                    <a:pt x="0" y="336"/>
                    <a:pt x="0" y="336"/>
                  </a:cubicBezTo>
                  <a:cubicBezTo>
                    <a:pt x="2" y="366"/>
                    <a:pt x="2" y="366"/>
                    <a:pt x="2" y="366"/>
                  </a:cubicBezTo>
                  <a:cubicBezTo>
                    <a:pt x="2" y="366"/>
                    <a:pt x="1" y="373"/>
                    <a:pt x="7" y="377"/>
                  </a:cubicBezTo>
                  <a:cubicBezTo>
                    <a:pt x="7" y="377"/>
                    <a:pt x="7" y="377"/>
                    <a:pt x="7" y="377"/>
                  </a:cubicBezTo>
                  <a:cubicBezTo>
                    <a:pt x="7" y="377"/>
                    <a:pt x="7" y="377"/>
                    <a:pt x="7" y="377"/>
                  </a:cubicBezTo>
                  <a:cubicBezTo>
                    <a:pt x="11" y="379"/>
                    <a:pt x="17" y="379"/>
                    <a:pt x="26" y="377"/>
                  </a:cubicBezTo>
                  <a:cubicBezTo>
                    <a:pt x="27" y="376"/>
                    <a:pt x="28" y="376"/>
                    <a:pt x="29" y="376"/>
                  </a:cubicBezTo>
                  <a:cubicBezTo>
                    <a:pt x="60" y="365"/>
                    <a:pt x="60" y="350"/>
                    <a:pt x="58" y="338"/>
                  </a:cubicBezTo>
                  <a:cubicBezTo>
                    <a:pt x="57" y="326"/>
                    <a:pt x="69" y="330"/>
                    <a:pt x="74" y="336"/>
                  </a:cubicBezTo>
                  <a:cubicBezTo>
                    <a:pt x="80" y="341"/>
                    <a:pt x="78" y="344"/>
                    <a:pt x="104" y="341"/>
                  </a:cubicBezTo>
                  <a:cubicBezTo>
                    <a:pt x="129" y="338"/>
                    <a:pt x="126" y="308"/>
                    <a:pt x="126" y="302"/>
                  </a:cubicBezTo>
                  <a:cubicBezTo>
                    <a:pt x="126" y="297"/>
                    <a:pt x="148" y="298"/>
                    <a:pt x="153" y="289"/>
                  </a:cubicBezTo>
                  <a:cubicBezTo>
                    <a:pt x="158" y="280"/>
                    <a:pt x="176" y="290"/>
                    <a:pt x="200" y="297"/>
                  </a:cubicBezTo>
                  <a:cubicBezTo>
                    <a:pt x="211" y="300"/>
                    <a:pt x="228" y="297"/>
                    <a:pt x="243" y="294"/>
                  </a:cubicBezTo>
                  <a:cubicBezTo>
                    <a:pt x="243" y="293"/>
                    <a:pt x="243" y="293"/>
                    <a:pt x="243" y="293"/>
                  </a:cubicBezTo>
                  <a:cubicBezTo>
                    <a:pt x="243" y="293"/>
                    <a:pt x="258" y="279"/>
                    <a:pt x="267" y="268"/>
                  </a:cubicBezTo>
                  <a:cubicBezTo>
                    <a:pt x="276" y="257"/>
                    <a:pt x="280" y="235"/>
                    <a:pt x="287" y="223"/>
                  </a:cubicBezTo>
                  <a:cubicBezTo>
                    <a:pt x="294" y="211"/>
                    <a:pt x="309" y="221"/>
                    <a:pt x="313" y="225"/>
                  </a:cubicBezTo>
                  <a:cubicBezTo>
                    <a:pt x="317" y="229"/>
                    <a:pt x="334" y="227"/>
                    <a:pt x="343" y="227"/>
                  </a:cubicBezTo>
                  <a:cubicBezTo>
                    <a:pt x="352" y="227"/>
                    <a:pt x="362" y="205"/>
                    <a:pt x="366" y="203"/>
                  </a:cubicBezTo>
                  <a:cubicBezTo>
                    <a:pt x="370" y="201"/>
                    <a:pt x="403" y="174"/>
                    <a:pt x="411" y="165"/>
                  </a:cubicBezTo>
                  <a:cubicBezTo>
                    <a:pt x="419" y="156"/>
                    <a:pt x="424" y="128"/>
                    <a:pt x="416" y="122"/>
                  </a:cubicBezTo>
                  <a:cubicBezTo>
                    <a:pt x="408" y="116"/>
                    <a:pt x="412" y="91"/>
                    <a:pt x="412" y="91"/>
                  </a:cubicBezTo>
                  <a:cubicBezTo>
                    <a:pt x="441" y="69"/>
                    <a:pt x="441" y="69"/>
                    <a:pt x="441" y="69"/>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4" name="Freeform 29"/>
            <p:cNvSpPr>
              <a:spLocks/>
            </p:cNvSpPr>
            <p:nvPr/>
          </p:nvSpPr>
          <p:spPr bwMode="auto">
            <a:xfrm>
              <a:off x="3423073" y="5025815"/>
              <a:ext cx="795897" cy="1260009"/>
            </a:xfrm>
            <a:custGeom>
              <a:avLst/>
              <a:gdLst>
                <a:gd name="T0" fmla="*/ 284 w 324"/>
                <a:gd name="T1" fmla="*/ 40 h 513"/>
                <a:gd name="T2" fmla="*/ 231 w 324"/>
                <a:gd name="T3" fmla="*/ 0 h 513"/>
                <a:gd name="T4" fmla="*/ 227 w 324"/>
                <a:gd name="T5" fmla="*/ 2 h 513"/>
                <a:gd name="T6" fmla="*/ 223 w 324"/>
                <a:gd name="T7" fmla="*/ 7 h 513"/>
                <a:gd name="T8" fmla="*/ 199 w 324"/>
                <a:gd name="T9" fmla="*/ 7 h 513"/>
                <a:gd name="T10" fmla="*/ 190 w 324"/>
                <a:gd name="T11" fmla="*/ 20 h 513"/>
                <a:gd name="T12" fmla="*/ 168 w 324"/>
                <a:gd name="T13" fmla="*/ 27 h 513"/>
                <a:gd name="T14" fmla="*/ 150 w 324"/>
                <a:gd name="T15" fmla="*/ 27 h 513"/>
                <a:gd name="T16" fmla="*/ 145 w 324"/>
                <a:gd name="T17" fmla="*/ 16 h 513"/>
                <a:gd name="T18" fmla="*/ 125 w 324"/>
                <a:gd name="T19" fmla="*/ 17 h 513"/>
                <a:gd name="T20" fmla="*/ 117 w 324"/>
                <a:gd name="T21" fmla="*/ 24 h 513"/>
                <a:gd name="T22" fmla="*/ 117 w 324"/>
                <a:gd name="T23" fmla="*/ 36 h 513"/>
                <a:gd name="T24" fmla="*/ 125 w 324"/>
                <a:gd name="T25" fmla="*/ 44 h 513"/>
                <a:gd name="T26" fmla="*/ 137 w 324"/>
                <a:gd name="T27" fmla="*/ 44 h 513"/>
                <a:gd name="T28" fmla="*/ 150 w 324"/>
                <a:gd name="T29" fmla="*/ 56 h 513"/>
                <a:gd name="T30" fmla="*/ 148 w 324"/>
                <a:gd name="T31" fmla="*/ 69 h 513"/>
                <a:gd name="T32" fmla="*/ 141 w 324"/>
                <a:gd name="T33" fmla="*/ 79 h 513"/>
                <a:gd name="T34" fmla="*/ 124 w 324"/>
                <a:gd name="T35" fmla="*/ 100 h 513"/>
                <a:gd name="T36" fmla="*/ 102 w 324"/>
                <a:gd name="T37" fmla="*/ 124 h 513"/>
                <a:gd name="T38" fmla="*/ 68 w 324"/>
                <a:gd name="T39" fmla="*/ 144 h 513"/>
                <a:gd name="T40" fmla="*/ 40 w 324"/>
                <a:gd name="T41" fmla="*/ 165 h 513"/>
                <a:gd name="T42" fmla="*/ 24 w 324"/>
                <a:gd name="T43" fmla="*/ 195 h 513"/>
                <a:gd name="T44" fmla="*/ 20 w 324"/>
                <a:gd name="T45" fmla="*/ 219 h 513"/>
                <a:gd name="T46" fmla="*/ 25 w 324"/>
                <a:gd name="T47" fmla="*/ 251 h 513"/>
                <a:gd name="T48" fmla="*/ 46 w 324"/>
                <a:gd name="T49" fmla="*/ 356 h 513"/>
                <a:gd name="T50" fmla="*/ 7 w 324"/>
                <a:gd name="T51" fmla="*/ 397 h 513"/>
                <a:gd name="T52" fmla="*/ 16 w 324"/>
                <a:gd name="T53" fmla="*/ 435 h 513"/>
                <a:gd name="T54" fmla="*/ 42 w 324"/>
                <a:gd name="T55" fmla="*/ 471 h 513"/>
                <a:gd name="T56" fmla="*/ 68 w 324"/>
                <a:gd name="T57" fmla="*/ 501 h 513"/>
                <a:gd name="T58" fmla="*/ 99 w 324"/>
                <a:gd name="T59" fmla="*/ 496 h 513"/>
                <a:gd name="T60" fmla="*/ 99 w 324"/>
                <a:gd name="T61" fmla="*/ 496 h 513"/>
                <a:gd name="T62" fmla="*/ 92 w 324"/>
                <a:gd name="T63" fmla="*/ 455 h 513"/>
                <a:gd name="T64" fmla="*/ 133 w 324"/>
                <a:gd name="T65" fmla="*/ 435 h 513"/>
                <a:gd name="T66" fmla="*/ 150 w 324"/>
                <a:gd name="T67" fmla="*/ 408 h 513"/>
                <a:gd name="T68" fmla="*/ 146 w 324"/>
                <a:gd name="T69" fmla="*/ 384 h 513"/>
                <a:gd name="T70" fmla="*/ 136 w 324"/>
                <a:gd name="T71" fmla="*/ 361 h 513"/>
                <a:gd name="T72" fmla="*/ 133 w 324"/>
                <a:gd name="T73" fmla="*/ 353 h 513"/>
                <a:gd name="T74" fmla="*/ 120 w 324"/>
                <a:gd name="T75" fmla="*/ 329 h 513"/>
                <a:gd name="T76" fmla="*/ 118 w 324"/>
                <a:gd name="T77" fmla="*/ 320 h 513"/>
                <a:gd name="T78" fmla="*/ 130 w 324"/>
                <a:gd name="T79" fmla="*/ 308 h 513"/>
                <a:gd name="T80" fmla="*/ 148 w 324"/>
                <a:gd name="T81" fmla="*/ 324 h 513"/>
                <a:gd name="T82" fmla="*/ 160 w 324"/>
                <a:gd name="T83" fmla="*/ 329 h 513"/>
                <a:gd name="T84" fmla="*/ 178 w 324"/>
                <a:gd name="T85" fmla="*/ 340 h 513"/>
                <a:gd name="T86" fmla="*/ 193 w 324"/>
                <a:gd name="T87" fmla="*/ 329 h 513"/>
                <a:gd name="T88" fmla="*/ 182 w 324"/>
                <a:gd name="T89" fmla="*/ 316 h 513"/>
                <a:gd name="T90" fmla="*/ 170 w 324"/>
                <a:gd name="T91" fmla="*/ 307 h 513"/>
                <a:gd name="T92" fmla="*/ 161 w 324"/>
                <a:gd name="T93" fmla="*/ 293 h 513"/>
                <a:gd name="T94" fmla="*/ 162 w 324"/>
                <a:gd name="T95" fmla="*/ 271 h 513"/>
                <a:gd name="T96" fmla="*/ 166 w 324"/>
                <a:gd name="T97" fmla="*/ 252 h 513"/>
                <a:gd name="T98" fmla="*/ 176 w 324"/>
                <a:gd name="T99" fmla="*/ 232 h 513"/>
                <a:gd name="T100" fmla="*/ 208 w 324"/>
                <a:gd name="T101" fmla="*/ 231 h 513"/>
                <a:gd name="T102" fmla="*/ 213 w 324"/>
                <a:gd name="T103" fmla="*/ 225 h 513"/>
                <a:gd name="T104" fmla="*/ 225 w 324"/>
                <a:gd name="T105" fmla="*/ 208 h 513"/>
                <a:gd name="T106" fmla="*/ 237 w 324"/>
                <a:gd name="T107" fmla="*/ 197 h 513"/>
                <a:gd name="T108" fmla="*/ 242 w 324"/>
                <a:gd name="T109" fmla="*/ 180 h 513"/>
                <a:gd name="T110" fmla="*/ 252 w 324"/>
                <a:gd name="T111" fmla="*/ 169 h 513"/>
                <a:gd name="T112" fmla="*/ 258 w 324"/>
                <a:gd name="T113" fmla="*/ 153 h 513"/>
                <a:gd name="T114" fmla="*/ 264 w 324"/>
                <a:gd name="T115" fmla="*/ 137 h 513"/>
                <a:gd name="T116" fmla="*/ 267 w 324"/>
                <a:gd name="T117" fmla="*/ 136 h 513"/>
                <a:gd name="T118" fmla="*/ 273 w 324"/>
                <a:gd name="T119" fmla="*/ 132 h 513"/>
                <a:gd name="T120" fmla="*/ 310 w 324"/>
                <a:gd name="T121" fmla="*/ 9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 h="513">
                  <a:moveTo>
                    <a:pt x="296" y="68"/>
                  </a:moveTo>
                  <a:cubicBezTo>
                    <a:pt x="289" y="56"/>
                    <a:pt x="289" y="59"/>
                    <a:pt x="284" y="40"/>
                  </a:cubicBezTo>
                  <a:cubicBezTo>
                    <a:pt x="278" y="21"/>
                    <a:pt x="254" y="29"/>
                    <a:pt x="249" y="15"/>
                  </a:cubicBezTo>
                  <a:cubicBezTo>
                    <a:pt x="247" y="8"/>
                    <a:pt x="239" y="3"/>
                    <a:pt x="231" y="0"/>
                  </a:cubicBezTo>
                  <a:cubicBezTo>
                    <a:pt x="231" y="0"/>
                    <a:pt x="230" y="0"/>
                    <a:pt x="230" y="0"/>
                  </a:cubicBezTo>
                  <a:cubicBezTo>
                    <a:pt x="228" y="2"/>
                    <a:pt x="227" y="2"/>
                    <a:pt x="227" y="2"/>
                  </a:cubicBezTo>
                  <a:cubicBezTo>
                    <a:pt x="226" y="2"/>
                    <a:pt x="226" y="2"/>
                    <a:pt x="226" y="2"/>
                  </a:cubicBezTo>
                  <a:cubicBezTo>
                    <a:pt x="225" y="4"/>
                    <a:pt x="224" y="6"/>
                    <a:pt x="223" y="7"/>
                  </a:cubicBezTo>
                  <a:cubicBezTo>
                    <a:pt x="219" y="16"/>
                    <a:pt x="213" y="7"/>
                    <a:pt x="201" y="7"/>
                  </a:cubicBezTo>
                  <a:cubicBezTo>
                    <a:pt x="200" y="7"/>
                    <a:pt x="200" y="7"/>
                    <a:pt x="199" y="7"/>
                  </a:cubicBezTo>
                  <a:cubicBezTo>
                    <a:pt x="198" y="11"/>
                    <a:pt x="198" y="11"/>
                    <a:pt x="198" y="11"/>
                  </a:cubicBezTo>
                  <a:cubicBezTo>
                    <a:pt x="190" y="20"/>
                    <a:pt x="190" y="20"/>
                    <a:pt x="190" y="20"/>
                  </a:cubicBezTo>
                  <a:cubicBezTo>
                    <a:pt x="188" y="27"/>
                    <a:pt x="188" y="27"/>
                    <a:pt x="188" y="27"/>
                  </a:cubicBezTo>
                  <a:cubicBezTo>
                    <a:pt x="168" y="27"/>
                    <a:pt x="168" y="27"/>
                    <a:pt x="168" y="27"/>
                  </a:cubicBezTo>
                  <a:cubicBezTo>
                    <a:pt x="165" y="27"/>
                    <a:pt x="165" y="27"/>
                    <a:pt x="165" y="27"/>
                  </a:cubicBezTo>
                  <a:cubicBezTo>
                    <a:pt x="150" y="27"/>
                    <a:pt x="150" y="27"/>
                    <a:pt x="150" y="27"/>
                  </a:cubicBezTo>
                  <a:cubicBezTo>
                    <a:pt x="154" y="16"/>
                    <a:pt x="154" y="16"/>
                    <a:pt x="154" y="16"/>
                  </a:cubicBezTo>
                  <a:cubicBezTo>
                    <a:pt x="145" y="16"/>
                    <a:pt x="145" y="16"/>
                    <a:pt x="145" y="16"/>
                  </a:cubicBezTo>
                  <a:cubicBezTo>
                    <a:pt x="130" y="16"/>
                    <a:pt x="130" y="16"/>
                    <a:pt x="130" y="16"/>
                  </a:cubicBezTo>
                  <a:cubicBezTo>
                    <a:pt x="125" y="17"/>
                    <a:pt x="125" y="17"/>
                    <a:pt x="125" y="17"/>
                  </a:cubicBezTo>
                  <a:cubicBezTo>
                    <a:pt x="122" y="21"/>
                    <a:pt x="122" y="21"/>
                    <a:pt x="122" y="21"/>
                  </a:cubicBezTo>
                  <a:cubicBezTo>
                    <a:pt x="117" y="24"/>
                    <a:pt x="117" y="24"/>
                    <a:pt x="117" y="24"/>
                  </a:cubicBezTo>
                  <a:cubicBezTo>
                    <a:pt x="113" y="27"/>
                    <a:pt x="113" y="27"/>
                    <a:pt x="113" y="27"/>
                  </a:cubicBezTo>
                  <a:cubicBezTo>
                    <a:pt x="117" y="36"/>
                    <a:pt x="117" y="36"/>
                    <a:pt x="117" y="36"/>
                  </a:cubicBezTo>
                  <a:cubicBezTo>
                    <a:pt x="117" y="40"/>
                    <a:pt x="117" y="40"/>
                    <a:pt x="117" y="40"/>
                  </a:cubicBezTo>
                  <a:cubicBezTo>
                    <a:pt x="125" y="44"/>
                    <a:pt x="125" y="44"/>
                    <a:pt x="125" y="44"/>
                  </a:cubicBezTo>
                  <a:cubicBezTo>
                    <a:pt x="125" y="44"/>
                    <a:pt x="125" y="44"/>
                    <a:pt x="130" y="44"/>
                  </a:cubicBezTo>
                  <a:cubicBezTo>
                    <a:pt x="136" y="44"/>
                    <a:pt x="137" y="44"/>
                    <a:pt x="137" y="44"/>
                  </a:cubicBezTo>
                  <a:cubicBezTo>
                    <a:pt x="137" y="44"/>
                    <a:pt x="141" y="44"/>
                    <a:pt x="148" y="47"/>
                  </a:cubicBezTo>
                  <a:cubicBezTo>
                    <a:pt x="150" y="56"/>
                    <a:pt x="150" y="56"/>
                    <a:pt x="150" y="56"/>
                  </a:cubicBezTo>
                  <a:cubicBezTo>
                    <a:pt x="150" y="65"/>
                    <a:pt x="150" y="65"/>
                    <a:pt x="150" y="65"/>
                  </a:cubicBezTo>
                  <a:cubicBezTo>
                    <a:pt x="148" y="69"/>
                    <a:pt x="148" y="69"/>
                    <a:pt x="148" y="69"/>
                  </a:cubicBezTo>
                  <a:cubicBezTo>
                    <a:pt x="141" y="75"/>
                    <a:pt x="141" y="75"/>
                    <a:pt x="141" y="75"/>
                  </a:cubicBezTo>
                  <a:cubicBezTo>
                    <a:pt x="141" y="79"/>
                    <a:pt x="141" y="79"/>
                    <a:pt x="141" y="79"/>
                  </a:cubicBezTo>
                  <a:cubicBezTo>
                    <a:pt x="141" y="88"/>
                    <a:pt x="141" y="88"/>
                    <a:pt x="141" y="88"/>
                  </a:cubicBezTo>
                  <a:cubicBezTo>
                    <a:pt x="124" y="100"/>
                    <a:pt x="124" y="100"/>
                    <a:pt x="124" y="100"/>
                  </a:cubicBezTo>
                  <a:cubicBezTo>
                    <a:pt x="114" y="113"/>
                    <a:pt x="114" y="113"/>
                    <a:pt x="114" y="113"/>
                  </a:cubicBezTo>
                  <a:cubicBezTo>
                    <a:pt x="102" y="124"/>
                    <a:pt x="102" y="124"/>
                    <a:pt x="102" y="124"/>
                  </a:cubicBezTo>
                  <a:cubicBezTo>
                    <a:pt x="84" y="132"/>
                    <a:pt x="84" y="132"/>
                    <a:pt x="84" y="132"/>
                  </a:cubicBezTo>
                  <a:cubicBezTo>
                    <a:pt x="68" y="144"/>
                    <a:pt x="68" y="144"/>
                    <a:pt x="68" y="144"/>
                  </a:cubicBezTo>
                  <a:cubicBezTo>
                    <a:pt x="54" y="152"/>
                    <a:pt x="54" y="152"/>
                    <a:pt x="54" y="152"/>
                  </a:cubicBezTo>
                  <a:cubicBezTo>
                    <a:pt x="40" y="165"/>
                    <a:pt x="40" y="165"/>
                    <a:pt x="40" y="165"/>
                  </a:cubicBezTo>
                  <a:cubicBezTo>
                    <a:pt x="37" y="180"/>
                    <a:pt x="37" y="180"/>
                    <a:pt x="37" y="180"/>
                  </a:cubicBezTo>
                  <a:cubicBezTo>
                    <a:pt x="24" y="195"/>
                    <a:pt x="24" y="195"/>
                    <a:pt x="24" y="195"/>
                  </a:cubicBezTo>
                  <a:cubicBezTo>
                    <a:pt x="20" y="194"/>
                    <a:pt x="20" y="194"/>
                    <a:pt x="20" y="194"/>
                  </a:cubicBezTo>
                  <a:cubicBezTo>
                    <a:pt x="21" y="205"/>
                    <a:pt x="21" y="215"/>
                    <a:pt x="20" y="219"/>
                  </a:cubicBezTo>
                  <a:cubicBezTo>
                    <a:pt x="19" y="222"/>
                    <a:pt x="17" y="226"/>
                    <a:pt x="17" y="229"/>
                  </a:cubicBezTo>
                  <a:cubicBezTo>
                    <a:pt x="16" y="235"/>
                    <a:pt x="17" y="242"/>
                    <a:pt x="25" y="251"/>
                  </a:cubicBezTo>
                  <a:cubicBezTo>
                    <a:pt x="37" y="265"/>
                    <a:pt x="25" y="281"/>
                    <a:pt x="14" y="289"/>
                  </a:cubicBezTo>
                  <a:cubicBezTo>
                    <a:pt x="4" y="297"/>
                    <a:pt x="21" y="340"/>
                    <a:pt x="46" y="356"/>
                  </a:cubicBezTo>
                  <a:cubicBezTo>
                    <a:pt x="72" y="372"/>
                    <a:pt x="45" y="367"/>
                    <a:pt x="28" y="373"/>
                  </a:cubicBezTo>
                  <a:cubicBezTo>
                    <a:pt x="19" y="377"/>
                    <a:pt x="12" y="387"/>
                    <a:pt x="7" y="397"/>
                  </a:cubicBezTo>
                  <a:cubicBezTo>
                    <a:pt x="4" y="402"/>
                    <a:pt x="2" y="408"/>
                    <a:pt x="0" y="413"/>
                  </a:cubicBezTo>
                  <a:cubicBezTo>
                    <a:pt x="3" y="423"/>
                    <a:pt x="7" y="433"/>
                    <a:pt x="16" y="435"/>
                  </a:cubicBezTo>
                  <a:cubicBezTo>
                    <a:pt x="38" y="440"/>
                    <a:pt x="41" y="437"/>
                    <a:pt x="41" y="448"/>
                  </a:cubicBezTo>
                  <a:cubicBezTo>
                    <a:pt x="41" y="459"/>
                    <a:pt x="33" y="469"/>
                    <a:pt x="42" y="471"/>
                  </a:cubicBezTo>
                  <a:cubicBezTo>
                    <a:pt x="52" y="472"/>
                    <a:pt x="54" y="475"/>
                    <a:pt x="53" y="484"/>
                  </a:cubicBezTo>
                  <a:cubicBezTo>
                    <a:pt x="52" y="493"/>
                    <a:pt x="49" y="499"/>
                    <a:pt x="68" y="501"/>
                  </a:cubicBezTo>
                  <a:cubicBezTo>
                    <a:pt x="82" y="503"/>
                    <a:pt x="101" y="513"/>
                    <a:pt x="118" y="496"/>
                  </a:cubicBezTo>
                  <a:cubicBezTo>
                    <a:pt x="109" y="499"/>
                    <a:pt x="103" y="498"/>
                    <a:pt x="99" y="496"/>
                  </a:cubicBezTo>
                  <a:cubicBezTo>
                    <a:pt x="99" y="496"/>
                    <a:pt x="99" y="496"/>
                    <a:pt x="99" y="496"/>
                  </a:cubicBezTo>
                  <a:cubicBezTo>
                    <a:pt x="99" y="496"/>
                    <a:pt x="99" y="496"/>
                    <a:pt x="99" y="496"/>
                  </a:cubicBezTo>
                  <a:cubicBezTo>
                    <a:pt x="93" y="493"/>
                    <a:pt x="94" y="485"/>
                    <a:pt x="94" y="485"/>
                  </a:cubicBezTo>
                  <a:cubicBezTo>
                    <a:pt x="94" y="485"/>
                    <a:pt x="94" y="485"/>
                    <a:pt x="92" y="455"/>
                  </a:cubicBezTo>
                  <a:cubicBezTo>
                    <a:pt x="92" y="455"/>
                    <a:pt x="100" y="464"/>
                    <a:pt x="114" y="455"/>
                  </a:cubicBezTo>
                  <a:cubicBezTo>
                    <a:pt x="129" y="445"/>
                    <a:pt x="133" y="435"/>
                    <a:pt x="133" y="435"/>
                  </a:cubicBezTo>
                  <a:cubicBezTo>
                    <a:pt x="133" y="435"/>
                    <a:pt x="133" y="435"/>
                    <a:pt x="141" y="424"/>
                  </a:cubicBezTo>
                  <a:cubicBezTo>
                    <a:pt x="141" y="424"/>
                    <a:pt x="141" y="424"/>
                    <a:pt x="150" y="408"/>
                  </a:cubicBezTo>
                  <a:cubicBezTo>
                    <a:pt x="150" y="408"/>
                    <a:pt x="150" y="408"/>
                    <a:pt x="150" y="395"/>
                  </a:cubicBezTo>
                  <a:cubicBezTo>
                    <a:pt x="150" y="395"/>
                    <a:pt x="150" y="395"/>
                    <a:pt x="146" y="384"/>
                  </a:cubicBezTo>
                  <a:cubicBezTo>
                    <a:pt x="146" y="384"/>
                    <a:pt x="146" y="384"/>
                    <a:pt x="146" y="371"/>
                  </a:cubicBezTo>
                  <a:cubicBezTo>
                    <a:pt x="146" y="371"/>
                    <a:pt x="146" y="371"/>
                    <a:pt x="136" y="361"/>
                  </a:cubicBezTo>
                  <a:cubicBezTo>
                    <a:pt x="136" y="361"/>
                    <a:pt x="136" y="361"/>
                    <a:pt x="134" y="357"/>
                  </a:cubicBezTo>
                  <a:cubicBezTo>
                    <a:pt x="134" y="357"/>
                    <a:pt x="134" y="357"/>
                    <a:pt x="133" y="353"/>
                  </a:cubicBezTo>
                  <a:cubicBezTo>
                    <a:pt x="133" y="353"/>
                    <a:pt x="132" y="352"/>
                    <a:pt x="128" y="344"/>
                  </a:cubicBezTo>
                  <a:cubicBezTo>
                    <a:pt x="124" y="336"/>
                    <a:pt x="120" y="329"/>
                    <a:pt x="120" y="329"/>
                  </a:cubicBezTo>
                  <a:cubicBezTo>
                    <a:pt x="120" y="329"/>
                    <a:pt x="120" y="329"/>
                    <a:pt x="118" y="324"/>
                  </a:cubicBezTo>
                  <a:cubicBezTo>
                    <a:pt x="118" y="324"/>
                    <a:pt x="118" y="324"/>
                    <a:pt x="118" y="320"/>
                  </a:cubicBezTo>
                  <a:cubicBezTo>
                    <a:pt x="118" y="320"/>
                    <a:pt x="118" y="320"/>
                    <a:pt x="129" y="313"/>
                  </a:cubicBezTo>
                  <a:cubicBezTo>
                    <a:pt x="129" y="313"/>
                    <a:pt x="129" y="313"/>
                    <a:pt x="130" y="308"/>
                  </a:cubicBezTo>
                  <a:cubicBezTo>
                    <a:pt x="130" y="308"/>
                    <a:pt x="129" y="295"/>
                    <a:pt x="138" y="309"/>
                  </a:cubicBezTo>
                  <a:cubicBezTo>
                    <a:pt x="148" y="324"/>
                    <a:pt x="148" y="324"/>
                    <a:pt x="148" y="324"/>
                  </a:cubicBezTo>
                  <a:cubicBezTo>
                    <a:pt x="148" y="324"/>
                    <a:pt x="148" y="324"/>
                    <a:pt x="150" y="325"/>
                  </a:cubicBezTo>
                  <a:cubicBezTo>
                    <a:pt x="150" y="325"/>
                    <a:pt x="150" y="325"/>
                    <a:pt x="160" y="329"/>
                  </a:cubicBezTo>
                  <a:cubicBezTo>
                    <a:pt x="160" y="329"/>
                    <a:pt x="160" y="329"/>
                    <a:pt x="165" y="337"/>
                  </a:cubicBezTo>
                  <a:cubicBezTo>
                    <a:pt x="169" y="340"/>
                    <a:pt x="178" y="340"/>
                    <a:pt x="178" y="340"/>
                  </a:cubicBezTo>
                  <a:cubicBezTo>
                    <a:pt x="178" y="340"/>
                    <a:pt x="178" y="340"/>
                    <a:pt x="192" y="337"/>
                  </a:cubicBezTo>
                  <a:cubicBezTo>
                    <a:pt x="192" y="337"/>
                    <a:pt x="192" y="337"/>
                    <a:pt x="193" y="329"/>
                  </a:cubicBezTo>
                  <a:cubicBezTo>
                    <a:pt x="193" y="329"/>
                    <a:pt x="193" y="329"/>
                    <a:pt x="189" y="323"/>
                  </a:cubicBezTo>
                  <a:cubicBezTo>
                    <a:pt x="189" y="323"/>
                    <a:pt x="189" y="323"/>
                    <a:pt x="182" y="316"/>
                  </a:cubicBezTo>
                  <a:cubicBezTo>
                    <a:pt x="182" y="316"/>
                    <a:pt x="182" y="316"/>
                    <a:pt x="176" y="309"/>
                  </a:cubicBezTo>
                  <a:cubicBezTo>
                    <a:pt x="176" y="309"/>
                    <a:pt x="176" y="309"/>
                    <a:pt x="170" y="307"/>
                  </a:cubicBezTo>
                  <a:cubicBezTo>
                    <a:pt x="170" y="307"/>
                    <a:pt x="170" y="307"/>
                    <a:pt x="164" y="300"/>
                  </a:cubicBezTo>
                  <a:cubicBezTo>
                    <a:pt x="164" y="300"/>
                    <a:pt x="164" y="300"/>
                    <a:pt x="161" y="293"/>
                  </a:cubicBezTo>
                  <a:cubicBezTo>
                    <a:pt x="161" y="293"/>
                    <a:pt x="161" y="293"/>
                    <a:pt x="161" y="281"/>
                  </a:cubicBezTo>
                  <a:cubicBezTo>
                    <a:pt x="161" y="281"/>
                    <a:pt x="161" y="281"/>
                    <a:pt x="162" y="271"/>
                  </a:cubicBezTo>
                  <a:cubicBezTo>
                    <a:pt x="162" y="271"/>
                    <a:pt x="162" y="271"/>
                    <a:pt x="162" y="264"/>
                  </a:cubicBezTo>
                  <a:cubicBezTo>
                    <a:pt x="162" y="264"/>
                    <a:pt x="162" y="264"/>
                    <a:pt x="166" y="252"/>
                  </a:cubicBezTo>
                  <a:cubicBezTo>
                    <a:pt x="166" y="252"/>
                    <a:pt x="166" y="252"/>
                    <a:pt x="170" y="240"/>
                  </a:cubicBezTo>
                  <a:cubicBezTo>
                    <a:pt x="170" y="240"/>
                    <a:pt x="172" y="232"/>
                    <a:pt x="176" y="232"/>
                  </a:cubicBezTo>
                  <a:cubicBezTo>
                    <a:pt x="180" y="232"/>
                    <a:pt x="173" y="231"/>
                    <a:pt x="185" y="231"/>
                  </a:cubicBezTo>
                  <a:cubicBezTo>
                    <a:pt x="197" y="231"/>
                    <a:pt x="208" y="231"/>
                    <a:pt x="208" y="231"/>
                  </a:cubicBezTo>
                  <a:cubicBezTo>
                    <a:pt x="208" y="231"/>
                    <a:pt x="208" y="231"/>
                    <a:pt x="210" y="229"/>
                  </a:cubicBezTo>
                  <a:cubicBezTo>
                    <a:pt x="210" y="228"/>
                    <a:pt x="211" y="227"/>
                    <a:pt x="213" y="225"/>
                  </a:cubicBezTo>
                  <a:cubicBezTo>
                    <a:pt x="213" y="225"/>
                    <a:pt x="213" y="225"/>
                    <a:pt x="224" y="215"/>
                  </a:cubicBezTo>
                  <a:cubicBezTo>
                    <a:pt x="224" y="215"/>
                    <a:pt x="214" y="215"/>
                    <a:pt x="225" y="208"/>
                  </a:cubicBezTo>
                  <a:cubicBezTo>
                    <a:pt x="227" y="206"/>
                    <a:pt x="229" y="205"/>
                    <a:pt x="231" y="204"/>
                  </a:cubicBezTo>
                  <a:cubicBezTo>
                    <a:pt x="236" y="199"/>
                    <a:pt x="237" y="197"/>
                    <a:pt x="237" y="197"/>
                  </a:cubicBezTo>
                  <a:cubicBezTo>
                    <a:pt x="237" y="197"/>
                    <a:pt x="237" y="197"/>
                    <a:pt x="237" y="192"/>
                  </a:cubicBezTo>
                  <a:cubicBezTo>
                    <a:pt x="237" y="192"/>
                    <a:pt x="237" y="192"/>
                    <a:pt x="242" y="180"/>
                  </a:cubicBezTo>
                  <a:cubicBezTo>
                    <a:pt x="242" y="180"/>
                    <a:pt x="242" y="180"/>
                    <a:pt x="246" y="175"/>
                  </a:cubicBezTo>
                  <a:cubicBezTo>
                    <a:pt x="246" y="175"/>
                    <a:pt x="246" y="175"/>
                    <a:pt x="252" y="169"/>
                  </a:cubicBezTo>
                  <a:cubicBezTo>
                    <a:pt x="252" y="169"/>
                    <a:pt x="252" y="169"/>
                    <a:pt x="260" y="160"/>
                  </a:cubicBezTo>
                  <a:cubicBezTo>
                    <a:pt x="260" y="160"/>
                    <a:pt x="260" y="160"/>
                    <a:pt x="258" y="153"/>
                  </a:cubicBezTo>
                  <a:cubicBezTo>
                    <a:pt x="258" y="153"/>
                    <a:pt x="258" y="153"/>
                    <a:pt x="260" y="144"/>
                  </a:cubicBezTo>
                  <a:cubicBezTo>
                    <a:pt x="260" y="144"/>
                    <a:pt x="258" y="140"/>
                    <a:pt x="264" y="137"/>
                  </a:cubicBezTo>
                  <a:cubicBezTo>
                    <a:pt x="265" y="137"/>
                    <a:pt x="265" y="136"/>
                    <a:pt x="266" y="136"/>
                  </a:cubicBezTo>
                  <a:cubicBezTo>
                    <a:pt x="266" y="136"/>
                    <a:pt x="266" y="136"/>
                    <a:pt x="267" y="136"/>
                  </a:cubicBezTo>
                  <a:cubicBezTo>
                    <a:pt x="268" y="135"/>
                    <a:pt x="269" y="134"/>
                    <a:pt x="271" y="133"/>
                  </a:cubicBezTo>
                  <a:cubicBezTo>
                    <a:pt x="271" y="133"/>
                    <a:pt x="272" y="132"/>
                    <a:pt x="273" y="132"/>
                  </a:cubicBezTo>
                  <a:cubicBezTo>
                    <a:pt x="268" y="122"/>
                    <a:pt x="281" y="113"/>
                    <a:pt x="281" y="113"/>
                  </a:cubicBezTo>
                  <a:cubicBezTo>
                    <a:pt x="281" y="113"/>
                    <a:pt x="297" y="105"/>
                    <a:pt x="310" y="93"/>
                  </a:cubicBezTo>
                  <a:cubicBezTo>
                    <a:pt x="324" y="81"/>
                    <a:pt x="302" y="80"/>
                    <a:pt x="296" y="68"/>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5" name="Freeform 30"/>
            <p:cNvSpPr>
              <a:spLocks/>
            </p:cNvSpPr>
            <p:nvPr/>
          </p:nvSpPr>
          <p:spPr bwMode="auto">
            <a:xfrm>
              <a:off x="4371149" y="4840162"/>
              <a:ext cx="780679" cy="701527"/>
            </a:xfrm>
            <a:custGeom>
              <a:avLst/>
              <a:gdLst>
                <a:gd name="T0" fmla="*/ 244 w 318"/>
                <a:gd name="T1" fmla="*/ 246 h 286"/>
                <a:gd name="T2" fmla="*/ 227 w 318"/>
                <a:gd name="T3" fmla="*/ 273 h 286"/>
                <a:gd name="T4" fmla="*/ 237 w 318"/>
                <a:gd name="T5" fmla="*/ 280 h 286"/>
                <a:gd name="T6" fmla="*/ 239 w 318"/>
                <a:gd name="T7" fmla="*/ 271 h 286"/>
                <a:gd name="T8" fmla="*/ 247 w 318"/>
                <a:gd name="T9" fmla="*/ 262 h 286"/>
                <a:gd name="T10" fmla="*/ 259 w 318"/>
                <a:gd name="T11" fmla="*/ 262 h 286"/>
                <a:gd name="T12" fmla="*/ 251 w 318"/>
                <a:gd name="T13" fmla="*/ 278 h 286"/>
                <a:gd name="T14" fmla="*/ 259 w 318"/>
                <a:gd name="T15" fmla="*/ 276 h 286"/>
                <a:gd name="T16" fmla="*/ 268 w 318"/>
                <a:gd name="T17" fmla="*/ 274 h 286"/>
                <a:gd name="T18" fmla="*/ 271 w 318"/>
                <a:gd name="T19" fmla="*/ 281 h 286"/>
                <a:gd name="T20" fmla="*/ 273 w 318"/>
                <a:gd name="T21" fmla="*/ 278 h 286"/>
                <a:gd name="T22" fmla="*/ 276 w 318"/>
                <a:gd name="T23" fmla="*/ 272 h 286"/>
                <a:gd name="T24" fmla="*/ 288 w 318"/>
                <a:gd name="T25" fmla="*/ 270 h 286"/>
                <a:gd name="T26" fmla="*/ 290 w 318"/>
                <a:gd name="T27" fmla="*/ 264 h 286"/>
                <a:gd name="T28" fmla="*/ 305 w 318"/>
                <a:gd name="T29" fmla="*/ 263 h 286"/>
                <a:gd name="T30" fmla="*/ 315 w 318"/>
                <a:gd name="T31" fmla="*/ 270 h 286"/>
                <a:gd name="T32" fmla="*/ 312 w 318"/>
                <a:gd name="T33" fmla="*/ 259 h 286"/>
                <a:gd name="T34" fmla="*/ 295 w 318"/>
                <a:gd name="T35" fmla="*/ 247 h 286"/>
                <a:gd name="T36" fmla="*/ 261 w 318"/>
                <a:gd name="T37" fmla="*/ 235 h 286"/>
                <a:gd name="T38" fmla="*/ 264 w 318"/>
                <a:gd name="T39" fmla="*/ 220 h 286"/>
                <a:gd name="T40" fmla="*/ 273 w 318"/>
                <a:gd name="T41" fmla="*/ 163 h 286"/>
                <a:gd name="T42" fmla="*/ 244 w 318"/>
                <a:gd name="T43" fmla="*/ 104 h 286"/>
                <a:gd name="T44" fmla="*/ 250 w 318"/>
                <a:gd name="T45" fmla="*/ 50 h 286"/>
                <a:gd name="T46" fmla="*/ 207 w 318"/>
                <a:gd name="T47" fmla="*/ 3 h 286"/>
                <a:gd name="T48" fmla="*/ 185 w 318"/>
                <a:gd name="T49" fmla="*/ 2 h 286"/>
                <a:gd name="T50" fmla="*/ 181 w 318"/>
                <a:gd name="T51" fmla="*/ 7 h 286"/>
                <a:gd name="T52" fmla="*/ 167 w 318"/>
                <a:gd name="T53" fmla="*/ 25 h 286"/>
                <a:gd name="T54" fmla="*/ 136 w 318"/>
                <a:gd name="T55" fmla="*/ 92 h 286"/>
                <a:gd name="T56" fmla="*/ 76 w 318"/>
                <a:gd name="T57" fmla="*/ 115 h 286"/>
                <a:gd name="T58" fmla="*/ 39 w 318"/>
                <a:gd name="T59" fmla="*/ 140 h 286"/>
                <a:gd name="T60" fmla="*/ 88 w 318"/>
                <a:gd name="T61" fmla="*/ 176 h 286"/>
                <a:gd name="T62" fmla="*/ 112 w 318"/>
                <a:gd name="T63" fmla="*/ 216 h 286"/>
                <a:gd name="T64" fmla="*/ 134 w 318"/>
                <a:gd name="T65" fmla="*/ 228 h 286"/>
                <a:gd name="T66" fmla="*/ 144 w 318"/>
                <a:gd name="T67" fmla="*/ 243 h 286"/>
                <a:gd name="T68" fmla="*/ 152 w 318"/>
                <a:gd name="T69" fmla="*/ 263 h 286"/>
                <a:gd name="T70" fmla="*/ 185 w 318"/>
                <a:gd name="T71" fmla="*/ 248 h 286"/>
                <a:gd name="T72" fmla="*/ 221 w 318"/>
                <a:gd name="T73" fmla="*/ 2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86">
                  <a:moveTo>
                    <a:pt x="221" y="245"/>
                  </a:moveTo>
                  <a:cubicBezTo>
                    <a:pt x="223" y="245"/>
                    <a:pt x="243" y="245"/>
                    <a:pt x="244" y="246"/>
                  </a:cubicBezTo>
                  <a:cubicBezTo>
                    <a:pt x="246" y="257"/>
                    <a:pt x="234" y="256"/>
                    <a:pt x="230" y="261"/>
                  </a:cubicBezTo>
                  <a:cubicBezTo>
                    <a:pt x="227" y="264"/>
                    <a:pt x="227" y="270"/>
                    <a:pt x="227" y="273"/>
                  </a:cubicBezTo>
                  <a:cubicBezTo>
                    <a:pt x="228" y="275"/>
                    <a:pt x="229" y="277"/>
                    <a:pt x="230" y="279"/>
                  </a:cubicBezTo>
                  <a:cubicBezTo>
                    <a:pt x="231" y="280"/>
                    <a:pt x="235" y="281"/>
                    <a:pt x="237" y="280"/>
                  </a:cubicBezTo>
                  <a:cubicBezTo>
                    <a:pt x="237" y="279"/>
                    <a:pt x="237" y="278"/>
                    <a:pt x="237" y="277"/>
                  </a:cubicBezTo>
                  <a:cubicBezTo>
                    <a:pt x="238" y="275"/>
                    <a:pt x="238" y="273"/>
                    <a:pt x="239" y="271"/>
                  </a:cubicBezTo>
                  <a:cubicBezTo>
                    <a:pt x="239" y="270"/>
                    <a:pt x="240" y="268"/>
                    <a:pt x="240" y="267"/>
                  </a:cubicBezTo>
                  <a:cubicBezTo>
                    <a:pt x="242" y="265"/>
                    <a:pt x="245" y="264"/>
                    <a:pt x="247" y="262"/>
                  </a:cubicBezTo>
                  <a:cubicBezTo>
                    <a:pt x="250" y="259"/>
                    <a:pt x="248" y="256"/>
                    <a:pt x="254" y="256"/>
                  </a:cubicBezTo>
                  <a:cubicBezTo>
                    <a:pt x="257" y="256"/>
                    <a:pt x="260" y="258"/>
                    <a:pt x="259" y="262"/>
                  </a:cubicBezTo>
                  <a:cubicBezTo>
                    <a:pt x="255" y="264"/>
                    <a:pt x="253" y="265"/>
                    <a:pt x="252" y="268"/>
                  </a:cubicBezTo>
                  <a:cubicBezTo>
                    <a:pt x="251" y="270"/>
                    <a:pt x="251" y="276"/>
                    <a:pt x="251" y="278"/>
                  </a:cubicBezTo>
                  <a:cubicBezTo>
                    <a:pt x="252" y="281"/>
                    <a:pt x="253" y="286"/>
                    <a:pt x="257" y="284"/>
                  </a:cubicBezTo>
                  <a:cubicBezTo>
                    <a:pt x="260" y="282"/>
                    <a:pt x="258" y="278"/>
                    <a:pt x="259" y="276"/>
                  </a:cubicBezTo>
                  <a:cubicBezTo>
                    <a:pt x="260" y="273"/>
                    <a:pt x="261" y="271"/>
                    <a:pt x="265" y="272"/>
                  </a:cubicBezTo>
                  <a:cubicBezTo>
                    <a:pt x="266" y="272"/>
                    <a:pt x="268" y="273"/>
                    <a:pt x="268" y="274"/>
                  </a:cubicBezTo>
                  <a:cubicBezTo>
                    <a:pt x="269" y="276"/>
                    <a:pt x="268" y="277"/>
                    <a:pt x="268" y="279"/>
                  </a:cubicBezTo>
                  <a:cubicBezTo>
                    <a:pt x="269" y="280"/>
                    <a:pt x="270" y="281"/>
                    <a:pt x="271" y="281"/>
                  </a:cubicBezTo>
                  <a:cubicBezTo>
                    <a:pt x="272" y="281"/>
                    <a:pt x="273" y="282"/>
                    <a:pt x="273" y="281"/>
                  </a:cubicBezTo>
                  <a:cubicBezTo>
                    <a:pt x="274" y="280"/>
                    <a:pt x="274" y="279"/>
                    <a:pt x="273" y="278"/>
                  </a:cubicBezTo>
                  <a:cubicBezTo>
                    <a:pt x="273" y="277"/>
                    <a:pt x="273" y="277"/>
                    <a:pt x="274" y="275"/>
                  </a:cubicBezTo>
                  <a:cubicBezTo>
                    <a:pt x="274" y="274"/>
                    <a:pt x="274" y="273"/>
                    <a:pt x="276" y="272"/>
                  </a:cubicBezTo>
                  <a:cubicBezTo>
                    <a:pt x="277" y="272"/>
                    <a:pt x="280" y="273"/>
                    <a:pt x="282" y="273"/>
                  </a:cubicBezTo>
                  <a:cubicBezTo>
                    <a:pt x="284" y="272"/>
                    <a:pt x="287" y="272"/>
                    <a:pt x="288" y="270"/>
                  </a:cubicBezTo>
                  <a:cubicBezTo>
                    <a:pt x="289" y="269"/>
                    <a:pt x="288" y="268"/>
                    <a:pt x="288" y="267"/>
                  </a:cubicBezTo>
                  <a:cubicBezTo>
                    <a:pt x="288" y="265"/>
                    <a:pt x="288" y="265"/>
                    <a:pt x="290" y="264"/>
                  </a:cubicBezTo>
                  <a:cubicBezTo>
                    <a:pt x="292" y="263"/>
                    <a:pt x="294" y="262"/>
                    <a:pt x="297" y="262"/>
                  </a:cubicBezTo>
                  <a:cubicBezTo>
                    <a:pt x="299" y="262"/>
                    <a:pt x="303" y="262"/>
                    <a:pt x="305" y="263"/>
                  </a:cubicBezTo>
                  <a:cubicBezTo>
                    <a:pt x="307" y="264"/>
                    <a:pt x="307" y="266"/>
                    <a:pt x="308" y="268"/>
                  </a:cubicBezTo>
                  <a:cubicBezTo>
                    <a:pt x="310" y="269"/>
                    <a:pt x="313" y="271"/>
                    <a:pt x="315" y="270"/>
                  </a:cubicBezTo>
                  <a:cubicBezTo>
                    <a:pt x="318" y="269"/>
                    <a:pt x="317" y="266"/>
                    <a:pt x="316" y="264"/>
                  </a:cubicBezTo>
                  <a:cubicBezTo>
                    <a:pt x="315" y="262"/>
                    <a:pt x="313" y="261"/>
                    <a:pt x="312" y="259"/>
                  </a:cubicBezTo>
                  <a:cubicBezTo>
                    <a:pt x="311" y="257"/>
                    <a:pt x="309" y="255"/>
                    <a:pt x="308" y="254"/>
                  </a:cubicBezTo>
                  <a:cubicBezTo>
                    <a:pt x="304" y="250"/>
                    <a:pt x="299" y="248"/>
                    <a:pt x="295" y="247"/>
                  </a:cubicBezTo>
                  <a:cubicBezTo>
                    <a:pt x="290" y="245"/>
                    <a:pt x="284" y="245"/>
                    <a:pt x="280" y="244"/>
                  </a:cubicBezTo>
                  <a:cubicBezTo>
                    <a:pt x="273" y="241"/>
                    <a:pt x="268" y="236"/>
                    <a:pt x="261" y="235"/>
                  </a:cubicBezTo>
                  <a:cubicBezTo>
                    <a:pt x="254" y="234"/>
                    <a:pt x="247" y="236"/>
                    <a:pt x="240" y="234"/>
                  </a:cubicBezTo>
                  <a:cubicBezTo>
                    <a:pt x="244" y="225"/>
                    <a:pt x="256" y="223"/>
                    <a:pt x="264" y="220"/>
                  </a:cubicBezTo>
                  <a:cubicBezTo>
                    <a:pt x="275" y="217"/>
                    <a:pt x="278" y="213"/>
                    <a:pt x="278" y="201"/>
                  </a:cubicBezTo>
                  <a:cubicBezTo>
                    <a:pt x="278" y="188"/>
                    <a:pt x="273" y="176"/>
                    <a:pt x="273" y="163"/>
                  </a:cubicBezTo>
                  <a:cubicBezTo>
                    <a:pt x="273" y="150"/>
                    <a:pt x="257" y="130"/>
                    <a:pt x="256" y="129"/>
                  </a:cubicBezTo>
                  <a:cubicBezTo>
                    <a:pt x="265" y="118"/>
                    <a:pt x="246" y="101"/>
                    <a:pt x="244" y="104"/>
                  </a:cubicBezTo>
                  <a:cubicBezTo>
                    <a:pt x="233" y="94"/>
                    <a:pt x="241" y="80"/>
                    <a:pt x="247" y="74"/>
                  </a:cubicBezTo>
                  <a:cubicBezTo>
                    <a:pt x="253" y="68"/>
                    <a:pt x="250" y="50"/>
                    <a:pt x="250" y="50"/>
                  </a:cubicBezTo>
                  <a:cubicBezTo>
                    <a:pt x="250" y="50"/>
                    <a:pt x="217" y="34"/>
                    <a:pt x="218" y="33"/>
                  </a:cubicBezTo>
                  <a:cubicBezTo>
                    <a:pt x="202" y="23"/>
                    <a:pt x="203" y="12"/>
                    <a:pt x="207" y="3"/>
                  </a:cubicBezTo>
                  <a:cubicBezTo>
                    <a:pt x="207" y="3"/>
                    <a:pt x="207" y="3"/>
                    <a:pt x="187" y="0"/>
                  </a:cubicBezTo>
                  <a:cubicBezTo>
                    <a:pt x="186" y="1"/>
                    <a:pt x="186" y="2"/>
                    <a:pt x="185" y="2"/>
                  </a:cubicBezTo>
                  <a:cubicBezTo>
                    <a:pt x="184" y="3"/>
                    <a:pt x="183" y="4"/>
                    <a:pt x="182" y="6"/>
                  </a:cubicBezTo>
                  <a:cubicBezTo>
                    <a:pt x="182" y="6"/>
                    <a:pt x="181" y="6"/>
                    <a:pt x="181" y="7"/>
                  </a:cubicBezTo>
                  <a:cubicBezTo>
                    <a:pt x="179" y="12"/>
                    <a:pt x="179" y="19"/>
                    <a:pt x="172" y="23"/>
                  </a:cubicBezTo>
                  <a:cubicBezTo>
                    <a:pt x="171" y="24"/>
                    <a:pt x="169" y="24"/>
                    <a:pt x="167" y="25"/>
                  </a:cubicBezTo>
                  <a:cubicBezTo>
                    <a:pt x="168" y="41"/>
                    <a:pt x="167" y="60"/>
                    <a:pt x="163" y="65"/>
                  </a:cubicBezTo>
                  <a:cubicBezTo>
                    <a:pt x="155" y="75"/>
                    <a:pt x="146" y="85"/>
                    <a:pt x="136" y="92"/>
                  </a:cubicBezTo>
                  <a:cubicBezTo>
                    <a:pt x="127" y="99"/>
                    <a:pt x="106" y="93"/>
                    <a:pt x="98" y="99"/>
                  </a:cubicBezTo>
                  <a:cubicBezTo>
                    <a:pt x="90" y="104"/>
                    <a:pt x="80" y="115"/>
                    <a:pt x="76" y="115"/>
                  </a:cubicBezTo>
                  <a:cubicBezTo>
                    <a:pt x="72" y="115"/>
                    <a:pt x="74" y="120"/>
                    <a:pt x="70" y="112"/>
                  </a:cubicBezTo>
                  <a:cubicBezTo>
                    <a:pt x="66" y="104"/>
                    <a:pt x="0" y="129"/>
                    <a:pt x="39" y="140"/>
                  </a:cubicBezTo>
                  <a:cubicBezTo>
                    <a:pt x="78" y="151"/>
                    <a:pt x="83" y="156"/>
                    <a:pt x="83" y="156"/>
                  </a:cubicBezTo>
                  <a:cubicBezTo>
                    <a:pt x="88" y="176"/>
                    <a:pt x="88" y="176"/>
                    <a:pt x="88" y="176"/>
                  </a:cubicBezTo>
                  <a:cubicBezTo>
                    <a:pt x="107" y="188"/>
                    <a:pt x="107" y="188"/>
                    <a:pt x="107" y="188"/>
                  </a:cubicBezTo>
                  <a:cubicBezTo>
                    <a:pt x="112" y="216"/>
                    <a:pt x="112" y="216"/>
                    <a:pt x="112" y="216"/>
                  </a:cubicBezTo>
                  <a:cubicBezTo>
                    <a:pt x="120" y="220"/>
                    <a:pt x="120" y="220"/>
                    <a:pt x="120" y="220"/>
                  </a:cubicBezTo>
                  <a:cubicBezTo>
                    <a:pt x="128" y="227"/>
                    <a:pt x="134" y="228"/>
                    <a:pt x="134" y="228"/>
                  </a:cubicBezTo>
                  <a:cubicBezTo>
                    <a:pt x="134" y="228"/>
                    <a:pt x="138" y="220"/>
                    <a:pt x="139" y="229"/>
                  </a:cubicBezTo>
                  <a:cubicBezTo>
                    <a:pt x="140" y="239"/>
                    <a:pt x="144" y="243"/>
                    <a:pt x="144" y="243"/>
                  </a:cubicBezTo>
                  <a:cubicBezTo>
                    <a:pt x="144" y="243"/>
                    <a:pt x="144" y="243"/>
                    <a:pt x="143" y="247"/>
                  </a:cubicBezTo>
                  <a:cubicBezTo>
                    <a:pt x="143" y="247"/>
                    <a:pt x="143" y="247"/>
                    <a:pt x="152" y="263"/>
                  </a:cubicBezTo>
                  <a:cubicBezTo>
                    <a:pt x="166" y="261"/>
                    <a:pt x="166" y="261"/>
                    <a:pt x="166" y="261"/>
                  </a:cubicBezTo>
                  <a:cubicBezTo>
                    <a:pt x="172" y="257"/>
                    <a:pt x="179" y="252"/>
                    <a:pt x="185" y="248"/>
                  </a:cubicBezTo>
                  <a:cubicBezTo>
                    <a:pt x="190" y="244"/>
                    <a:pt x="196" y="236"/>
                    <a:pt x="203" y="236"/>
                  </a:cubicBezTo>
                  <a:cubicBezTo>
                    <a:pt x="209" y="237"/>
                    <a:pt x="215" y="243"/>
                    <a:pt x="221" y="245"/>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6" name="Freeform 31"/>
            <p:cNvSpPr>
              <a:spLocks/>
            </p:cNvSpPr>
            <p:nvPr/>
          </p:nvSpPr>
          <p:spPr bwMode="auto">
            <a:xfrm>
              <a:off x="3990701" y="4884292"/>
              <a:ext cx="792854" cy="532612"/>
            </a:xfrm>
            <a:custGeom>
              <a:avLst/>
              <a:gdLst>
                <a:gd name="T0" fmla="*/ 0 w 323"/>
                <a:gd name="T1" fmla="*/ 57 h 217"/>
                <a:gd name="T2" fmla="*/ 0 w 323"/>
                <a:gd name="T3" fmla="*/ 58 h 217"/>
                <a:gd name="T4" fmla="*/ 18 w 323"/>
                <a:gd name="T5" fmla="*/ 73 h 217"/>
                <a:gd name="T6" fmla="*/ 53 w 323"/>
                <a:gd name="T7" fmla="*/ 98 h 217"/>
                <a:gd name="T8" fmla="*/ 65 w 323"/>
                <a:gd name="T9" fmla="*/ 126 h 217"/>
                <a:gd name="T10" fmla="*/ 79 w 323"/>
                <a:gd name="T11" fmla="*/ 151 h 217"/>
                <a:gd name="T12" fmla="*/ 50 w 323"/>
                <a:gd name="T13" fmla="*/ 171 h 217"/>
                <a:gd name="T14" fmla="*/ 42 w 323"/>
                <a:gd name="T15" fmla="*/ 190 h 217"/>
                <a:gd name="T16" fmla="*/ 43 w 323"/>
                <a:gd name="T17" fmla="*/ 189 h 217"/>
                <a:gd name="T18" fmla="*/ 45 w 323"/>
                <a:gd name="T19" fmla="*/ 187 h 217"/>
                <a:gd name="T20" fmla="*/ 50 w 323"/>
                <a:gd name="T21" fmla="*/ 182 h 217"/>
                <a:gd name="T22" fmla="*/ 58 w 323"/>
                <a:gd name="T23" fmla="*/ 183 h 217"/>
                <a:gd name="T24" fmla="*/ 70 w 323"/>
                <a:gd name="T25" fmla="*/ 186 h 217"/>
                <a:gd name="T26" fmla="*/ 70 w 323"/>
                <a:gd name="T27" fmla="*/ 190 h 217"/>
                <a:gd name="T28" fmla="*/ 74 w 323"/>
                <a:gd name="T29" fmla="*/ 191 h 217"/>
                <a:gd name="T30" fmla="*/ 89 w 323"/>
                <a:gd name="T31" fmla="*/ 193 h 217"/>
                <a:gd name="T32" fmla="*/ 99 w 323"/>
                <a:gd name="T33" fmla="*/ 190 h 217"/>
                <a:gd name="T34" fmla="*/ 99 w 323"/>
                <a:gd name="T35" fmla="*/ 186 h 217"/>
                <a:gd name="T36" fmla="*/ 107 w 323"/>
                <a:gd name="T37" fmla="*/ 183 h 217"/>
                <a:gd name="T38" fmla="*/ 121 w 323"/>
                <a:gd name="T39" fmla="*/ 185 h 217"/>
                <a:gd name="T40" fmla="*/ 123 w 323"/>
                <a:gd name="T41" fmla="*/ 185 h 217"/>
                <a:gd name="T42" fmla="*/ 133 w 323"/>
                <a:gd name="T43" fmla="*/ 185 h 217"/>
                <a:gd name="T44" fmla="*/ 138 w 323"/>
                <a:gd name="T45" fmla="*/ 185 h 217"/>
                <a:gd name="T46" fmla="*/ 138 w 323"/>
                <a:gd name="T47" fmla="*/ 197 h 217"/>
                <a:gd name="T48" fmla="*/ 129 w 323"/>
                <a:gd name="T49" fmla="*/ 199 h 217"/>
                <a:gd name="T50" fmla="*/ 135 w 323"/>
                <a:gd name="T51" fmla="*/ 202 h 217"/>
                <a:gd name="T52" fmla="*/ 142 w 323"/>
                <a:gd name="T53" fmla="*/ 203 h 217"/>
                <a:gd name="T54" fmla="*/ 142 w 323"/>
                <a:gd name="T55" fmla="*/ 210 h 217"/>
                <a:gd name="T56" fmla="*/ 153 w 323"/>
                <a:gd name="T57" fmla="*/ 217 h 217"/>
                <a:gd name="T58" fmla="*/ 157 w 323"/>
                <a:gd name="T59" fmla="*/ 217 h 217"/>
                <a:gd name="T60" fmla="*/ 167 w 323"/>
                <a:gd name="T61" fmla="*/ 217 h 217"/>
                <a:gd name="T62" fmla="*/ 199 w 323"/>
                <a:gd name="T63" fmla="*/ 217 h 217"/>
                <a:gd name="T64" fmla="*/ 202 w 323"/>
                <a:gd name="T65" fmla="*/ 203 h 217"/>
                <a:gd name="T66" fmla="*/ 203 w 323"/>
                <a:gd name="T67" fmla="*/ 187 h 217"/>
                <a:gd name="T68" fmla="*/ 206 w 323"/>
                <a:gd name="T69" fmla="*/ 183 h 217"/>
                <a:gd name="T70" fmla="*/ 214 w 323"/>
                <a:gd name="T71" fmla="*/ 183 h 217"/>
                <a:gd name="T72" fmla="*/ 221 w 323"/>
                <a:gd name="T73" fmla="*/ 194 h 217"/>
                <a:gd name="T74" fmla="*/ 229 w 323"/>
                <a:gd name="T75" fmla="*/ 202 h 217"/>
                <a:gd name="T76" fmla="*/ 239 w 323"/>
                <a:gd name="T77" fmla="*/ 202 h 217"/>
                <a:gd name="T78" fmla="*/ 258 w 323"/>
                <a:gd name="T79" fmla="*/ 201 h 217"/>
                <a:gd name="T80" fmla="*/ 263 w 323"/>
                <a:gd name="T81" fmla="*/ 197 h 217"/>
                <a:gd name="T82" fmla="*/ 267 w 323"/>
                <a:gd name="T83" fmla="*/ 198 h 217"/>
                <a:gd name="T84" fmla="*/ 262 w 323"/>
                <a:gd name="T85" fmla="*/ 170 h 217"/>
                <a:gd name="T86" fmla="*/ 243 w 323"/>
                <a:gd name="T87" fmla="*/ 158 h 217"/>
                <a:gd name="T88" fmla="*/ 238 w 323"/>
                <a:gd name="T89" fmla="*/ 138 h 217"/>
                <a:gd name="T90" fmla="*/ 194 w 323"/>
                <a:gd name="T91" fmla="*/ 122 h 217"/>
                <a:gd name="T92" fmla="*/ 225 w 323"/>
                <a:gd name="T93" fmla="*/ 94 h 217"/>
                <a:gd name="T94" fmla="*/ 231 w 323"/>
                <a:gd name="T95" fmla="*/ 97 h 217"/>
                <a:gd name="T96" fmla="*/ 253 w 323"/>
                <a:gd name="T97" fmla="*/ 81 h 217"/>
                <a:gd name="T98" fmla="*/ 291 w 323"/>
                <a:gd name="T99" fmla="*/ 74 h 217"/>
                <a:gd name="T100" fmla="*/ 318 w 323"/>
                <a:gd name="T101" fmla="*/ 47 h 217"/>
                <a:gd name="T102" fmla="*/ 322 w 323"/>
                <a:gd name="T103" fmla="*/ 7 h 217"/>
                <a:gd name="T104" fmla="*/ 319 w 323"/>
                <a:gd name="T105" fmla="*/ 7 h 217"/>
                <a:gd name="T106" fmla="*/ 239 w 323"/>
                <a:gd name="T107" fmla="*/ 47 h 217"/>
                <a:gd name="T108" fmla="*/ 186 w 323"/>
                <a:gd name="T109" fmla="*/ 44 h 217"/>
                <a:gd name="T110" fmla="*/ 139 w 323"/>
                <a:gd name="T111" fmla="*/ 20 h 217"/>
                <a:gd name="T112" fmla="*/ 72 w 323"/>
                <a:gd name="T113" fmla="*/ 31 h 217"/>
                <a:gd name="T114" fmla="*/ 2 w 323"/>
                <a:gd name="T115" fmla="*/ 55 h 217"/>
                <a:gd name="T116" fmla="*/ 0 w 323"/>
                <a:gd name="T117"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3" h="217">
                  <a:moveTo>
                    <a:pt x="0" y="57"/>
                  </a:moveTo>
                  <a:cubicBezTo>
                    <a:pt x="0" y="58"/>
                    <a:pt x="0" y="58"/>
                    <a:pt x="0" y="58"/>
                  </a:cubicBezTo>
                  <a:cubicBezTo>
                    <a:pt x="8" y="61"/>
                    <a:pt x="16" y="66"/>
                    <a:pt x="18" y="73"/>
                  </a:cubicBezTo>
                  <a:cubicBezTo>
                    <a:pt x="23" y="87"/>
                    <a:pt x="47" y="79"/>
                    <a:pt x="53" y="98"/>
                  </a:cubicBezTo>
                  <a:cubicBezTo>
                    <a:pt x="58" y="117"/>
                    <a:pt x="58" y="114"/>
                    <a:pt x="65" y="126"/>
                  </a:cubicBezTo>
                  <a:cubicBezTo>
                    <a:pt x="71" y="138"/>
                    <a:pt x="93" y="139"/>
                    <a:pt x="79" y="151"/>
                  </a:cubicBezTo>
                  <a:cubicBezTo>
                    <a:pt x="66" y="163"/>
                    <a:pt x="50" y="171"/>
                    <a:pt x="50" y="171"/>
                  </a:cubicBezTo>
                  <a:cubicBezTo>
                    <a:pt x="50" y="171"/>
                    <a:pt x="37" y="180"/>
                    <a:pt x="42" y="190"/>
                  </a:cubicBezTo>
                  <a:cubicBezTo>
                    <a:pt x="42" y="189"/>
                    <a:pt x="43" y="189"/>
                    <a:pt x="43" y="189"/>
                  </a:cubicBezTo>
                  <a:cubicBezTo>
                    <a:pt x="44" y="188"/>
                    <a:pt x="45" y="187"/>
                    <a:pt x="45" y="187"/>
                  </a:cubicBezTo>
                  <a:cubicBezTo>
                    <a:pt x="45" y="187"/>
                    <a:pt x="45" y="187"/>
                    <a:pt x="50" y="182"/>
                  </a:cubicBezTo>
                  <a:cubicBezTo>
                    <a:pt x="50" y="182"/>
                    <a:pt x="53" y="181"/>
                    <a:pt x="58" y="183"/>
                  </a:cubicBezTo>
                  <a:cubicBezTo>
                    <a:pt x="63" y="186"/>
                    <a:pt x="70" y="186"/>
                    <a:pt x="70" y="186"/>
                  </a:cubicBezTo>
                  <a:cubicBezTo>
                    <a:pt x="70" y="186"/>
                    <a:pt x="70" y="186"/>
                    <a:pt x="70" y="190"/>
                  </a:cubicBezTo>
                  <a:cubicBezTo>
                    <a:pt x="70" y="190"/>
                    <a:pt x="67" y="190"/>
                    <a:pt x="74" y="191"/>
                  </a:cubicBezTo>
                  <a:cubicBezTo>
                    <a:pt x="81" y="193"/>
                    <a:pt x="89" y="193"/>
                    <a:pt x="89" y="193"/>
                  </a:cubicBezTo>
                  <a:cubicBezTo>
                    <a:pt x="89" y="193"/>
                    <a:pt x="89" y="193"/>
                    <a:pt x="99" y="190"/>
                  </a:cubicBezTo>
                  <a:cubicBezTo>
                    <a:pt x="99" y="190"/>
                    <a:pt x="99" y="190"/>
                    <a:pt x="99" y="186"/>
                  </a:cubicBezTo>
                  <a:cubicBezTo>
                    <a:pt x="99" y="186"/>
                    <a:pt x="103" y="183"/>
                    <a:pt x="107" y="183"/>
                  </a:cubicBezTo>
                  <a:cubicBezTo>
                    <a:pt x="111" y="183"/>
                    <a:pt x="121" y="185"/>
                    <a:pt x="121" y="185"/>
                  </a:cubicBezTo>
                  <a:cubicBezTo>
                    <a:pt x="121" y="185"/>
                    <a:pt x="121" y="185"/>
                    <a:pt x="123" y="185"/>
                  </a:cubicBezTo>
                  <a:cubicBezTo>
                    <a:pt x="123" y="185"/>
                    <a:pt x="123" y="185"/>
                    <a:pt x="133" y="185"/>
                  </a:cubicBezTo>
                  <a:cubicBezTo>
                    <a:pt x="133" y="185"/>
                    <a:pt x="133" y="185"/>
                    <a:pt x="138" y="185"/>
                  </a:cubicBezTo>
                  <a:cubicBezTo>
                    <a:pt x="138" y="191"/>
                    <a:pt x="138" y="197"/>
                    <a:pt x="138" y="197"/>
                  </a:cubicBezTo>
                  <a:cubicBezTo>
                    <a:pt x="138" y="197"/>
                    <a:pt x="138" y="197"/>
                    <a:pt x="129" y="199"/>
                  </a:cubicBezTo>
                  <a:cubicBezTo>
                    <a:pt x="129" y="199"/>
                    <a:pt x="129" y="199"/>
                    <a:pt x="135" y="202"/>
                  </a:cubicBezTo>
                  <a:cubicBezTo>
                    <a:pt x="135" y="202"/>
                    <a:pt x="142" y="197"/>
                    <a:pt x="142" y="203"/>
                  </a:cubicBezTo>
                  <a:cubicBezTo>
                    <a:pt x="142" y="210"/>
                    <a:pt x="142" y="210"/>
                    <a:pt x="142" y="210"/>
                  </a:cubicBezTo>
                  <a:cubicBezTo>
                    <a:pt x="142" y="210"/>
                    <a:pt x="142" y="210"/>
                    <a:pt x="153" y="217"/>
                  </a:cubicBezTo>
                  <a:cubicBezTo>
                    <a:pt x="153" y="217"/>
                    <a:pt x="153" y="217"/>
                    <a:pt x="157" y="217"/>
                  </a:cubicBezTo>
                  <a:cubicBezTo>
                    <a:pt x="157" y="217"/>
                    <a:pt x="159" y="217"/>
                    <a:pt x="167" y="217"/>
                  </a:cubicBezTo>
                  <a:cubicBezTo>
                    <a:pt x="175" y="217"/>
                    <a:pt x="199" y="217"/>
                    <a:pt x="199" y="217"/>
                  </a:cubicBezTo>
                  <a:cubicBezTo>
                    <a:pt x="199" y="217"/>
                    <a:pt x="199" y="217"/>
                    <a:pt x="202" y="203"/>
                  </a:cubicBezTo>
                  <a:cubicBezTo>
                    <a:pt x="202" y="203"/>
                    <a:pt x="202" y="203"/>
                    <a:pt x="203" y="187"/>
                  </a:cubicBezTo>
                  <a:cubicBezTo>
                    <a:pt x="203" y="187"/>
                    <a:pt x="202" y="183"/>
                    <a:pt x="206" y="183"/>
                  </a:cubicBezTo>
                  <a:cubicBezTo>
                    <a:pt x="210" y="183"/>
                    <a:pt x="209" y="177"/>
                    <a:pt x="214" y="183"/>
                  </a:cubicBezTo>
                  <a:cubicBezTo>
                    <a:pt x="219" y="190"/>
                    <a:pt x="219" y="189"/>
                    <a:pt x="221" y="194"/>
                  </a:cubicBezTo>
                  <a:cubicBezTo>
                    <a:pt x="222" y="199"/>
                    <a:pt x="229" y="202"/>
                    <a:pt x="229" y="202"/>
                  </a:cubicBezTo>
                  <a:cubicBezTo>
                    <a:pt x="229" y="202"/>
                    <a:pt x="229" y="202"/>
                    <a:pt x="239" y="202"/>
                  </a:cubicBezTo>
                  <a:cubicBezTo>
                    <a:pt x="239" y="202"/>
                    <a:pt x="239" y="202"/>
                    <a:pt x="258" y="201"/>
                  </a:cubicBezTo>
                  <a:cubicBezTo>
                    <a:pt x="258" y="201"/>
                    <a:pt x="258" y="201"/>
                    <a:pt x="263" y="197"/>
                  </a:cubicBezTo>
                  <a:cubicBezTo>
                    <a:pt x="267" y="198"/>
                    <a:pt x="267" y="198"/>
                    <a:pt x="267" y="198"/>
                  </a:cubicBezTo>
                  <a:cubicBezTo>
                    <a:pt x="267" y="198"/>
                    <a:pt x="267" y="198"/>
                    <a:pt x="262" y="170"/>
                  </a:cubicBezTo>
                  <a:cubicBezTo>
                    <a:pt x="262" y="170"/>
                    <a:pt x="262" y="170"/>
                    <a:pt x="243" y="158"/>
                  </a:cubicBezTo>
                  <a:cubicBezTo>
                    <a:pt x="243" y="158"/>
                    <a:pt x="243" y="158"/>
                    <a:pt x="238" y="138"/>
                  </a:cubicBezTo>
                  <a:cubicBezTo>
                    <a:pt x="238" y="138"/>
                    <a:pt x="233" y="133"/>
                    <a:pt x="194" y="122"/>
                  </a:cubicBezTo>
                  <a:cubicBezTo>
                    <a:pt x="155" y="111"/>
                    <a:pt x="221" y="86"/>
                    <a:pt x="225" y="94"/>
                  </a:cubicBezTo>
                  <a:cubicBezTo>
                    <a:pt x="229" y="102"/>
                    <a:pt x="227" y="97"/>
                    <a:pt x="231" y="97"/>
                  </a:cubicBezTo>
                  <a:cubicBezTo>
                    <a:pt x="235" y="97"/>
                    <a:pt x="245" y="86"/>
                    <a:pt x="253" y="81"/>
                  </a:cubicBezTo>
                  <a:cubicBezTo>
                    <a:pt x="261" y="75"/>
                    <a:pt x="282" y="81"/>
                    <a:pt x="291" y="74"/>
                  </a:cubicBezTo>
                  <a:cubicBezTo>
                    <a:pt x="301" y="67"/>
                    <a:pt x="310" y="57"/>
                    <a:pt x="318" y="47"/>
                  </a:cubicBezTo>
                  <a:cubicBezTo>
                    <a:pt x="322" y="42"/>
                    <a:pt x="323" y="23"/>
                    <a:pt x="322" y="7"/>
                  </a:cubicBezTo>
                  <a:cubicBezTo>
                    <a:pt x="321" y="7"/>
                    <a:pt x="320" y="7"/>
                    <a:pt x="319" y="7"/>
                  </a:cubicBezTo>
                  <a:cubicBezTo>
                    <a:pt x="305" y="8"/>
                    <a:pt x="266" y="0"/>
                    <a:pt x="239" y="47"/>
                  </a:cubicBezTo>
                  <a:cubicBezTo>
                    <a:pt x="240" y="45"/>
                    <a:pt x="212" y="60"/>
                    <a:pt x="186" y="44"/>
                  </a:cubicBezTo>
                  <a:cubicBezTo>
                    <a:pt x="160" y="28"/>
                    <a:pt x="148" y="20"/>
                    <a:pt x="139" y="20"/>
                  </a:cubicBezTo>
                  <a:cubicBezTo>
                    <a:pt x="130" y="20"/>
                    <a:pt x="82" y="25"/>
                    <a:pt x="72" y="31"/>
                  </a:cubicBezTo>
                  <a:cubicBezTo>
                    <a:pt x="62" y="37"/>
                    <a:pt x="22" y="34"/>
                    <a:pt x="2" y="55"/>
                  </a:cubicBezTo>
                  <a:cubicBezTo>
                    <a:pt x="1" y="56"/>
                    <a:pt x="1" y="56"/>
                    <a:pt x="0" y="57"/>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7" name="Freeform 32"/>
            <p:cNvSpPr>
              <a:spLocks/>
            </p:cNvSpPr>
            <p:nvPr/>
          </p:nvSpPr>
          <p:spPr bwMode="auto">
            <a:xfrm>
              <a:off x="2377602" y="3584718"/>
              <a:ext cx="625456" cy="648265"/>
            </a:xfrm>
            <a:custGeom>
              <a:avLst/>
              <a:gdLst>
                <a:gd name="T0" fmla="*/ 223 w 255"/>
                <a:gd name="T1" fmla="*/ 262 h 264"/>
                <a:gd name="T2" fmla="*/ 232 w 255"/>
                <a:gd name="T3" fmla="*/ 222 h 264"/>
                <a:gd name="T4" fmla="*/ 236 w 255"/>
                <a:gd name="T5" fmla="*/ 194 h 264"/>
                <a:gd name="T6" fmla="*/ 238 w 255"/>
                <a:gd name="T7" fmla="*/ 193 h 264"/>
                <a:gd name="T8" fmla="*/ 240 w 255"/>
                <a:gd name="T9" fmla="*/ 192 h 264"/>
                <a:gd name="T10" fmla="*/ 225 w 255"/>
                <a:gd name="T11" fmla="*/ 185 h 264"/>
                <a:gd name="T12" fmla="*/ 212 w 255"/>
                <a:gd name="T13" fmla="*/ 178 h 264"/>
                <a:gd name="T14" fmla="*/ 219 w 255"/>
                <a:gd name="T15" fmla="*/ 163 h 264"/>
                <a:gd name="T16" fmla="*/ 232 w 255"/>
                <a:gd name="T17" fmla="*/ 146 h 264"/>
                <a:gd name="T18" fmla="*/ 235 w 255"/>
                <a:gd name="T19" fmla="*/ 147 h 264"/>
                <a:gd name="T20" fmla="*/ 232 w 255"/>
                <a:gd name="T21" fmla="*/ 144 h 264"/>
                <a:gd name="T22" fmla="*/ 231 w 255"/>
                <a:gd name="T23" fmla="*/ 141 h 264"/>
                <a:gd name="T24" fmla="*/ 229 w 255"/>
                <a:gd name="T25" fmla="*/ 138 h 264"/>
                <a:gd name="T26" fmla="*/ 228 w 255"/>
                <a:gd name="T27" fmla="*/ 137 h 264"/>
                <a:gd name="T28" fmla="*/ 227 w 255"/>
                <a:gd name="T29" fmla="*/ 135 h 264"/>
                <a:gd name="T30" fmla="*/ 228 w 255"/>
                <a:gd name="T31" fmla="*/ 85 h 264"/>
                <a:gd name="T32" fmla="*/ 255 w 255"/>
                <a:gd name="T33" fmla="*/ 55 h 264"/>
                <a:gd name="T34" fmla="*/ 240 w 255"/>
                <a:gd name="T35" fmla="*/ 29 h 264"/>
                <a:gd name="T36" fmla="*/ 220 w 255"/>
                <a:gd name="T37" fmla="*/ 9 h 264"/>
                <a:gd name="T38" fmla="*/ 211 w 255"/>
                <a:gd name="T39" fmla="*/ 0 h 264"/>
                <a:gd name="T40" fmla="*/ 211 w 255"/>
                <a:gd name="T41" fmla="*/ 0 h 264"/>
                <a:gd name="T42" fmla="*/ 211 w 255"/>
                <a:gd name="T43" fmla="*/ 1 h 264"/>
                <a:gd name="T44" fmla="*/ 211 w 255"/>
                <a:gd name="T45" fmla="*/ 2 h 264"/>
                <a:gd name="T46" fmla="*/ 211 w 255"/>
                <a:gd name="T47" fmla="*/ 8 h 264"/>
                <a:gd name="T48" fmla="*/ 211 w 255"/>
                <a:gd name="T49" fmla="*/ 10 h 264"/>
                <a:gd name="T50" fmla="*/ 210 w 255"/>
                <a:gd name="T51" fmla="*/ 29 h 264"/>
                <a:gd name="T52" fmla="*/ 210 w 255"/>
                <a:gd name="T53" fmla="*/ 36 h 264"/>
                <a:gd name="T54" fmla="*/ 210 w 255"/>
                <a:gd name="T55" fmla="*/ 38 h 264"/>
                <a:gd name="T56" fmla="*/ 210 w 255"/>
                <a:gd name="T57" fmla="*/ 43 h 264"/>
                <a:gd name="T58" fmla="*/ 210 w 255"/>
                <a:gd name="T59" fmla="*/ 43 h 264"/>
                <a:gd name="T60" fmla="*/ 210 w 255"/>
                <a:gd name="T61" fmla="*/ 44 h 264"/>
                <a:gd name="T62" fmla="*/ 210 w 255"/>
                <a:gd name="T63" fmla="*/ 44 h 264"/>
                <a:gd name="T64" fmla="*/ 169 w 255"/>
                <a:gd name="T65" fmla="*/ 61 h 264"/>
                <a:gd name="T66" fmla="*/ 120 w 255"/>
                <a:gd name="T67" fmla="*/ 83 h 264"/>
                <a:gd name="T68" fmla="*/ 93 w 255"/>
                <a:gd name="T69" fmla="*/ 84 h 264"/>
                <a:gd name="T70" fmla="*/ 37 w 255"/>
                <a:gd name="T71" fmla="*/ 65 h 264"/>
                <a:gd name="T72" fmla="*/ 10 w 255"/>
                <a:gd name="T73" fmla="*/ 120 h 264"/>
                <a:gd name="T74" fmla="*/ 26 w 255"/>
                <a:gd name="T75" fmla="*/ 138 h 264"/>
                <a:gd name="T76" fmla="*/ 89 w 255"/>
                <a:gd name="T77" fmla="*/ 137 h 264"/>
                <a:gd name="T78" fmla="*/ 133 w 255"/>
                <a:gd name="T79" fmla="*/ 218 h 264"/>
                <a:gd name="T80" fmla="*/ 146 w 255"/>
                <a:gd name="T81" fmla="*/ 228 h 264"/>
                <a:gd name="T82" fmla="*/ 176 w 255"/>
                <a:gd name="T83" fmla="*/ 243 h 264"/>
                <a:gd name="T84" fmla="*/ 196 w 255"/>
                <a:gd name="T85" fmla="*/ 233 h 264"/>
                <a:gd name="T86" fmla="*/ 225 w 255"/>
                <a:gd name="T87" fmla="*/ 264 h 264"/>
                <a:gd name="T88" fmla="*/ 225 w 255"/>
                <a:gd name="T89"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64">
                  <a:moveTo>
                    <a:pt x="225" y="263"/>
                  </a:moveTo>
                  <a:cubicBezTo>
                    <a:pt x="224" y="263"/>
                    <a:pt x="224" y="262"/>
                    <a:pt x="223" y="262"/>
                  </a:cubicBezTo>
                  <a:cubicBezTo>
                    <a:pt x="218" y="259"/>
                    <a:pt x="231" y="251"/>
                    <a:pt x="238" y="241"/>
                  </a:cubicBezTo>
                  <a:cubicBezTo>
                    <a:pt x="245" y="231"/>
                    <a:pt x="240" y="227"/>
                    <a:pt x="232" y="222"/>
                  </a:cubicBezTo>
                  <a:cubicBezTo>
                    <a:pt x="224" y="217"/>
                    <a:pt x="230" y="199"/>
                    <a:pt x="234" y="195"/>
                  </a:cubicBezTo>
                  <a:cubicBezTo>
                    <a:pt x="235" y="195"/>
                    <a:pt x="236" y="194"/>
                    <a:pt x="236" y="194"/>
                  </a:cubicBezTo>
                  <a:cubicBezTo>
                    <a:pt x="237" y="194"/>
                    <a:pt x="237" y="194"/>
                    <a:pt x="238" y="193"/>
                  </a:cubicBezTo>
                  <a:cubicBezTo>
                    <a:pt x="238" y="193"/>
                    <a:pt x="238" y="193"/>
                    <a:pt x="238" y="193"/>
                  </a:cubicBezTo>
                  <a:cubicBezTo>
                    <a:pt x="239" y="193"/>
                    <a:pt x="239" y="192"/>
                    <a:pt x="240" y="192"/>
                  </a:cubicBezTo>
                  <a:cubicBezTo>
                    <a:pt x="240" y="192"/>
                    <a:pt x="240" y="192"/>
                    <a:pt x="240" y="192"/>
                  </a:cubicBezTo>
                  <a:cubicBezTo>
                    <a:pt x="240" y="191"/>
                    <a:pt x="241" y="191"/>
                    <a:pt x="241" y="191"/>
                  </a:cubicBezTo>
                  <a:cubicBezTo>
                    <a:pt x="225" y="185"/>
                    <a:pt x="225" y="185"/>
                    <a:pt x="225" y="185"/>
                  </a:cubicBezTo>
                  <a:cubicBezTo>
                    <a:pt x="214" y="185"/>
                    <a:pt x="214" y="185"/>
                    <a:pt x="214" y="185"/>
                  </a:cubicBezTo>
                  <a:cubicBezTo>
                    <a:pt x="212" y="178"/>
                    <a:pt x="212" y="178"/>
                    <a:pt x="212" y="178"/>
                  </a:cubicBezTo>
                  <a:cubicBezTo>
                    <a:pt x="212" y="168"/>
                    <a:pt x="212" y="168"/>
                    <a:pt x="212" y="168"/>
                  </a:cubicBezTo>
                  <a:cubicBezTo>
                    <a:pt x="219" y="163"/>
                    <a:pt x="219" y="163"/>
                    <a:pt x="219" y="163"/>
                  </a:cubicBezTo>
                  <a:cubicBezTo>
                    <a:pt x="220" y="149"/>
                    <a:pt x="220" y="149"/>
                    <a:pt x="220" y="149"/>
                  </a:cubicBezTo>
                  <a:cubicBezTo>
                    <a:pt x="232" y="146"/>
                    <a:pt x="232" y="146"/>
                    <a:pt x="232" y="146"/>
                  </a:cubicBezTo>
                  <a:cubicBezTo>
                    <a:pt x="235" y="148"/>
                    <a:pt x="235" y="148"/>
                    <a:pt x="235" y="148"/>
                  </a:cubicBezTo>
                  <a:cubicBezTo>
                    <a:pt x="235" y="148"/>
                    <a:pt x="235" y="147"/>
                    <a:pt x="235" y="147"/>
                  </a:cubicBezTo>
                  <a:cubicBezTo>
                    <a:pt x="234" y="146"/>
                    <a:pt x="233" y="145"/>
                    <a:pt x="233" y="144"/>
                  </a:cubicBezTo>
                  <a:cubicBezTo>
                    <a:pt x="233" y="144"/>
                    <a:pt x="233" y="144"/>
                    <a:pt x="232" y="144"/>
                  </a:cubicBezTo>
                  <a:cubicBezTo>
                    <a:pt x="232" y="143"/>
                    <a:pt x="231" y="142"/>
                    <a:pt x="231" y="141"/>
                  </a:cubicBezTo>
                  <a:cubicBezTo>
                    <a:pt x="231" y="141"/>
                    <a:pt x="231" y="141"/>
                    <a:pt x="231" y="141"/>
                  </a:cubicBezTo>
                  <a:cubicBezTo>
                    <a:pt x="230" y="140"/>
                    <a:pt x="230" y="140"/>
                    <a:pt x="230" y="139"/>
                  </a:cubicBezTo>
                  <a:cubicBezTo>
                    <a:pt x="229" y="139"/>
                    <a:pt x="229" y="139"/>
                    <a:pt x="229" y="138"/>
                  </a:cubicBezTo>
                  <a:cubicBezTo>
                    <a:pt x="229" y="138"/>
                    <a:pt x="229" y="138"/>
                    <a:pt x="228" y="137"/>
                  </a:cubicBezTo>
                  <a:cubicBezTo>
                    <a:pt x="228" y="137"/>
                    <a:pt x="228" y="137"/>
                    <a:pt x="228" y="137"/>
                  </a:cubicBezTo>
                  <a:cubicBezTo>
                    <a:pt x="228" y="136"/>
                    <a:pt x="228" y="136"/>
                    <a:pt x="228" y="136"/>
                  </a:cubicBezTo>
                  <a:cubicBezTo>
                    <a:pt x="228" y="135"/>
                    <a:pt x="227" y="135"/>
                    <a:pt x="227" y="135"/>
                  </a:cubicBezTo>
                  <a:cubicBezTo>
                    <a:pt x="227" y="135"/>
                    <a:pt x="227" y="134"/>
                    <a:pt x="227" y="134"/>
                  </a:cubicBezTo>
                  <a:cubicBezTo>
                    <a:pt x="212" y="110"/>
                    <a:pt x="227" y="89"/>
                    <a:pt x="228" y="85"/>
                  </a:cubicBezTo>
                  <a:cubicBezTo>
                    <a:pt x="233" y="74"/>
                    <a:pt x="237" y="67"/>
                    <a:pt x="242" y="63"/>
                  </a:cubicBezTo>
                  <a:cubicBezTo>
                    <a:pt x="247" y="58"/>
                    <a:pt x="251" y="56"/>
                    <a:pt x="255" y="55"/>
                  </a:cubicBezTo>
                  <a:cubicBezTo>
                    <a:pt x="255" y="54"/>
                    <a:pt x="255" y="50"/>
                    <a:pt x="254" y="30"/>
                  </a:cubicBezTo>
                  <a:cubicBezTo>
                    <a:pt x="254" y="30"/>
                    <a:pt x="254" y="30"/>
                    <a:pt x="240" y="29"/>
                  </a:cubicBezTo>
                  <a:cubicBezTo>
                    <a:pt x="240" y="29"/>
                    <a:pt x="240" y="29"/>
                    <a:pt x="232" y="26"/>
                  </a:cubicBezTo>
                  <a:cubicBezTo>
                    <a:pt x="232" y="26"/>
                    <a:pt x="232" y="26"/>
                    <a:pt x="220" y="9"/>
                  </a:cubicBezTo>
                  <a:cubicBezTo>
                    <a:pt x="220" y="9"/>
                    <a:pt x="220" y="9"/>
                    <a:pt x="211" y="0"/>
                  </a:cubicBezTo>
                  <a:cubicBezTo>
                    <a:pt x="211" y="0"/>
                    <a:pt x="211" y="0"/>
                    <a:pt x="211" y="0"/>
                  </a:cubicBezTo>
                  <a:cubicBezTo>
                    <a:pt x="211" y="0"/>
                    <a:pt x="211" y="0"/>
                    <a:pt x="211" y="0"/>
                  </a:cubicBezTo>
                  <a:cubicBezTo>
                    <a:pt x="211" y="0"/>
                    <a:pt x="211" y="0"/>
                    <a:pt x="211" y="0"/>
                  </a:cubicBezTo>
                  <a:cubicBezTo>
                    <a:pt x="211" y="0"/>
                    <a:pt x="211" y="1"/>
                    <a:pt x="211" y="1"/>
                  </a:cubicBezTo>
                  <a:cubicBezTo>
                    <a:pt x="211" y="1"/>
                    <a:pt x="211" y="1"/>
                    <a:pt x="211" y="1"/>
                  </a:cubicBezTo>
                  <a:cubicBezTo>
                    <a:pt x="211" y="1"/>
                    <a:pt x="211" y="1"/>
                    <a:pt x="211" y="1"/>
                  </a:cubicBezTo>
                  <a:cubicBezTo>
                    <a:pt x="211" y="2"/>
                    <a:pt x="211" y="2"/>
                    <a:pt x="211" y="2"/>
                  </a:cubicBezTo>
                  <a:cubicBezTo>
                    <a:pt x="211" y="4"/>
                    <a:pt x="211" y="5"/>
                    <a:pt x="211" y="6"/>
                  </a:cubicBezTo>
                  <a:cubicBezTo>
                    <a:pt x="211" y="7"/>
                    <a:pt x="211" y="7"/>
                    <a:pt x="211" y="8"/>
                  </a:cubicBezTo>
                  <a:cubicBezTo>
                    <a:pt x="211" y="8"/>
                    <a:pt x="211" y="8"/>
                    <a:pt x="211" y="8"/>
                  </a:cubicBezTo>
                  <a:cubicBezTo>
                    <a:pt x="211" y="9"/>
                    <a:pt x="211" y="9"/>
                    <a:pt x="211" y="10"/>
                  </a:cubicBezTo>
                  <a:cubicBezTo>
                    <a:pt x="211" y="12"/>
                    <a:pt x="211" y="13"/>
                    <a:pt x="211" y="15"/>
                  </a:cubicBezTo>
                  <a:cubicBezTo>
                    <a:pt x="211" y="19"/>
                    <a:pt x="210" y="23"/>
                    <a:pt x="210" y="29"/>
                  </a:cubicBezTo>
                  <a:cubicBezTo>
                    <a:pt x="210" y="31"/>
                    <a:pt x="210" y="33"/>
                    <a:pt x="210" y="34"/>
                  </a:cubicBezTo>
                  <a:cubicBezTo>
                    <a:pt x="210" y="35"/>
                    <a:pt x="210" y="35"/>
                    <a:pt x="210" y="36"/>
                  </a:cubicBezTo>
                  <a:cubicBezTo>
                    <a:pt x="210" y="36"/>
                    <a:pt x="210" y="36"/>
                    <a:pt x="210" y="36"/>
                  </a:cubicBezTo>
                  <a:cubicBezTo>
                    <a:pt x="210" y="37"/>
                    <a:pt x="210" y="37"/>
                    <a:pt x="210" y="38"/>
                  </a:cubicBezTo>
                  <a:cubicBezTo>
                    <a:pt x="210" y="40"/>
                    <a:pt x="210" y="41"/>
                    <a:pt x="210" y="42"/>
                  </a:cubicBezTo>
                  <a:cubicBezTo>
                    <a:pt x="210" y="42"/>
                    <a:pt x="210" y="42"/>
                    <a:pt x="210" y="43"/>
                  </a:cubicBezTo>
                  <a:cubicBezTo>
                    <a:pt x="210" y="43"/>
                    <a:pt x="210" y="43"/>
                    <a:pt x="210" y="43"/>
                  </a:cubicBezTo>
                  <a:cubicBezTo>
                    <a:pt x="210" y="43"/>
                    <a:pt x="210" y="43"/>
                    <a:pt x="210" y="43"/>
                  </a:cubicBezTo>
                  <a:cubicBezTo>
                    <a:pt x="210" y="44"/>
                    <a:pt x="210" y="44"/>
                    <a:pt x="210" y="44"/>
                  </a:cubicBezTo>
                  <a:cubicBezTo>
                    <a:pt x="210" y="44"/>
                    <a:pt x="210" y="44"/>
                    <a:pt x="210" y="44"/>
                  </a:cubicBezTo>
                  <a:cubicBezTo>
                    <a:pt x="210" y="44"/>
                    <a:pt x="210" y="44"/>
                    <a:pt x="210" y="44"/>
                  </a:cubicBezTo>
                  <a:cubicBezTo>
                    <a:pt x="210" y="44"/>
                    <a:pt x="210" y="44"/>
                    <a:pt x="210" y="44"/>
                  </a:cubicBezTo>
                  <a:cubicBezTo>
                    <a:pt x="210" y="44"/>
                    <a:pt x="202" y="66"/>
                    <a:pt x="195" y="63"/>
                  </a:cubicBezTo>
                  <a:cubicBezTo>
                    <a:pt x="188" y="60"/>
                    <a:pt x="176" y="43"/>
                    <a:pt x="169" y="61"/>
                  </a:cubicBezTo>
                  <a:cubicBezTo>
                    <a:pt x="162" y="79"/>
                    <a:pt x="149" y="84"/>
                    <a:pt x="149" y="84"/>
                  </a:cubicBezTo>
                  <a:cubicBezTo>
                    <a:pt x="149" y="84"/>
                    <a:pt x="149" y="84"/>
                    <a:pt x="120" y="83"/>
                  </a:cubicBezTo>
                  <a:cubicBezTo>
                    <a:pt x="120" y="83"/>
                    <a:pt x="124" y="101"/>
                    <a:pt x="105" y="98"/>
                  </a:cubicBezTo>
                  <a:cubicBezTo>
                    <a:pt x="86" y="95"/>
                    <a:pt x="98" y="85"/>
                    <a:pt x="93" y="84"/>
                  </a:cubicBezTo>
                  <a:cubicBezTo>
                    <a:pt x="88" y="83"/>
                    <a:pt x="66" y="66"/>
                    <a:pt x="66" y="66"/>
                  </a:cubicBezTo>
                  <a:cubicBezTo>
                    <a:pt x="37" y="65"/>
                    <a:pt x="37" y="65"/>
                    <a:pt x="37" y="65"/>
                  </a:cubicBezTo>
                  <a:cubicBezTo>
                    <a:pt x="38" y="80"/>
                    <a:pt x="39" y="101"/>
                    <a:pt x="36" y="103"/>
                  </a:cubicBezTo>
                  <a:cubicBezTo>
                    <a:pt x="31" y="106"/>
                    <a:pt x="20" y="119"/>
                    <a:pt x="10" y="120"/>
                  </a:cubicBezTo>
                  <a:cubicBezTo>
                    <a:pt x="0" y="121"/>
                    <a:pt x="3" y="129"/>
                    <a:pt x="9" y="132"/>
                  </a:cubicBezTo>
                  <a:cubicBezTo>
                    <a:pt x="15" y="135"/>
                    <a:pt x="25" y="133"/>
                    <a:pt x="26" y="138"/>
                  </a:cubicBezTo>
                  <a:cubicBezTo>
                    <a:pt x="27" y="143"/>
                    <a:pt x="52" y="146"/>
                    <a:pt x="61" y="143"/>
                  </a:cubicBezTo>
                  <a:cubicBezTo>
                    <a:pt x="70" y="140"/>
                    <a:pt x="77" y="125"/>
                    <a:pt x="89" y="137"/>
                  </a:cubicBezTo>
                  <a:cubicBezTo>
                    <a:pt x="101" y="149"/>
                    <a:pt x="106" y="189"/>
                    <a:pt x="106" y="189"/>
                  </a:cubicBezTo>
                  <a:cubicBezTo>
                    <a:pt x="106" y="189"/>
                    <a:pt x="106" y="189"/>
                    <a:pt x="133" y="218"/>
                  </a:cubicBezTo>
                  <a:cubicBezTo>
                    <a:pt x="133" y="218"/>
                    <a:pt x="136" y="247"/>
                    <a:pt x="140" y="244"/>
                  </a:cubicBezTo>
                  <a:cubicBezTo>
                    <a:pt x="144" y="241"/>
                    <a:pt x="146" y="228"/>
                    <a:pt x="146" y="228"/>
                  </a:cubicBezTo>
                  <a:cubicBezTo>
                    <a:pt x="146" y="228"/>
                    <a:pt x="146" y="228"/>
                    <a:pt x="164" y="231"/>
                  </a:cubicBezTo>
                  <a:cubicBezTo>
                    <a:pt x="164" y="231"/>
                    <a:pt x="164" y="231"/>
                    <a:pt x="176" y="243"/>
                  </a:cubicBezTo>
                  <a:cubicBezTo>
                    <a:pt x="176" y="243"/>
                    <a:pt x="176" y="243"/>
                    <a:pt x="183" y="228"/>
                  </a:cubicBezTo>
                  <a:cubicBezTo>
                    <a:pt x="183" y="228"/>
                    <a:pt x="197" y="224"/>
                    <a:pt x="196" y="233"/>
                  </a:cubicBezTo>
                  <a:cubicBezTo>
                    <a:pt x="195" y="242"/>
                    <a:pt x="196" y="264"/>
                    <a:pt x="196" y="264"/>
                  </a:cubicBezTo>
                  <a:cubicBezTo>
                    <a:pt x="196" y="264"/>
                    <a:pt x="196" y="264"/>
                    <a:pt x="225" y="264"/>
                  </a:cubicBezTo>
                  <a:cubicBezTo>
                    <a:pt x="225" y="264"/>
                    <a:pt x="225" y="264"/>
                    <a:pt x="225" y="264"/>
                  </a:cubicBezTo>
                  <a:cubicBezTo>
                    <a:pt x="225" y="264"/>
                    <a:pt x="225" y="263"/>
                    <a:pt x="225" y="26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8" name="Freeform 33"/>
            <p:cNvSpPr>
              <a:spLocks/>
            </p:cNvSpPr>
            <p:nvPr/>
          </p:nvSpPr>
          <p:spPr bwMode="auto">
            <a:xfrm>
              <a:off x="2898055" y="3943851"/>
              <a:ext cx="88264" cy="109566"/>
            </a:xfrm>
            <a:custGeom>
              <a:avLst/>
              <a:gdLst>
                <a:gd name="T0" fmla="*/ 20 w 36"/>
                <a:gd name="T1" fmla="*/ 0 h 45"/>
                <a:gd name="T2" fmla="*/ 8 w 36"/>
                <a:gd name="T3" fmla="*/ 3 h 45"/>
                <a:gd name="T4" fmla="*/ 7 w 36"/>
                <a:gd name="T5" fmla="*/ 17 h 45"/>
                <a:gd name="T6" fmla="*/ 0 w 36"/>
                <a:gd name="T7" fmla="*/ 22 h 45"/>
                <a:gd name="T8" fmla="*/ 0 w 36"/>
                <a:gd name="T9" fmla="*/ 32 h 45"/>
                <a:gd name="T10" fmla="*/ 2 w 36"/>
                <a:gd name="T11" fmla="*/ 39 h 45"/>
                <a:gd name="T12" fmla="*/ 13 w 36"/>
                <a:gd name="T13" fmla="*/ 39 h 45"/>
                <a:gd name="T14" fmla="*/ 29 w 36"/>
                <a:gd name="T15" fmla="*/ 45 h 45"/>
                <a:gd name="T16" fmla="*/ 36 w 36"/>
                <a:gd name="T17" fmla="*/ 29 h 45"/>
                <a:gd name="T18" fmla="*/ 36 w 36"/>
                <a:gd name="T19" fmla="*/ 27 h 45"/>
                <a:gd name="T20" fmla="*/ 36 w 36"/>
                <a:gd name="T21" fmla="*/ 25 h 45"/>
                <a:gd name="T22" fmla="*/ 36 w 36"/>
                <a:gd name="T23" fmla="*/ 24 h 45"/>
                <a:gd name="T24" fmla="*/ 35 w 36"/>
                <a:gd name="T25" fmla="*/ 23 h 45"/>
                <a:gd name="T26" fmla="*/ 35 w 36"/>
                <a:gd name="T27" fmla="*/ 22 h 45"/>
                <a:gd name="T28" fmla="*/ 34 w 36"/>
                <a:gd name="T29" fmla="*/ 20 h 45"/>
                <a:gd name="T30" fmla="*/ 34 w 36"/>
                <a:gd name="T31" fmla="*/ 19 h 45"/>
                <a:gd name="T32" fmla="*/ 33 w 36"/>
                <a:gd name="T33" fmla="*/ 17 h 45"/>
                <a:gd name="T34" fmla="*/ 32 w 36"/>
                <a:gd name="T35" fmla="*/ 16 h 45"/>
                <a:gd name="T36" fmla="*/ 30 w 36"/>
                <a:gd name="T37" fmla="*/ 13 h 45"/>
                <a:gd name="T38" fmla="*/ 30 w 36"/>
                <a:gd name="T39" fmla="*/ 13 h 45"/>
                <a:gd name="T40" fmla="*/ 28 w 36"/>
                <a:gd name="T41" fmla="*/ 9 h 45"/>
                <a:gd name="T42" fmla="*/ 28 w 36"/>
                <a:gd name="T43" fmla="*/ 8 h 45"/>
                <a:gd name="T44" fmla="*/ 26 w 36"/>
                <a:gd name="T45" fmla="*/ 6 h 45"/>
                <a:gd name="T46" fmla="*/ 25 w 36"/>
                <a:gd name="T47" fmla="*/ 5 h 45"/>
                <a:gd name="T48" fmla="*/ 23 w 36"/>
                <a:gd name="T49" fmla="*/ 2 h 45"/>
                <a:gd name="T50" fmla="*/ 23 w 36"/>
                <a:gd name="T51" fmla="*/ 2 h 45"/>
                <a:gd name="T52" fmla="*/ 20 w 36"/>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20" y="0"/>
                  </a:moveTo>
                  <a:cubicBezTo>
                    <a:pt x="8" y="3"/>
                    <a:pt x="8" y="3"/>
                    <a:pt x="8" y="3"/>
                  </a:cubicBezTo>
                  <a:cubicBezTo>
                    <a:pt x="7" y="17"/>
                    <a:pt x="7" y="17"/>
                    <a:pt x="7" y="17"/>
                  </a:cubicBezTo>
                  <a:cubicBezTo>
                    <a:pt x="0" y="22"/>
                    <a:pt x="0" y="22"/>
                    <a:pt x="0" y="22"/>
                  </a:cubicBezTo>
                  <a:cubicBezTo>
                    <a:pt x="0" y="32"/>
                    <a:pt x="0" y="32"/>
                    <a:pt x="0" y="32"/>
                  </a:cubicBezTo>
                  <a:cubicBezTo>
                    <a:pt x="2" y="39"/>
                    <a:pt x="2" y="39"/>
                    <a:pt x="2" y="39"/>
                  </a:cubicBezTo>
                  <a:cubicBezTo>
                    <a:pt x="13" y="39"/>
                    <a:pt x="13" y="39"/>
                    <a:pt x="13" y="39"/>
                  </a:cubicBezTo>
                  <a:cubicBezTo>
                    <a:pt x="29" y="45"/>
                    <a:pt x="29" y="45"/>
                    <a:pt x="29" y="45"/>
                  </a:cubicBezTo>
                  <a:cubicBezTo>
                    <a:pt x="35" y="40"/>
                    <a:pt x="35" y="35"/>
                    <a:pt x="36" y="29"/>
                  </a:cubicBezTo>
                  <a:cubicBezTo>
                    <a:pt x="36" y="28"/>
                    <a:pt x="36" y="28"/>
                    <a:pt x="36" y="27"/>
                  </a:cubicBezTo>
                  <a:cubicBezTo>
                    <a:pt x="36" y="26"/>
                    <a:pt x="36" y="26"/>
                    <a:pt x="36" y="25"/>
                  </a:cubicBezTo>
                  <a:cubicBezTo>
                    <a:pt x="36" y="25"/>
                    <a:pt x="36" y="25"/>
                    <a:pt x="36" y="24"/>
                  </a:cubicBezTo>
                  <a:cubicBezTo>
                    <a:pt x="36" y="24"/>
                    <a:pt x="35" y="23"/>
                    <a:pt x="35" y="23"/>
                  </a:cubicBezTo>
                  <a:cubicBezTo>
                    <a:pt x="35" y="22"/>
                    <a:pt x="35" y="22"/>
                    <a:pt x="35" y="22"/>
                  </a:cubicBezTo>
                  <a:cubicBezTo>
                    <a:pt x="35" y="21"/>
                    <a:pt x="34" y="21"/>
                    <a:pt x="34" y="20"/>
                  </a:cubicBezTo>
                  <a:cubicBezTo>
                    <a:pt x="34" y="20"/>
                    <a:pt x="34" y="19"/>
                    <a:pt x="34" y="19"/>
                  </a:cubicBezTo>
                  <a:cubicBezTo>
                    <a:pt x="33" y="18"/>
                    <a:pt x="33" y="18"/>
                    <a:pt x="33" y="17"/>
                  </a:cubicBezTo>
                  <a:cubicBezTo>
                    <a:pt x="32" y="17"/>
                    <a:pt x="32" y="16"/>
                    <a:pt x="32" y="16"/>
                  </a:cubicBezTo>
                  <a:cubicBezTo>
                    <a:pt x="31" y="15"/>
                    <a:pt x="31" y="14"/>
                    <a:pt x="30" y="13"/>
                  </a:cubicBezTo>
                  <a:cubicBezTo>
                    <a:pt x="30" y="13"/>
                    <a:pt x="30" y="13"/>
                    <a:pt x="30" y="13"/>
                  </a:cubicBezTo>
                  <a:cubicBezTo>
                    <a:pt x="29" y="11"/>
                    <a:pt x="29" y="10"/>
                    <a:pt x="28" y="9"/>
                  </a:cubicBezTo>
                  <a:cubicBezTo>
                    <a:pt x="28" y="9"/>
                    <a:pt x="28" y="9"/>
                    <a:pt x="28" y="8"/>
                  </a:cubicBezTo>
                  <a:cubicBezTo>
                    <a:pt x="27" y="7"/>
                    <a:pt x="26" y="7"/>
                    <a:pt x="26" y="6"/>
                  </a:cubicBezTo>
                  <a:cubicBezTo>
                    <a:pt x="26" y="5"/>
                    <a:pt x="25" y="5"/>
                    <a:pt x="25" y="5"/>
                  </a:cubicBezTo>
                  <a:cubicBezTo>
                    <a:pt x="25" y="4"/>
                    <a:pt x="24" y="3"/>
                    <a:pt x="23" y="2"/>
                  </a:cubicBezTo>
                  <a:cubicBezTo>
                    <a:pt x="23" y="2"/>
                    <a:pt x="23" y="2"/>
                    <a:pt x="23" y="2"/>
                  </a:cubicBezTo>
                  <a:lnTo>
                    <a:pt x="20" y="0"/>
                  </a:ln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09" name="Freeform 34"/>
            <p:cNvSpPr>
              <a:spLocks/>
            </p:cNvSpPr>
            <p:nvPr/>
          </p:nvSpPr>
          <p:spPr bwMode="auto">
            <a:xfrm>
              <a:off x="2986319" y="4003199"/>
              <a:ext cx="0" cy="152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0" name="Freeform 35"/>
            <p:cNvSpPr>
              <a:spLocks/>
            </p:cNvSpPr>
            <p:nvPr/>
          </p:nvSpPr>
          <p:spPr bwMode="auto">
            <a:xfrm>
              <a:off x="2093027" y="6570391"/>
              <a:ext cx="141527" cy="213045"/>
            </a:xfrm>
            <a:custGeom>
              <a:avLst/>
              <a:gdLst>
                <a:gd name="T0" fmla="*/ 54 w 58"/>
                <a:gd name="T1" fmla="*/ 36 h 87"/>
                <a:gd name="T2" fmla="*/ 53 w 58"/>
                <a:gd name="T3" fmla="*/ 36 h 87"/>
                <a:gd name="T4" fmla="*/ 0 w 58"/>
                <a:gd name="T5" fmla="*/ 0 h 87"/>
                <a:gd name="T6" fmla="*/ 3 w 58"/>
                <a:gd name="T7" fmla="*/ 6 h 87"/>
                <a:gd name="T8" fmla="*/ 11 w 58"/>
                <a:gd name="T9" fmla="*/ 29 h 87"/>
                <a:gd name="T10" fmla="*/ 17 w 58"/>
                <a:gd name="T11" fmla="*/ 49 h 87"/>
                <a:gd name="T12" fmla="*/ 29 w 58"/>
                <a:gd name="T13" fmla="*/ 69 h 87"/>
                <a:gd name="T14" fmla="*/ 44 w 58"/>
                <a:gd name="T15" fmla="*/ 87 h 87"/>
                <a:gd name="T16" fmla="*/ 54 w 58"/>
                <a:gd name="T17"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7">
                  <a:moveTo>
                    <a:pt x="54" y="36"/>
                  </a:moveTo>
                  <a:cubicBezTo>
                    <a:pt x="54" y="36"/>
                    <a:pt x="54" y="36"/>
                    <a:pt x="53" y="36"/>
                  </a:cubicBezTo>
                  <a:cubicBezTo>
                    <a:pt x="49" y="26"/>
                    <a:pt x="21" y="10"/>
                    <a:pt x="0" y="0"/>
                  </a:cubicBezTo>
                  <a:cubicBezTo>
                    <a:pt x="3" y="6"/>
                    <a:pt x="3" y="6"/>
                    <a:pt x="3" y="6"/>
                  </a:cubicBezTo>
                  <a:cubicBezTo>
                    <a:pt x="11" y="29"/>
                    <a:pt x="11" y="29"/>
                    <a:pt x="11" y="29"/>
                  </a:cubicBezTo>
                  <a:cubicBezTo>
                    <a:pt x="11" y="29"/>
                    <a:pt x="18" y="47"/>
                    <a:pt x="17" y="49"/>
                  </a:cubicBezTo>
                  <a:cubicBezTo>
                    <a:pt x="16" y="50"/>
                    <a:pt x="29" y="69"/>
                    <a:pt x="29" y="69"/>
                  </a:cubicBezTo>
                  <a:cubicBezTo>
                    <a:pt x="44" y="87"/>
                    <a:pt x="44" y="87"/>
                    <a:pt x="44" y="87"/>
                  </a:cubicBezTo>
                  <a:cubicBezTo>
                    <a:pt x="58" y="69"/>
                    <a:pt x="58" y="50"/>
                    <a:pt x="54" y="36"/>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1" name="Freeform 36"/>
            <p:cNvSpPr>
              <a:spLocks/>
            </p:cNvSpPr>
            <p:nvPr/>
          </p:nvSpPr>
          <p:spPr bwMode="auto">
            <a:xfrm>
              <a:off x="2201074" y="6116910"/>
              <a:ext cx="853725" cy="1386314"/>
            </a:xfrm>
            <a:custGeom>
              <a:avLst/>
              <a:gdLst>
                <a:gd name="T0" fmla="*/ 128 w 348"/>
                <a:gd name="T1" fmla="*/ 532 h 565"/>
                <a:gd name="T2" fmla="*/ 163 w 348"/>
                <a:gd name="T3" fmla="*/ 562 h 565"/>
                <a:gd name="T4" fmla="*/ 164 w 348"/>
                <a:gd name="T5" fmla="*/ 563 h 565"/>
                <a:gd name="T6" fmla="*/ 214 w 348"/>
                <a:gd name="T7" fmla="*/ 561 h 565"/>
                <a:gd name="T8" fmla="*/ 266 w 348"/>
                <a:gd name="T9" fmla="*/ 548 h 565"/>
                <a:gd name="T10" fmla="*/ 268 w 348"/>
                <a:gd name="T11" fmla="*/ 483 h 565"/>
                <a:gd name="T12" fmla="*/ 285 w 348"/>
                <a:gd name="T13" fmla="*/ 469 h 565"/>
                <a:gd name="T14" fmla="*/ 292 w 348"/>
                <a:gd name="T15" fmla="*/ 467 h 565"/>
                <a:gd name="T16" fmla="*/ 332 w 348"/>
                <a:gd name="T17" fmla="*/ 465 h 565"/>
                <a:gd name="T18" fmla="*/ 348 w 348"/>
                <a:gd name="T19" fmla="*/ 429 h 565"/>
                <a:gd name="T20" fmla="*/ 326 w 348"/>
                <a:gd name="T21" fmla="*/ 399 h 565"/>
                <a:gd name="T22" fmla="*/ 303 w 348"/>
                <a:gd name="T23" fmla="*/ 376 h 565"/>
                <a:gd name="T24" fmla="*/ 290 w 348"/>
                <a:gd name="T25" fmla="*/ 381 h 565"/>
                <a:gd name="T26" fmla="*/ 279 w 348"/>
                <a:gd name="T27" fmla="*/ 388 h 565"/>
                <a:gd name="T28" fmla="*/ 268 w 348"/>
                <a:gd name="T29" fmla="*/ 395 h 565"/>
                <a:gd name="T30" fmla="*/ 247 w 348"/>
                <a:gd name="T31" fmla="*/ 408 h 565"/>
                <a:gd name="T32" fmla="*/ 254 w 348"/>
                <a:gd name="T33" fmla="*/ 383 h 565"/>
                <a:gd name="T34" fmla="*/ 231 w 348"/>
                <a:gd name="T35" fmla="*/ 372 h 565"/>
                <a:gd name="T36" fmla="*/ 272 w 348"/>
                <a:gd name="T37" fmla="*/ 349 h 565"/>
                <a:gd name="T38" fmla="*/ 252 w 348"/>
                <a:gd name="T39" fmla="*/ 335 h 565"/>
                <a:gd name="T40" fmla="*/ 226 w 348"/>
                <a:gd name="T41" fmla="*/ 280 h 565"/>
                <a:gd name="T42" fmla="*/ 240 w 348"/>
                <a:gd name="T43" fmla="*/ 253 h 565"/>
                <a:gd name="T44" fmla="*/ 274 w 348"/>
                <a:gd name="T45" fmla="*/ 207 h 565"/>
                <a:gd name="T46" fmla="*/ 268 w 348"/>
                <a:gd name="T47" fmla="*/ 156 h 565"/>
                <a:gd name="T48" fmla="*/ 284 w 348"/>
                <a:gd name="T49" fmla="*/ 136 h 565"/>
                <a:gd name="T50" fmla="*/ 279 w 348"/>
                <a:gd name="T51" fmla="*/ 99 h 565"/>
                <a:gd name="T52" fmla="*/ 294 w 348"/>
                <a:gd name="T53" fmla="*/ 75 h 565"/>
                <a:gd name="T54" fmla="*/ 290 w 348"/>
                <a:gd name="T55" fmla="*/ 43 h 565"/>
                <a:gd name="T56" fmla="*/ 287 w 348"/>
                <a:gd name="T57" fmla="*/ 0 h 565"/>
                <a:gd name="T58" fmla="*/ 247 w 348"/>
                <a:gd name="T59" fmla="*/ 11 h 565"/>
                <a:gd name="T60" fmla="*/ 214 w 348"/>
                <a:gd name="T61" fmla="*/ 41 h 565"/>
                <a:gd name="T62" fmla="*/ 192 w 348"/>
                <a:gd name="T63" fmla="*/ 83 h 565"/>
                <a:gd name="T64" fmla="*/ 126 w 348"/>
                <a:gd name="T65" fmla="*/ 97 h 565"/>
                <a:gd name="T66" fmla="*/ 28 w 348"/>
                <a:gd name="T67" fmla="*/ 133 h 565"/>
                <a:gd name="T68" fmla="*/ 34 w 348"/>
                <a:gd name="T69" fmla="*/ 195 h 565"/>
                <a:gd name="T70" fmla="*/ 10 w 348"/>
                <a:gd name="T71" fmla="*/ 221 h 565"/>
                <a:gd name="T72" fmla="*/ 0 w 348"/>
                <a:gd name="T73" fmla="*/ 272 h 565"/>
                <a:gd name="T74" fmla="*/ 11 w 348"/>
                <a:gd name="T75" fmla="*/ 290 h 565"/>
                <a:gd name="T76" fmla="*/ 38 w 348"/>
                <a:gd name="T77" fmla="*/ 395 h 565"/>
                <a:gd name="T78" fmla="*/ 114 w 348"/>
                <a:gd name="T79" fmla="*/ 51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565">
                  <a:moveTo>
                    <a:pt x="114" y="516"/>
                  </a:moveTo>
                  <a:cubicBezTo>
                    <a:pt x="116" y="515"/>
                    <a:pt x="104" y="531"/>
                    <a:pt x="128" y="532"/>
                  </a:cubicBezTo>
                  <a:cubicBezTo>
                    <a:pt x="150" y="533"/>
                    <a:pt x="156" y="548"/>
                    <a:pt x="160" y="559"/>
                  </a:cubicBezTo>
                  <a:cubicBezTo>
                    <a:pt x="161" y="560"/>
                    <a:pt x="162" y="562"/>
                    <a:pt x="163" y="562"/>
                  </a:cubicBezTo>
                  <a:cubicBezTo>
                    <a:pt x="163" y="562"/>
                    <a:pt x="163" y="562"/>
                    <a:pt x="163" y="562"/>
                  </a:cubicBezTo>
                  <a:cubicBezTo>
                    <a:pt x="163" y="562"/>
                    <a:pt x="164" y="563"/>
                    <a:pt x="164" y="563"/>
                  </a:cubicBezTo>
                  <a:cubicBezTo>
                    <a:pt x="171" y="565"/>
                    <a:pt x="184" y="558"/>
                    <a:pt x="192" y="561"/>
                  </a:cubicBezTo>
                  <a:cubicBezTo>
                    <a:pt x="203" y="565"/>
                    <a:pt x="211" y="565"/>
                    <a:pt x="214" y="561"/>
                  </a:cubicBezTo>
                  <a:cubicBezTo>
                    <a:pt x="216" y="557"/>
                    <a:pt x="226" y="561"/>
                    <a:pt x="228" y="555"/>
                  </a:cubicBezTo>
                  <a:cubicBezTo>
                    <a:pt x="231" y="548"/>
                    <a:pt x="266" y="548"/>
                    <a:pt x="266" y="548"/>
                  </a:cubicBezTo>
                  <a:cubicBezTo>
                    <a:pt x="266" y="548"/>
                    <a:pt x="296" y="541"/>
                    <a:pt x="271" y="521"/>
                  </a:cubicBezTo>
                  <a:cubicBezTo>
                    <a:pt x="275" y="523"/>
                    <a:pt x="263" y="501"/>
                    <a:pt x="268" y="483"/>
                  </a:cubicBezTo>
                  <a:cubicBezTo>
                    <a:pt x="268" y="483"/>
                    <a:pt x="268" y="483"/>
                    <a:pt x="269" y="482"/>
                  </a:cubicBezTo>
                  <a:cubicBezTo>
                    <a:pt x="271" y="480"/>
                    <a:pt x="277" y="472"/>
                    <a:pt x="285" y="469"/>
                  </a:cubicBezTo>
                  <a:cubicBezTo>
                    <a:pt x="285" y="468"/>
                    <a:pt x="286" y="468"/>
                    <a:pt x="286" y="468"/>
                  </a:cubicBezTo>
                  <a:cubicBezTo>
                    <a:pt x="288" y="467"/>
                    <a:pt x="290" y="467"/>
                    <a:pt x="292" y="467"/>
                  </a:cubicBezTo>
                  <a:cubicBezTo>
                    <a:pt x="304" y="467"/>
                    <a:pt x="312" y="472"/>
                    <a:pt x="316" y="472"/>
                  </a:cubicBezTo>
                  <a:cubicBezTo>
                    <a:pt x="320" y="472"/>
                    <a:pt x="332" y="465"/>
                    <a:pt x="332" y="465"/>
                  </a:cubicBezTo>
                  <a:cubicBezTo>
                    <a:pt x="344" y="460"/>
                    <a:pt x="344" y="460"/>
                    <a:pt x="344" y="460"/>
                  </a:cubicBezTo>
                  <a:cubicBezTo>
                    <a:pt x="348" y="429"/>
                    <a:pt x="348" y="429"/>
                    <a:pt x="348" y="429"/>
                  </a:cubicBezTo>
                  <a:cubicBezTo>
                    <a:pt x="335" y="405"/>
                    <a:pt x="335" y="405"/>
                    <a:pt x="335" y="405"/>
                  </a:cubicBezTo>
                  <a:cubicBezTo>
                    <a:pt x="326" y="399"/>
                    <a:pt x="326" y="399"/>
                    <a:pt x="326" y="399"/>
                  </a:cubicBezTo>
                  <a:cubicBezTo>
                    <a:pt x="316" y="387"/>
                    <a:pt x="316" y="387"/>
                    <a:pt x="316" y="387"/>
                  </a:cubicBezTo>
                  <a:cubicBezTo>
                    <a:pt x="303" y="376"/>
                    <a:pt x="303" y="376"/>
                    <a:pt x="303" y="376"/>
                  </a:cubicBezTo>
                  <a:cubicBezTo>
                    <a:pt x="292" y="375"/>
                    <a:pt x="292" y="375"/>
                    <a:pt x="292" y="375"/>
                  </a:cubicBezTo>
                  <a:cubicBezTo>
                    <a:pt x="290" y="381"/>
                    <a:pt x="290" y="381"/>
                    <a:pt x="290" y="381"/>
                  </a:cubicBezTo>
                  <a:cubicBezTo>
                    <a:pt x="284" y="383"/>
                    <a:pt x="284" y="383"/>
                    <a:pt x="284" y="383"/>
                  </a:cubicBezTo>
                  <a:cubicBezTo>
                    <a:pt x="279" y="388"/>
                    <a:pt x="279" y="388"/>
                    <a:pt x="279" y="388"/>
                  </a:cubicBezTo>
                  <a:cubicBezTo>
                    <a:pt x="267" y="388"/>
                    <a:pt x="267" y="388"/>
                    <a:pt x="267" y="388"/>
                  </a:cubicBezTo>
                  <a:cubicBezTo>
                    <a:pt x="268" y="395"/>
                    <a:pt x="268" y="395"/>
                    <a:pt x="268" y="395"/>
                  </a:cubicBezTo>
                  <a:cubicBezTo>
                    <a:pt x="268" y="395"/>
                    <a:pt x="267" y="403"/>
                    <a:pt x="266" y="407"/>
                  </a:cubicBezTo>
                  <a:cubicBezTo>
                    <a:pt x="264" y="411"/>
                    <a:pt x="242" y="432"/>
                    <a:pt x="247" y="408"/>
                  </a:cubicBezTo>
                  <a:cubicBezTo>
                    <a:pt x="248" y="409"/>
                    <a:pt x="254" y="392"/>
                    <a:pt x="254" y="392"/>
                  </a:cubicBezTo>
                  <a:cubicBezTo>
                    <a:pt x="254" y="383"/>
                    <a:pt x="254" y="383"/>
                    <a:pt x="254" y="383"/>
                  </a:cubicBezTo>
                  <a:cubicBezTo>
                    <a:pt x="250" y="380"/>
                    <a:pt x="250" y="380"/>
                    <a:pt x="250" y="380"/>
                  </a:cubicBezTo>
                  <a:cubicBezTo>
                    <a:pt x="231" y="372"/>
                    <a:pt x="231" y="372"/>
                    <a:pt x="231" y="372"/>
                  </a:cubicBezTo>
                  <a:cubicBezTo>
                    <a:pt x="255" y="369"/>
                    <a:pt x="255" y="369"/>
                    <a:pt x="255" y="369"/>
                  </a:cubicBezTo>
                  <a:cubicBezTo>
                    <a:pt x="272" y="349"/>
                    <a:pt x="272" y="349"/>
                    <a:pt x="272" y="349"/>
                  </a:cubicBezTo>
                  <a:cubicBezTo>
                    <a:pt x="260" y="348"/>
                    <a:pt x="260" y="348"/>
                    <a:pt x="260" y="348"/>
                  </a:cubicBezTo>
                  <a:cubicBezTo>
                    <a:pt x="252" y="335"/>
                    <a:pt x="252" y="335"/>
                    <a:pt x="252" y="335"/>
                  </a:cubicBezTo>
                  <a:cubicBezTo>
                    <a:pt x="226" y="335"/>
                    <a:pt x="226" y="335"/>
                    <a:pt x="226" y="335"/>
                  </a:cubicBezTo>
                  <a:cubicBezTo>
                    <a:pt x="226" y="280"/>
                    <a:pt x="226" y="280"/>
                    <a:pt x="226" y="280"/>
                  </a:cubicBezTo>
                  <a:cubicBezTo>
                    <a:pt x="226" y="280"/>
                    <a:pt x="247" y="273"/>
                    <a:pt x="248" y="267"/>
                  </a:cubicBezTo>
                  <a:cubicBezTo>
                    <a:pt x="250" y="260"/>
                    <a:pt x="240" y="253"/>
                    <a:pt x="240" y="253"/>
                  </a:cubicBezTo>
                  <a:cubicBezTo>
                    <a:pt x="248" y="216"/>
                    <a:pt x="248" y="216"/>
                    <a:pt x="248" y="216"/>
                  </a:cubicBezTo>
                  <a:cubicBezTo>
                    <a:pt x="274" y="207"/>
                    <a:pt x="274" y="207"/>
                    <a:pt x="274" y="207"/>
                  </a:cubicBezTo>
                  <a:cubicBezTo>
                    <a:pt x="274" y="207"/>
                    <a:pt x="282" y="185"/>
                    <a:pt x="274" y="183"/>
                  </a:cubicBezTo>
                  <a:cubicBezTo>
                    <a:pt x="266" y="180"/>
                    <a:pt x="263" y="156"/>
                    <a:pt x="268" y="156"/>
                  </a:cubicBezTo>
                  <a:cubicBezTo>
                    <a:pt x="274" y="156"/>
                    <a:pt x="275" y="145"/>
                    <a:pt x="275" y="145"/>
                  </a:cubicBezTo>
                  <a:cubicBezTo>
                    <a:pt x="284" y="136"/>
                    <a:pt x="284" y="136"/>
                    <a:pt x="284" y="136"/>
                  </a:cubicBezTo>
                  <a:cubicBezTo>
                    <a:pt x="284" y="136"/>
                    <a:pt x="290" y="128"/>
                    <a:pt x="283" y="119"/>
                  </a:cubicBezTo>
                  <a:cubicBezTo>
                    <a:pt x="276" y="109"/>
                    <a:pt x="276" y="105"/>
                    <a:pt x="279" y="99"/>
                  </a:cubicBezTo>
                  <a:cubicBezTo>
                    <a:pt x="282" y="92"/>
                    <a:pt x="283" y="76"/>
                    <a:pt x="283" y="76"/>
                  </a:cubicBezTo>
                  <a:cubicBezTo>
                    <a:pt x="294" y="75"/>
                    <a:pt x="294" y="75"/>
                    <a:pt x="294" y="75"/>
                  </a:cubicBezTo>
                  <a:cubicBezTo>
                    <a:pt x="294" y="75"/>
                    <a:pt x="300" y="73"/>
                    <a:pt x="294" y="63"/>
                  </a:cubicBezTo>
                  <a:cubicBezTo>
                    <a:pt x="287" y="52"/>
                    <a:pt x="282" y="49"/>
                    <a:pt x="290" y="43"/>
                  </a:cubicBezTo>
                  <a:cubicBezTo>
                    <a:pt x="295" y="38"/>
                    <a:pt x="294" y="17"/>
                    <a:pt x="289" y="0"/>
                  </a:cubicBezTo>
                  <a:cubicBezTo>
                    <a:pt x="289" y="0"/>
                    <a:pt x="288" y="0"/>
                    <a:pt x="287" y="0"/>
                  </a:cubicBezTo>
                  <a:cubicBezTo>
                    <a:pt x="278" y="1"/>
                    <a:pt x="254" y="3"/>
                    <a:pt x="247" y="11"/>
                  </a:cubicBezTo>
                  <a:cubicBezTo>
                    <a:pt x="247" y="11"/>
                    <a:pt x="247" y="11"/>
                    <a:pt x="247" y="11"/>
                  </a:cubicBezTo>
                  <a:cubicBezTo>
                    <a:pt x="247" y="12"/>
                    <a:pt x="246" y="12"/>
                    <a:pt x="246" y="13"/>
                  </a:cubicBezTo>
                  <a:cubicBezTo>
                    <a:pt x="240" y="25"/>
                    <a:pt x="244" y="19"/>
                    <a:pt x="214" y="41"/>
                  </a:cubicBezTo>
                  <a:cubicBezTo>
                    <a:pt x="202" y="50"/>
                    <a:pt x="196" y="52"/>
                    <a:pt x="193" y="52"/>
                  </a:cubicBezTo>
                  <a:cubicBezTo>
                    <a:pt x="194" y="62"/>
                    <a:pt x="195" y="78"/>
                    <a:pt x="192" y="83"/>
                  </a:cubicBezTo>
                  <a:cubicBezTo>
                    <a:pt x="159" y="87"/>
                    <a:pt x="147" y="73"/>
                    <a:pt x="151" y="72"/>
                  </a:cubicBezTo>
                  <a:cubicBezTo>
                    <a:pt x="130" y="61"/>
                    <a:pt x="130" y="93"/>
                    <a:pt x="126" y="97"/>
                  </a:cubicBezTo>
                  <a:cubicBezTo>
                    <a:pt x="112" y="121"/>
                    <a:pt x="68" y="123"/>
                    <a:pt x="68" y="123"/>
                  </a:cubicBezTo>
                  <a:cubicBezTo>
                    <a:pt x="68" y="123"/>
                    <a:pt x="44" y="119"/>
                    <a:pt x="28" y="133"/>
                  </a:cubicBezTo>
                  <a:cubicBezTo>
                    <a:pt x="12" y="148"/>
                    <a:pt x="23" y="159"/>
                    <a:pt x="35" y="165"/>
                  </a:cubicBezTo>
                  <a:cubicBezTo>
                    <a:pt x="47" y="172"/>
                    <a:pt x="35" y="191"/>
                    <a:pt x="34" y="195"/>
                  </a:cubicBezTo>
                  <a:cubicBezTo>
                    <a:pt x="20" y="199"/>
                    <a:pt x="16" y="216"/>
                    <a:pt x="16" y="216"/>
                  </a:cubicBezTo>
                  <a:cubicBezTo>
                    <a:pt x="12" y="219"/>
                    <a:pt x="11" y="220"/>
                    <a:pt x="10" y="221"/>
                  </a:cubicBezTo>
                  <a:cubicBezTo>
                    <a:pt x="10" y="221"/>
                    <a:pt x="10" y="221"/>
                    <a:pt x="10" y="221"/>
                  </a:cubicBezTo>
                  <a:cubicBezTo>
                    <a:pt x="14" y="235"/>
                    <a:pt x="14" y="254"/>
                    <a:pt x="0" y="272"/>
                  </a:cubicBezTo>
                  <a:cubicBezTo>
                    <a:pt x="0" y="273"/>
                    <a:pt x="0" y="273"/>
                    <a:pt x="0" y="273"/>
                  </a:cubicBezTo>
                  <a:cubicBezTo>
                    <a:pt x="11" y="290"/>
                    <a:pt x="11" y="290"/>
                    <a:pt x="11" y="290"/>
                  </a:cubicBezTo>
                  <a:cubicBezTo>
                    <a:pt x="18" y="314"/>
                    <a:pt x="18" y="314"/>
                    <a:pt x="18" y="314"/>
                  </a:cubicBezTo>
                  <a:cubicBezTo>
                    <a:pt x="38" y="395"/>
                    <a:pt x="38" y="395"/>
                    <a:pt x="38" y="395"/>
                  </a:cubicBezTo>
                  <a:cubicBezTo>
                    <a:pt x="48" y="464"/>
                    <a:pt x="48" y="464"/>
                    <a:pt x="48" y="464"/>
                  </a:cubicBezTo>
                  <a:cubicBezTo>
                    <a:pt x="74" y="475"/>
                    <a:pt x="108" y="493"/>
                    <a:pt x="114" y="516"/>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2" name="Freeform 37"/>
            <p:cNvSpPr>
              <a:spLocks/>
            </p:cNvSpPr>
            <p:nvPr/>
          </p:nvSpPr>
          <p:spPr bwMode="auto">
            <a:xfrm>
              <a:off x="2318252" y="7255178"/>
              <a:ext cx="488495" cy="1016529"/>
            </a:xfrm>
            <a:custGeom>
              <a:avLst/>
              <a:gdLst>
                <a:gd name="T0" fmla="*/ 192 w 199"/>
                <a:gd name="T1" fmla="*/ 297 h 414"/>
                <a:gd name="T2" fmla="*/ 180 w 199"/>
                <a:gd name="T3" fmla="*/ 248 h 414"/>
                <a:gd name="T4" fmla="*/ 176 w 199"/>
                <a:gd name="T5" fmla="*/ 223 h 414"/>
                <a:gd name="T6" fmla="*/ 156 w 199"/>
                <a:gd name="T7" fmla="*/ 191 h 414"/>
                <a:gd name="T8" fmla="*/ 131 w 199"/>
                <a:gd name="T9" fmla="*/ 129 h 414"/>
                <a:gd name="T10" fmla="*/ 123 w 199"/>
                <a:gd name="T11" fmla="*/ 99 h 414"/>
                <a:gd name="T12" fmla="*/ 116 w 199"/>
                <a:gd name="T13" fmla="*/ 99 h 414"/>
                <a:gd name="T14" fmla="*/ 115 w 199"/>
                <a:gd name="T15" fmla="*/ 98 h 414"/>
                <a:gd name="T16" fmla="*/ 115 w 199"/>
                <a:gd name="T17" fmla="*/ 98 h 414"/>
                <a:gd name="T18" fmla="*/ 112 w 199"/>
                <a:gd name="T19" fmla="*/ 95 h 414"/>
                <a:gd name="T20" fmla="*/ 80 w 199"/>
                <a:gd name="T21" fmla="*/ 68 h 414"/>
                <a:gd name="T22" fmla="*/ 66 w 199"/>
                <a:gd name="T23" fmla="*/ 52 h 414"/>
                <a:gd name="T24" fmla="*/ 0 w 199"/>
                <a:gd name="T25" fmla="*/ 0 h 414"/>
                <a:gd name="T26" fmla="*/ 1 w 199"/>
                <a:gd name="T27" fmla="*/ 2 h 414"/>
                <a:gd name="T28" fmla="*/ 2 w 199"/>
                <a:gd name="T29" fmla="*/ 30 h 414"/>
                <a:gd name="T30" fmla="*/ 21 w 199"/>
                <a:gd name="T31" fmla="*/ 53 h 414"/>
                <a:gd name="T32" fmla="*/ 35 w 199"/>
                <a:gd name="T33" fmla="*/ 93 h 414"/>
                <a:gd name="T34" fmla="*/ 59 w 199"/>
                <a:gd name="T35" fmla="*/ 138 h 414"/>
                <a:gd name="T36" fmla="*/ 81 w 199"/>
                <a:gd name="T37" fmla="*/ 184 h 414"/>
                <a:gd name="T38" fmla="*/ 81 w 199"/>
                <a:gd name="T39" fmla="*/ 230 h 414"/>
                <a:gd name="T40" fmla="*/ 90 w 199"/>
                <a:gd name="T41" fmla="*/ 239 h 414"/>
                <a:gd name="T42" fmla="*/ 88 w 199"/>
                <a:gd name="T43" fmla="*/ 263 h 414"/>
                <a:gd name="T44" fmla="*/ 100 w 199"/>
                <a:gd name="T45" fmla="*/ 269 h 414"/>
                <a:gd name="T46" fmla="*/ 98 w 199"/>
                <a:gd name="T47" fmla="*/ 317 h 414"/>
                <a:gd name="T48" fmla="*/ 121 w 199"/>
                <a:gd name="T49" fmla="*/ 339 h 414"/>
                <a:gd name="T50" fmla="*/ 128 w 199"/>
                <a:gd name="T51" fmla="*/ 351 h 414"/>
                <a:gd name="T52" fmla="*/ 129 w 199"/>
                <a:gd name="T53" fmla="*/ 368 h 414"/>
                <a:gd name="T54" fmla="*/ 152 w 199"/>
                <a:gd name="T55" fmla="*/ 387 h 414"/>
                <a:gd name="T56" fmla="*/ 152 w 199"/>
                <a:gd name="T57" fmla="*/ 400 h 414"/>
                <a:gd name="T58" fmla="*/ 154 w 199"/>
                <a:gd name="T59" fmla="*/ 404 h 414"/>
                <a:gd name="T60" fmla="*/ 166 w 199"/>
                <a:gd name="T61" fmla="*/ 414 h 414"/>
                <a:gd name="T62" fmla="*/ 179 w 199"/>
                <a:gd name="T63" fmla="*/ 348 h 414"/>
                <a:gd name="T64" fmla="*/ 192 w 199"/>
                <a:gd name="T65" fmla="*/ 29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414">
                  <a:moveTo>
                    <a:pt x="192" y="297"/>
                  </a:moveTo>
                  <a:cubicBezTo>
                    <a:pt x="186" y="279"/>
                    <a:pt x="171" y="252"/>
                    <a:pt x="180" y="248"/>
                  </a:cubicBezTo>
                  <a:cubicBezTo>
                    <a:pt x="190" y="244"/>
                    <a:pt x="192" y="227"/>
                    <a:pt x="176" y="223"/>
                  </a:cubicBezTo>
                  <a:cubicBezTo>
                    <a:pt x="160" y="219"/>
                    <a:pt x="167" y="204"/>
                    <a:pt x="156" y="191"/>
                  </a:cubicBezTo>
                  <a:cubicBezTo>
                    <a:pt x="146" y="177"/>
                    <a:pt x="134" y="140"/>
                    <a:pt x="131" y="129"/>
                  </a:cubicBezTo>
                  <a:cubicBezTo>
                    <a:pt x="129" y="123"/>
                    <a:pt x="127" y="112"/>
                    <a:pt x="123" y="99"/>
                  </a:cubicBezTo>
                  <a:cubicBezTo>
                    <a:pt x="120" y="100"/>
                    <a:pt x="118" y="99"/>
                    <a:pt x="116" y="99"/>
                  </a:cubicBezTo>
                  <a:cubicBezTo>
                    <a:pt x="116" y="99"/>
                    <a:pt x="115" y="98"/>
                    <a:pt x="115" y="98"/>
                  </a:cubicBezTo>
                  <a:cubicBezTo>
                    <a:pt x="115" y="98"/>
                    <a:pt x="115" y="98"/>
                    <a:pt x="115" y="98"/>
                  </a:cubicBezTo>
                  <a:cubicBezTo>
                    <a:pt x="114" y="98"/>
                    <a:pt x="113" y="97"/>
                    <a:pt x="112" y="95"/>
                  </a:cubicBezTo>
                  <a:cubicBezTo>
                    <a:pt x="108" y="84"/>
                    <a:pt x="102" y="69"/>
                    <a:pt x="80" y="68"/>
                  </a:cubicBezTo>
                  <a:cubicBezTo>
                    <a:pt x="56" y="67"/>
                    <a:pt x="68" y="51"/>
                    <a:pt x="66" y="52"/>
                  </a:cubicBezTo>
                  <a:cubicBezTo>
                    <a:pt x="60" y="29"/>
                    <a:pt x="26" y="11"/>
                    <a:pt x="0" y="0"/>
                  </a:cubicBezTo>
                  <a:cubicBezTo>
                    <a:pt x="1" y="2"/>
                    <a:pt x="1" y="2"/>
                    <a:pt x="1" y="2"/>
                  </a:cubicBezTo>
                  <a:cubicBezTo>
                    <a:pt x="2" y="30"/>
                    <a:pt x="2" y="30"/>
                    <a:pt x="2" y="30"/>
                  </a:cubicBezTo>
                  <a:cubicBezTo>
                    <a:pt x="21" y="53"/>
                    <a:pt x="21" y="53"/>
                    <a:pt x="21" y="53"/>
                  </a:cubicBezTo>
                  <a:cubicBezTo>
                    <a:pt x="35" y="93"/>
                    <a:pt x="35" y="93"/>
                    <a:pt x="35" y="93"/>
                  </a:cubicBezTo>
                  <a:cubicBezTo>
                    <a:pt x="59" y="138"/>
                    <a:pt x="59" y="138"/>
                    <a:pt x="59" y="138"/>
                  </a:cubicBezTo>
                  <a:cubicBezTo>
                    <a:pt x="81" y="184"/>
                    <a:pt x="81" y="184"/>
                    <a:pt x="81" y="184"/>
                  </a:cubicBezTo>
                  <a:cubicBezTo>
                    <a:pt x="81" y="184"/>
                    <a:pt x="81" y="227"/>
                    <a:pt x="81" y="230"/>
                  </a:cubicBezTo>
                  <a:cubicBezTo>
                    <a:pt x="80" y="232"/>
                    <a:pt x="90" y="239"/>
                    <a:pt x="90" y="239"/>
                  </a:cubicBezTo>
                  <a:cubicBezTo>
                    <a:pt x="88" y="263"/>
                    <a:pt x="88" y="263"/>
                    <a:pt x="88" y="263"/>
                  </a:cubicBezTo>
                  <a:cubicBezTo>
                    <a:pt x="100" y="269"/>
                    <a:pt x="100" y="269"/>
                    <a:pt x="100" y="269"/>
                  </a:cubicBezTo>
                  <a:cubicBezTo>
                    <a:pt x="98" y="317"/>
                    <a:pt x="98" y="317"/>
                    <a:pt x="98" y="317"/>
                  </a:cubicBezTo>
                  <a:cubicBezTo>
                    <a:pt x="121" y="339"/>
                    <a:pt x="121" y="339"/>
                    <a:pt x="121" y="339"/>
                  </a:cubicBezTo>
                  <a:cubicBezTo>
                    <a:pt x="128" y="351"/>
                    <a:pt x="128" y="351"/>
                    <a:pt x="128" y="351"/>
                  </a:cubicBezTo>
                  <a:cubicBezTo>
                    <a:pt x="129" y="368"/>
                    <a:pt x="129" y="368"/>
                    <a:pt x="129" y="368"/>
                  </a:cubicBezTo>
                  <a:cubicBezTo>
                    <a:pt x="152" y="387"/>
                    <a:pt x="152" y="387"/>
                    <a:pt x="152" y="387"/>
                  </a:cubicBezTo>
                  <a:cubicBezTo>
                    <a:pt x="152" y="400"/>
                    <a:pt x="152" y="400"/>
                    <a:pt x="152" y="400"/>
                  </a:cubicBezTo>
                  <a:cubicBezTo>
                    <a:pt x="154" y="404"/>
                    <a:pt x="154" y="404"/>
                    <a:pt x="154" y="404"/>
                  </a:cubicBezTo>
                  <a:cubicBezTo>
                    <a:pt x="166" y="414"/>
                    <a:pt x="166" y="414"/>
                    <a:pt x="166" y="414"/>
                  </a:cubicBezTo>
                  <a:cubicBezTo>
                    <a:pt x="172" y="394"/>
                    <a:pt x="179" y="367"/>
                    <a:pt x="179" y="348"/>
                  </a:cubicBezTo>
                  <a:cubicBezTo>
                    <a:pt x="179" y="312"/>
                    <a:pt x="199" y="316"/>
                    <a:pt x="192" y="297"/>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3" name="Freeform 38"/>
            <p:cNvSpPr>
              <a:spLocks/>
            </p:cNvSpPr>
            <p:nvPr/>
          </p:nvSpPr>
          <p:spPr bwMode="auto">
            <a:xfrm>
              <a:off x="2621089" y="7145612"/>
              <a:ext cx="794375" cy="1150443"/>
            </a:xfrm>
            <a:custGeom>
              <a:avLst/>
              <a:gdLst>
                <a:gd name="T0" fmla="*/ 279 w 324"/>
                <a:gd name="T1" fmla="*/ 22 h 469"/>
                <a:gd name="T2" fmla="*/ 189 w 324"/>
                <a:gd name="T3" fmla="*/ 46 h 469"/>
                <a:gd name="T4" fmla="*/ 115 w 324"/>
                <a:gd name="T5" fmla="*/ 49 h 469"/>
                <a:gd name="T6" fmla="*/ 98 w 324"/>
                <a:gd name="T7" fmla="*/ 63 h 469"/>
                <a:gd name="T8" fmla="*/ 100 w 324"/>
                <a:gd name="T9" fmla="*/ 102 h 469"/>
                <a:gd name="T10" fmla="*/ 57 w 324"/>
                <a:gd name="T11" fmla="*/ 136 h 469"/>
                <a:gd name="T12" fmla="*/ 21 w 324"/>
                <a:gd name="T13" fmla="*/ 142 h 469"/>
                <a:gd name="T14" fmla="*/ 8 w 324"/>
                <a:gd name="T15" fmla="*/ 174 h 469"/>
                <a:gd name="T16" fmla="*/ 53 w 324"/>
                <a:gd name="T17" fmla="*/ 268 h 469"/>
                <a:gd name="T18" fmla="*/ 69 w 324"/>
                <a:gd name="T19" fmla="*/ 342 h 469"/>
                <a:gd name="T20" fmla="*/ 43 w 324"/>
                <a:gd name="T21" fmla="*/ 459 h 469"/>
                <a:gd name="T22" fmla="*/ 62 w 324"/>
                <a:gd name="T23" fmla="*/ 469 h 469"/>
                <a:gd name="T24" fmla="*/ 96 w 324"/>
                <a:gd name="T25" fmla="*/ 463 h 469"/>
                <a:gd name="T26" fmla="*/ 111 w 324"/>
                <a:gd name="T27" fmla="*/ 455 h 469"/>
                <a:gd name="T28" fmla="*/ 130 w 324"/>
                <a:gd name="T29" fmla="*/ 407 h 469"/>
                <a:gd name="T30" fmla="*/ 138 w 324"/>
                <a:gd name="T31" fmla="*/ 397 h 469"/>
                <a:gd name="T32" fmla="*/ 149 w 324"/>
                <a:gd name="T33" fmla="*/ 385 h 469"/>
                <a:gd name="T34" fmla="*/ 178 w 324"/>
                <a:gd name="T35" fmla="*/ 375 h 469"/>
                <a:gd name="T36" fmla="*/ 200 w 324"/>
                <a:gd name="T37" fmla="*/ 359 h 469"/>
                <a:gd name="T38" fmla="*/ 228 w 324"/>
                <a:gd name="T39" fmla="*/ 368 h 469"/>
                <a:gd name="T40" fmla="*/ 223 w 324"/>
                <a:gd name="T41" fmla="*/ 356 h 469"/>
                <a:gd name="T42" fmla="*/ 201 w 324"/>
                <a:gd name="T43" fmla="*/ 345 h 469"/>
                <a:gd name="T44" fmla="*/ 207 w 324"/>
                <a:gd name="T45" fmla="*/ 328 h 469"/>
                <a:gd name="T46" fmla="*/ 221 w 324"/>
                <a:gd name="T47" fmla="*/ 301 h 469"/>
                <a:gd name="T48" fmla="*/ 278 w 324"/>
                <a:gd name="T49" fmla="*/ 275 h 469"/>
                <a:gd name="T50" fmla="*/ 291 w 324"/>
                <a:gd name="T51" fmla="*/ 240 h 469"/>
                <a:gd name="T52" fmla="*/ 276 w 324"/>
                <a:gd name="T53" fmla="*/ 213 h 469"/>
                <a:gd name="T54" fmla="*/ 291 w 324"/>
                <a:gd name="T55" fmla="*/ 197 h 469"/>
                <a:gd name="T56" fmla="*/ 268 w 324"/>
                <a:gd name="T57" fmla="*/ 146 h 469"/>
                <a:gd name="T58" fmla="*/ 296 w 324"/>
                <a:gd name="T59" fmla="*/ 104 h 469"/>
                <a:gd name="T60" fmla="*/ 322 w 324"/>
                <a:gd name="T61" fmla="*/ 18 h 469"/>
                <a:gd name="T62" fmla="*/ 301 w 324"/>
                <a:gd name="T63" fmla="*/ 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4" h="469">
                  <a:moveTo>
                    <a:pt x="301" y="4"/>
                  </a:moveTo>
                  <a:cubicBezTo>
                    <a:pt x="292" y="17"/>
                    <a:pt x="293" y="29"/>
                    <a:pt x="279" y="22"/>
                  </a:cubicBezTo>
                  <a:cubicBezTo>
                    <a:pt x="264" y="16"/>
                    <a:pt x="240" y="21"/>
                    <a:pt x="236" y="41"/>
                  </a:cubicBezTo>
                  <a:cubicBezTo>
                    <a:pt x="233" y="41"/>
                    <a:pt x="192" y="40"/>
                    <a:pt x="189" y="46"/>
                  </a:cubicBezTo>
                  <a:cubicBezTo>
                    <a:pt x="187" y="53"/>
                    <a:pt x="191" y="76"/>
                    <a:pt x="177" y="73"/>
                  </a:cubicBezTo>
                  <a:cubicBezTo>
                    <a:pt x="167" y="71"/>
                    <a:pt x="152" y="51"/>
                    <a:pt x="115" y="49"/>
                  </a:cubicBezTo>
                  <a:cubicBezTo>
                    <a:pt x="115" y="49"/>
                    <a:pt x="114" y="49"/>
                    <a:pt x="114" y="50"/>
                  </a:cubicBezTo>
                  <a:cubicBezTo>
                    <a:pt x="106" y="53"/>
                    <a:pt x="100" y="61"/>
                    <a:pt x="98" y="63"/>
                  </a:cubicBezTo>
                  <a:cubicBezTo>
                    <a:pt x="97" y="64"/>
                    <a:pt x="97" y="64"/>
                    <a:pt x="97" y="64"/>
                  </a:cubicBezTo>
                  <a:cubicBezTo>
                    <a:pt x="92" y="82"/>
                    <a:pt x="104" y="104"/>
                    <a:pt x="100" y="102"/>
                  </a:cubicBezTo>
                  <a:cubicBezTo>
                    <a:pt x="125" y="122"/>
                    <a:pt x="95" y="129"/>
                    <a:pt x="95" y="129"/>
                  </a:cubicBezTo>
                  <a:cubicBezTo>
                    <a:pt x="95" y="129"/>
                    <a:pt x="60" y="129"/>
                    <a:pt x="57" y="136"/>
                  </a:cubicBezTo>
                  <a:cubicBezTo>
                    <a:pt x="55" y="142"/>
                    <a:pt x="45" y="138"/>
                    <a:pt x="43" y="142"/>
                  </a:cubicBezTo>
                  <a:cubicBezTo>
                    <a:pt x="40" y="146"/>
                    <a:pt x="32" y="146"/>
                    <a:pt x="21" y="142"/>
                  </a:cubicBezTo>
                  <a:cubicBezTo>
                    <a:pt x="15" y="140"/>
                    <a:pt x="7" y="143"/>
                    <a:pt x="0" y="144"/>
                  </a:cubicBezTo>
                  <a:cubicBezTo>
                    <a:pt x="4" y="157"/>
                    <a:pt x="6" y="168"/>
                    <a:pt x="8" y="174"/>
                  </a:cubicBezTo>
                  <a:cubicBezTo>
                    <a:pt x="11" y="185"/>
                    <a:pt x="23" y="222"/>
                    <a:pt x="33" y="236"/>
                  </a:cubicBezTo>
                  <a:cubicBezTo>
                    <a:pt x="44" y="249"/>
                    <a:pt x="37" y="264"/>
                    <a:pt x="53" y="268"/>
                  </a:cubicBezTo>
                  <a:cubicBezTo>
                    <a:pt x="69" y="272"/>
                    <a:pt x="67" y="289"/>
                    <a:pt x="57" y="293"/>
                  </a:cubicBezTo>
                  <a:cubicBezTo>
                    <a:pt x="48" y="297"/>
                    <a:pt x="63" y="324"/>
                    <a:pt x="69" y="342"/>
                  </a:cubicBezTo>
                  <a:cubicBezTo>
                    <a:pt x="76" y="361"/>
                    <a:pt x="56" y="357"/>
                    <a:pt x="56" y="393"/>
                  </a:cubicBezTo>
                  <a:cubicBezTo>
                    <a:pt x="56" y="412"/>
                    <a:pt x="49" y="439"/>
                    <a:pt x="43" y="459"/>
                  </a:cubicBezTo>
                  <a:cubicBezTo>
                    <a:pt x="54" y="467"/>
                    <a:pt x="54" y="467"/>
                    <a:pt x="54" y="467"/>
                  </a:cubicBezTo>
                  <a:cubicBezTo>
                    <a:pt x="62" y="469"/>
                    <a:pt x="62" y="469"/>
                    <a:pt x="62" y="469"/>
                  </a:cubicBezTo>
                  <a:cubicBezTo>
                    <a:pt x="93" y="469"/>
                    <a:pt x="93" y="469"/>
                    <a:pt x="93" y="469"/>
                  </a:cubicBezTo>
                  <a:cubicBezTo>
                    <a:pt x="96" y="463"/>
                    <a:pt x="96" y="463"/>
                    <a:pt x="96" y="463"/>
                  </a:cubicBezTo>
                  <a:cubicBezTo>
                    <a:pt x="109" y="462"/>
                    <a:pt x="109" y="462"/>
                    <a:pt x="109" y="462"/>
                  </a:cubicBezTo>
                  <a:cubicBezTo>
                    <a:pt x="111" y="455"/>
                    <a:pt x="111" y="455"/>
                    <a:pt x="111" y="455"/>
                  </a:cubicBezTo>
                  <a:cubicBezTo>
                    <a:pt x="130" y="439"/>
                    <a:pt x="130" y="439"/>
                    <a:pt x="130" y="439"/>
                  </a:cubicBezTo>
                  <a:cubicBezTo>
                    <a:pt x="130" y="407"/>
                    <a:pt x="130" y="407"/>
                    <a:pt x="130" y="407"/>
                  </a:cubicBezTo>
                  <a:cubicBezTo>
                    <a:pt x="139" y="405"/>
                    <a:pt x="139" y="405"/>
                    <a:pt x="139" y="405"/>
                  </a:cubicBezTo>
                  <a:cubicBezTo>
                    <a:pt x="138" y="397"/>
                    <a:pt x="138" y="397"/>
                    <a:pt x="138" y="397"/>
                  </a:cubicBezTo>
                  <a:cubicBezTo>
                    <a:pt x="143" y="391"/>
                    <a:pt x="143" y="391"/>
                    <a:pt x="143" y="391"/>
                  </a:cubicBezTo>
                  <a:cubicBezTo>
                    <a:pt x="149" y="385"/>
                    <a:pt x="149" y="385"/>
                    <a:pt x="149" y="385"/>
                  </a:cubicBezTo>
                  <a:cubicBezTo>
                    <a:pt x="160" y="379"/>
                    <a:pt x="160" y="379"/>
                    <a:pt x="160" y="379"/>
                  </a:cubicBezTo>
                  <a:cubicBezTo>
                    <a:pt x="178" y="375"/>
                    <a:pt x="178" y="375"/>
                    <a:pt x="178" y="375"/>
                  </a:cubicBezTo>
                  <a:cubicBezTo>
                    <a:pt x="184" y="372"/>
                    <a:pt x="184" y="372"/>
                    <a:pt x="184" y="372"/>
                  </a:cubicBezTo>
                  <a:cubicBezTo>
                    <a:pt x="184" y="372"/>
                    <a:pt x="195" y="361"/>
                    <a:pt x="200" y="359"/>
                  </a:cubicBezTo>
                  <a:cubicBezTo>
                    <a:pt x="205" y="357"/>
                    <a:pt x="221" y="371"/>
                    <a:pt x="221" y="371"/>
                  </a:cubicBezTo>
                  <a:cubicBezTo>
                    <a:pt x="228" y="368"/>
                    <a:pt x="228" y="368"/>
                    <a:pt x="228" y="368"/>
                  </a:cubicBezTo>
                  <a:cubicBezTo>
                    <a:pt x="232" y="363"/>
                    <a:pt x="232" y="363"/>
                    <a:pt x="232" y="363"/>
                  </a:cubicBezTo>
                  <a:cubicBezTo>
                    <a:pt x="223" y="356"/>
                    <a:pt x="223" y="356"/>
                    <a:pt x="223" y="356"/>
                  </a:cubicBezTo>
                  <a:cubicBezTo>
                    <a:pt x="210" y="352"/>
                    <a:pt x="210" y="352"/>
                    <a:pt x="210" y="352"/>
                  </a:cubicBezTo>
                  <a:cubicBezTo>
                    <a:pt x="201" y="345"/>
                    <a:pt x="201" y="345"/>
                    <a:pt x="201" y="345"/>
                  </a:cubicBezTo>
                  <a:cubicBezTo>
                    <a:pt x="200" y="332"/>
                    <a:pt x="200" y="332"/>
                    <a:pt x="200" y="332"/>
                  </a:cubicBezTo>
                  <a:cubicBezTo>
                    <a:pt x="207" y="328"/>
                    <a:pt x="207" y="328"/>
                    <a:pt x="207" y="328"/>
                  </a:cubicBezTo>
                  <a:cubicBezTo>
                    <a:pt x="215" y="319"/>
                    <a:pt x="215" y="319"/>
                    <a:pt x="215" y="319"/>
                  </a:cubicBezTo>
                  <a:cubicBezTo>
                    <a:pt x="221" y="301"/>
                    <a:pt x="221" y="301"/>
                    <a:pt x="221" y="301"/>
                  </a:cubicBezTo>
                  <a:cubicBezTo>
                    <a:pt x="243" y="280"/>
                    <a:pt x="243" y="280"/>
                    <a:pt x="243" y="280"/>
                  </a:cubicBezTo>
                  <a:cubicBezTo>
                    <a:pt x="243" y="280"/>
                    <a:pt x="279" y="278"/>
                    <a:pt x="278" y="275"/>
                  </a:cubicBezTo>
                  <a:cubicBezTo>
                    <a:pt x="277" y="272"/>
                    <a:pt x="282" y="263"/>
                    <a:pt x="291" y="258"/>
                  </a:cubicBezTo>
                  <a:cubicBezTo>
                    <a:pt x="300" y="253"/>
                    <a:pt x="290" y="251"/>
                    <a:pt x="291" y="240"/>
                  </a:cubicBezTo>
                  <a:cubicBezTo>
                    <a:pt x="292" y="229"/>
                    <a:pt x="279" y="227"/>
                    <a:pt x="279" y="227"/>
                  </a:cubicBezTo>
                  <a:cubicBezTo>
                    <a:pt x="276" y="213"/>
                    <a:pt x="276" y="213"/>
                    <a:pt x="276" y="213"/>
                  </a:cubicBezTo>
                  <a:cubicBezTo>
                    <a:pt x="281" y="202"/>
                    <a:pt x="281" y="202"/>
                    <a:pt x="281" y="202"/>
                  </a:cubicBezTo>
                  <a:cubicBezTo>
                    <a:pt x="291" y="197"/>
                    <a:pt x="291" y="197"/>
                    <a:pt x="291" y="197"/>
                  </a:cubicBezTo>
                  <a:cubicBezTo>
                    <a:pt x="288" y="178"/>
                    <a:pt x="288" y="178"/>
                    <a:pt x="288" y="178"/>
                  </a:cubicBezTo>
                  <a:cubicBezTo>
                    <a:pt x="268" y="146"/>
                    <a:pt x="268" y="146"/>
                    <a:pt x="268" y="146"/>
                  </a:cubicBezTo>
                  <a:cubicBezTo>
                    <a:pt x="285" y="127"/>
                    <a:pt x="285" y="127"/>
                    <a:pt x="285" y="127"/>
                  </a:cubicBezTo>
                  <a:cubicBezTo>
                    <a:pt x="296" y="104"/>
                    <a:pt x="296" y="104"/>
                    <a:pt x="296" y="104"/>
                  </a:cubicBezTo>
                  <a:cubicBezTo>
                    <a:pt x="296" y="104"/>
                    <a:pt x="316" y="75"/>
                    <a:pt x="320" y="66"/>
                  </a:cubicBezTo>
                  <a:cubicBezTo>
                    <a:pt x="324" y="57"/>
                    <a:pt x="322" y="18"/>
                    <a:pt x="322" y="18"/>
                  </a:cubicBezTo>
                  <a:cubicBezTo>
                    <a:pt x="311" y="3"/>
                    <a:pt x="311" y="3"/>
                    <a:pt x="311" y="3"/>
                  </a:cubicBezTo>
                  <a:cubicBezTo>
                    <a:pt x="307" y="1"/>
                    <a:pt x="304" y="0"/>
                    <a:pt x="301" y="4"/>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4" name="Freeform 39"/>
            <p:cNvSpPr>
              <a:spLocks/>
            </p:cNvSpPr>
            <p:nvPr/>
          </p:nvSpPr>
          <p:spPr bwMode="auto">
            <a:xfrm>
              <a:off x="2755006" y="5838429"/>
              <a:ext cx="1491356" cy="1492836"/>
            </a:xfrm>
            <a:custGeom>
              <a:avLst/>
              <a:gdLst>
                <a:gd name="T0" fmla="*/ 517 w 607"/>
                <a:gd name="T1" fmla="*/ 77 h 608"/>
                <a:gd name="T2" fmla="*/ 468 w 607"/>
                <a:gd name="T3" fmla="*/ 129 h 608"/>
                <a:gd name="T4" fmla="*/ 422 w 607"/>
                <a:gd name="T5" fmla="*/ 126 h 608"/>
                <a:gd name="T6" fmla="*/ 390 w 607"/>
                <a:gd name="T7" fmla="*/ 165 h 608"/>
                <a:gd name="T8" fmla="*/ 340 w 607"/>
                <a:gd name="T9" fmla="*/ 170 h 608"/>
                <a:gd name="T10" fmla="*/ 314 w 607"/>
                <a:gd name="T11" fmla="*/ 140 h 608"/>
                <a:gd name="T12" fmla="*/ 288 w 607"/>
                <a:gd name="T13" fmla="*/ 104 h 608"/>
                <a:gd name="T14" fmla="*/ 268 w 607"/>
                <a:gd name="T15" fmla="*/ 93 h 608"/>
                <a:gd name="T16" fmla="*/ 244 w 607"/>
                <a:gd name="T17" fmla="*/ 62 h 608"/>
                <a:gd name="T18" fmla="*/ 221 w 607"/>
                <a:gd name="T19" fmla="*/ 34 h 608"/>
                <a:gd name="T20" fmla="*/ 164 w 607"/>
                <a:gd name="T21" fmla="*/ 8 h 608"/>
                <a:gd name="T22" fmla="*/ 117 w 607"/>
                <a:gd name="T23" fmla="*/ 40 h 608"/>
                <a:gd name="T24" fmla="*/ 89 w 607"/>
                <a:gd name="T25" fmla="*/ 74 h 608"/>
                <a:gd name="T26" fmla="*/ 65 w 607"/>
                <a:gd name="T27" fmla="*/ 113 h 608"/>
                <a:gd name="T28" fmla="*/ 64 w 607"/>
                <a:gd name="T29" fmla="*/ 156 h 608"/>
                <a:gd name="T30" fmla="*/ 68 w 607"/>
                <a:gd name="T31" fmla="*/ 188 h 608"/>
                <a:gd name="T32" fmla="*/ 53 w 607"/>
                <a:gd name="T33" fmla="*/ 212 h 608"/>
                <a:gd name="T34" fmla="*/ 58 w 607"/>
                <a:gd name="T35" fmla="*/ 249 h 608"/>
                <a:gd name="T36" fmla="*/ 42 w 607"/>
                <a:gd name="T37" fmla="*/ 269 h 608"/>
                <a:gd name="T38" fmla="*/ 48 w 607"/>
                <a:gd name="T39" fmla="*/ 320 h 608"/>
                <a:gd name="T40" fmla="*/ 14 w 607"/>
                <a:gd name="T41" fmla="*/ 366 h 608"/>
                <a:gd name="T42" fmla="*/ 0 w 607"/>
                <a:gd name="T43" fmla="*/ 393 h 608"/>
                <a:gd name="T44" fmla="*/ 26 w 607"/>
                <a:gd name="T45" fmla="*/ 448 h 608"/>
                <a:gd name="T46" fmla="*/ 46 w 607"/>
                <a:gd name="T47" fmla="*/ 462 h 608"/>
                <a:gd name="T48" fmla="*/ 5 w 607"/>
                <a:gd name="T49" fmla="*/ 485 h 608"/>
                <a:gd name="T50" fmla="*/ 28 w 607"/>
                <a:gd name="T51" fmla="*/ 496 h 608"/>
                <a:gd name="T52" fmla="*/ 21 w 607"/>
                <a:gd name="T53" fmla="*/ 521 h 608"/>
                <a:gd name="T54" fmla="*/ 42 w 607"/>
                <a:gd name="T55" fmla="*/ 508 h 608"/>
                <a:gd name="T56" fmla="*/ 53 w 607"/>
                <a:gd name="T57" fmla="*/ 501 h 608"/>
                <a:gd name="T58" fmla="*/ 64 w 607"/>
                <a:gd name="T59" fmla="*/ 494 h 608"/>
                <a:gd name="T60" fmla="*/ 77 w 607"/>
                <a:gd name="T61" fmla="*/ 489 h 608"/>
                <a:gd name="T62" fmla="*/ 100 w 607"/>
                <a:gd name="T63" fmla="*/ 512 h 608"/>
                <a:gd name="T64" fmla="*/ 122 w 607"/>
                <a:gd name="T65" fmla="*/ 542 h 608"/>
                <a:gd name="T66" fmla="*/ 106 w 607"/>
                <a:gd name="T67" fmla="*/ 578 h 608"/>
                <a:gd name="T68" fmla="*/ 66 w 607"/>
                <a:gd name="T69" fmla="*/ 580 h 608"/>
                <a:gd name="T70" fmla="*/ 122 w 607"/>
                <a:gd name="T71" fmla="*/ 605 h 608"/>
                <a:gd name="T72" fmla="*/ 181 w 607"/>
                <a:gd name="T73" fmla="*/ 573 h 608"/>
                <a:gd name="T74" fmla="*/ 246 w 607"/>
                <a:gd name="T75" fmla="*/ 536 h 608"/>
                <a:gd name="T76" fmla="*/ 253 w 607"/>
                <a:gd name="T77" fmla="*/ 531 h 608"/>
                <a:gd name="T78" fmla="*/ 258 w 607"/>
                <a:gd name="T79" fmla="*/ 502 h 608"/>
                <a:gd name="T80" fmla="*/ 260 w 607"/>
                <a:gd name="T81" fmla="*/ 432 h 608"/>
                <a:gd name="T82" fmla="*/ 297 w 607"/>
                <a:gd name="T83" fmla="*/ 338 h 608"/>
                <a:gd name="T84" fmla="*/ 350 w 607"/>
                <a:gd name="T85" fmla="*/ 310 h 608"/>
                <a:gd name="T86" fmla="*/ 432 w 607"/>
                <a:gd name="T87" fmla="*/ 290 h 608"/>
                <a:gd name="T88" fmla="*/ 425 w 607"/>
                <a:gd name="T89" fmla="*/ 255 h 608"/>
                <a:gd name="T90" fmla="*/ 443 w 607"/>
                <a:gd name="T91" fmla="*/ 229 h 608"/>
                <a:gd name="T92" fmla="*/ 488 w 607"/>
                <a:gd name="T93" fmla="*/ 216 h 608"/>
                <a:gd name="T94" fmla="*/ 525 w 607"/>
                <a:gd name="T95" fmla="*/ 163 h 608"/>
                <a:gd name="T96" fmla="*/ 607 w 607"/>
                <a:gd name="T97" fmla="*/ 8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608">
                  <a:moveTo>
                    <a:pt x="564" y="85"/>
                  </a:moveTo>
                  <a:cubicBezTo>
                    <a:pt x="540" y="78"/>
                    <a:pt x="522" y="68"/>
                    <a:pt x="517" y="77"/>
                  </a:cubicBezTo>
                  <a:cubicBezTo>
                    <a:pt x="512" y="86"/>
                    <a:pt x="490" y="85"/>
                    <a:pt x="490" y="90"/>
                  </a:cubicBezTo>
                  <a:cubicBezTo>
                    <a:pt x="490" y="96"/>
                    <a:pt x="493" y="126"/>
                    <a:pt x="468" y="129"/>
                  </a:cubicBezTo>
                  <a:cubicBezTo>
                    <a:pt x="442" y="132"/>
                    <a:pt x="444" y="129"/>
                    <a:pt x="438" y="124"/>
                  </a:cubicBezTo>
                  <a:cubicBezTo>
                    <a:pt x="433" y="118"/>
                    <a:pt x="421" y="114"/>
                    <a:pt x="422" y="126"/>
                  </a:cubicBezTo>
                  <a:cubicBezTo>
                    <a:pt x="424" y="138"/>
                    <a:pt x="424" y="153"/>
                    <a:pt x="393" y="164"/>
                  </a:cubicBezTo>
                  <a:cubicBezTo>
                    <a:pt x="392" y="164"/>
                    <a:pt x="391" y="165"/>
                    <a:pt x="390" y="165"/>
                  </a:cubicBezTo>
                  <a:cubicBezTo>
                    <a:pt x="390" y="165"/>
                    <a:pt x="390" y="165"/>
                    <a:pt x="390" y="165"/>
                  </a:cubicBezTo>
                  <a:cubicBezTo>
                    <a:pt x="373" y="182"/>
                    <a:pt x="354" y="172"/>
                    <a:pt x="340" y="170"/>
                  </a:cubicBezTo>
                  <a:cubicBezTo>
                    <a:pt x="321" y="168"/>
                    <a:pt x="324" y="162"/>
                    <a:pt x="325" y="153"/>
                  </a:cubicBezTo>
                  <a:cubicBezTo>
                    <a:pt x="326" y="144"/>
                    <a:pt x="324" y="141"/>
                    <a:pt x="314" y="140"/>
                  </a:cubicBezTo>
                  <a:cubicBezTo>
                    <a:pt x="305" y="138"/>
                    <a:pt x="313" y="128"/>
                    <a:pt x="313" y="117"/>
                  </a:cubicBezTo>
                  <a:cubicBezTo>
                    <a:pt x="313" y="106"/>
                    <a:pt x="310" y="109"/>
                    <a:pt x="288" y="104"/>
                  </a:cubicBezTo>
                  <a:cubicBezTo>
                    <a:pt x="279" y="102"/>
                    <a:pt x="275" y="92"/>
                    <a:pt x="272" y="82"/>
                  </a:cubicBezTo>
                  <a:cubicBezTo>
                    <a:pt x="271" y="86"/>
                    <a:pt x="269" y="90"/>
                    <a:pt x="268" y="93"/>
                  </a:cubicBezTo>
                  <a:cubicBezTo>
                    <a:pt x="261" y="109"/>
                    <a:pt x="253" y="97"/>
                    <a:pt x="252" y="88"/>
                  </a:cubicBezTo>
                  <a:cubicBezTo>
                    <a:pt x="250" y="78"/>
                    <a:pt x="249" y="70"/>
                    <a:pt x="244" y="62"/>
                  </a:cubicBezTo>
                  <a:cubicBezTo>
                    <a:pt x="238" y="54"/>
                    <a:pt x="240" y="32"/>
                    <a:pt x="244" y="33"/>
                  </a:cubicBezTo>
                  <a:cubicBezTo>
                    <a:pt x="241" y="6"/>
                    <a:pt x="221" y="30"/>
                    <a:pt x="221" y="34"/>
                  </a:cubicBezTo>
                  <a:cubicBezTo>
                    <a:pt x="208" y="48"/>
                    <a:pt x="204" y="40"/>
                    <a:pt x="190" y="37"/>
                  </a:cubicBezTo>
                  <a:cubicBezTo>
                    <a:pt x="177" y="34"/>
                    <a:pt x="166" y="13"/>
                    <a:pt x="164" y="8"/>
                  </a:cubicBezTo>
                  <a:cubicBezTo>
                    <a:pt x="144" y="0"/>
                    <a:pt x="126" y="10"/>
                    <a:pt x="125" y="14"/>
                  </a:cubicBezTo>
                  <a:cubicBezTo>
                    <a:pt x="124" y="18"/>
                    <a:pt x="117" y="34"/>
                    <a:pt x="117" y="40"/>
                  </a:cubicBezTo>
                  <a:cubicBezTo>
                    <a:pt x="117" y="45"/>
                    <a:pt x="106" y="45"/>
                    <a:pt x="89" y="52"/>
                  </a:cubicBezTo>
                  <a:cubicBezTo>
                    <a:pt x="72" y="58"/>
                    <a:pt x="70" y="72"/>
                    <a:pt x="89" y="74"/>
                  </a:cubicBezTo>
                  <a:cubicBezTo>
                    <a:pt x="108" y="77"/>
                    <a:pt x="93" y="92"/>
                    <a:pt x="93" y="92"/>
                  </a:cubicBezTo>
                  <a:cubicBezTo>
                    <a:pt x="65" y="113"/>
                    <a:pt x="65" y="113"/>
                    <a:pt x="65" y="113"/>
                  </a:cubicBezTo>
                  <a:cubicBezTo>
                    <a:pt x="65" y="113"/>
                    <a:pt x="64" y="113"/>
                    <a:pt x="63" y="113"/>
                  </a:cubicBezTo>
                  <a:cubicBezTo>
                    <a:pt x="68" y="130"/>
                    <a:pt x="69" y="151"/>
                    <a:pt x="64" y="156"/>
                  </a:cubicBezTo>
                  <a:cubicBezTo>
                    <a:pt x="56" y="162"/>
                    <a:pt x="61" y="165"/>
                    <a:pt x="68" y="176"/>
                  </a:cubicBezTo>
                  <a:cubicBezTo>
                    <a:pt x="74" y="186"/>
                    <a:pt x="68" y="188"/>
                    <a:pt x="68" y="188"/>
                  </a:cubicBezTo>
                  <a:cubicBezTo>
                    <a:pt x="68" y="188"/>
                    <a:pt x="68" y="188"/>
                    <a:pt x="57" y="189"/>
                  </a:cubicBezTo>
                  <a:cubicBezTo>
                    <a:pt x="57" y="189"/>
                    <a:pt x="56" y="205"/>
                    <a:pt x="53" y="212"/>
                  </a:cubicBezTo>
                  <a:cubicBezTo>
                    <a:pt x="50" y="218"/>
                    <a:pt x="50" y="222"/>
                    <a:pt x="57" y="232"/>
                  </a:cubicBezTo>
                  <a:cubicBezTo>
                    <a:pt x="64" y="241"/>
                    <a:pt x="58" y="249"/>
                    <a:pt x="58" y="249"/>
                  </a:cubicBezTo>
                  <a:cubicBezTo>
                    <a:pt x="58" y="249"/>
                    <a:pt x="58" y="249"/>
                    <a:pt x="49" y="258"/>
                  </a:cubicBezTo>
                  <a:cubicBezTo>
                    <a:pt x="49" y="258"/>
                    <a:pt x="48" y="269"/>
                    <a:pt x="42" y="269"/>
                  </a:cubicBezTo>
                  <a:cubicBezTo>
                    <a:pt x="37" y="269"/>
                    <a:pt x="40" y="293"/>
                    <a:pt x="48" y="296"/>
                  </a:cubicBezTo>
                  <a:cubicBezTo>
                    <a:pt x="56" y="298"/>
                    <a:pt x="48" y="320"/>
                    <a:pt x="48" y="320"/>
                  </a:cubicBezTo>
                  <a:cubicBezTo>
                    <a:pt x="48" y="320"/>
                    <a:pt x="48" y="320"/>
                    <a:pt x="22" y="329"/>
                  </a:cubicBezTo>
                  <a:cubicBezTo>
                    <a:pt x="22" y="329"/>
                    <a:pt x="22" y="329"/>
                    <a:pt x="14" y="366"/>
                  </a:cubicBezTo>
                  <a:cubicBezTo>
                    <a:pt x="14" y="366"/>
                    <a:pt x="24" y="373"/>
                    <a:pt x="22" y="380"/>
                  </a:cubicBezTo>
                  <a:cubicBezTo>
                    <a:pt x="21" y="386"/>
                    <a:pt x="0" y="393"/>
                    <a:pt x="0" y="393"/>
                  </a:cubicBezTo>
                  <a:cubicBezTo>
                    <a:pt x="0" y="393"/>
                    <a:pt x="0" y="393"/>
                    <a:pt x="0" y="448"/>
                  </a:cubicBezTo>
                  <a:cubicBezTo>
                    <a:pt x="0" y="448"/>
                    <a:pt x="0" y="448"/>
                    <a:pt x="26" y="448"/>
                  </a:cubicBezTo>
                  <a:cubicBezTo>
                    <a:pt x="26" y="448"/>
                    <a:pt x="26" y="448"/>
                    <a:pt x="34" y="461"/>
                  </a:cubicBezTo>
                  <a:cubicBezTo>
                    <a:pt x="34" y="461"/>
                    <a:pt x="34" y="461"/>
                    <a:pt x="46" y="462"/>
                  </a:cubicBezTo>
                  <a:cubicBezTo>
                    <a:pt x="46" y="462"/>
                    <a:pt x="46" y="462"/>
                    <a:pt x="29" y="482"/>
                  </a:cubicBezTo>
                  <a:cubicBezTo>
                    <a:pt x="29" y="482"/>
                    <a:pt x="29" y="482"/>
                    <a:pt x="5" y="485"/>
                  </a:cubicBezTo>
                  <a:cubicBezTo>
                    <a:pt x="5" y="485"/>
                    <a:pt x="5" y="485"/>
                    <a:pt x="24" y="493"/>
                  </a:cubicBezTo>
                  <a:cubicBezTo>
                    <a:pt x="24" y="493"/>
                    <a:pt x="24" y="493"/>
                    <a:pt x="28" y="496"/>
                  </a:cubicBezTo>
                  <a:cubicBezTo>
                    <a:pt x="28" y="496"/>
                    <a:pt x="28" y="496"/>
                    <a:pt x="28" y="505"/>
                  </a:cubicBezTo>
                  <a:cubicBezTo>
                    <a:pt x="28" y="505"/>
                    <a:pt x="22" y="522"/>
                    <a:pt x="21" y="521"/>
                  </a:cubicBezTo>
                  <a:cubicBezTo>
                    <a:pt x="16" y="545"/>
                    <a:pt x="38" y="524"/>
                    <a:pt x="40" y="520"/>
                  </a:cubicBezTo>
                  <a:cubicBezTo>
                    <a:pt x="41" y="516"/>
                    <a:pt x="42" y="508"/>
                    <a:pt x="42" y="508"/>
                  </a:cubicBezTo>
                  <a:cubicBezTo>
                    <a:pt x="42" y="508"/>
                    <a:pt x="42" y="508"/>
                    <a:pt x="41" y="501"/>
                  </a:cubicBezTo>
                  <a:cubicBezTo>
                    <a:pt x="41" y="501"/>
                    <a:pt x="41" y="501"/>
                    <a:pt x="53" y="501"/>
                  </a:cubicBezTo>
                  <a:cubicBezTo>
                    <a:pt x="53" y="501"/>
                    <a:pt x="53" y="501"/>
                    <a:pt x="58" y="496"/>
                  </a:cubicBezTo>
                  <a:cubicBezTo>
                    <a:pt x="58" y="496"/>
                    <a:pt x="58" y="496"/>
                    <a:pt x="64" y="494"/>
                  </a:cubicBezTo>
                  <a:cubicBezTo>
                    <a:pt x="64" y="494"/>
                    <a:pt x="64" y="494"/>
                    <a:pt x="66" y="488"/>
                  </a:cubicBezTo>
                  <a:cubicBezTo>
                    <a:pt x="66" y="488"/>
                    <a:pt x="66" y="488"/>
                    <a:pt x="77" y="489"/>
                  </a:cubicBezTo>
                  <a:cubicBezTo>
                    <a:pt x="77" y="489"/>
                    <a:pt x="77" y="489"/>
                    <a:pt x="90" y="500"/>
                  </a:cubicBezTo>
                  <a:cubicBezTo>
                    <a:pt x="90" y="500"/>
                    <a:pt x="90" y="500"/>
                    <a:pt x="100" y="512"/>
                  </a:cubicBezTo>
                  <a:cubicBezTo>
                    <a:pt x="100" y="512"/>
                    <a:pt x="100" y="512"/>
                    <a:pt x="109" y="518"/>
                  </a:cubicBezTo>
                  <a:cubicBezTo>
                    <a:pt x="109" y="518"/>
                    <a:pt x="109" y="518"/>
                    <a:pt x="122" y="542"/>
                  </a:cubicBezTo>
                  <a:cubicBezTo>
                    <a:pt x="122" y="542"/>
                    <a:pt x="122" y="542"/>
                    <a:pt x="118" y="573"/>
                  </a:cubicBezTo>
                  <a:cubicBezTo>
                    <a:pt x="118" y="573"/>
                    <a:pt x="118" y="573"/>
                    <a:pt x="106" y="578"/>
                  </a:cubicBezTo>
                  <a:cubicBezTo>
                    <a:pt x="106" y="578"/>
                    <a:pt x="94" y="585"/>
                    <a:pt x="90" y="585"/>
                  </a:cubicBezTo>
                  <a:cubicBezTo>
                    <a:pt x="86" y="585"/>
                    <a:pt x="78" y="580"/>
                    <a:pt x="66" y="580"/>
                  </a:cubicBezTo>
                  <a:cubicBezTo>
                    <a:pt x="64" y="580"/>
                    <a:pt x="62" y="580"/>
                    <a:pt x="60" y="581"/>
                  </a:cubicBezTo>
                  <a:cubicBezTo>
                    <a:pt x="97" y="583"/>
                    <a:pt x="112" y="603"/>
                    <a:pt x="122" y="605"/>
                  </a:cubicBezTo>
                  <a:cubicBezTo>
                    <a:pt x="136" y="608"/>
                    <a:pt x="132" y="585"/>
                    <a:pt x="134" y="578"/>
                  </a:cubicBezTo>
                  <a:cubicBezTo>
                    <a:pt x="137" y="572"/>
                    <a:pt x="178" y="573"/>
                    <a:pt x="181" y="573"/>
                  </a:cubicBezTo>
                  <a:cubicBezTo>
                    <a:pt x="185" y="553"/>
                    <a:pt x="209" y="548"/>
                    <a:pt x="224" y="554"/>
                  </a:cubicBezTo>
                  <a:cubicBezTo>
                    <a:pt x="238" y="561"/>
                    <a:pt x="237" y="549"/>
                    <a:pt x="246" y="536"/>
                  </a:cubicBezTo>
                  <a:cubicBezTo>
                    <a:pt x="249" y="532"/>
                    <a:pt x="252" y="533"/>
                    <a:pt x="256" y="535"/>
                  </a:cubicBezTo>
                  <a:cubicBezTo>
                    <a:pt x="253" y="531"/>
                    <a:pt x="253" y="531"/>
                    <a:pt x="253" y="531"/>
                  </a:cubicBezTo>
                  <a:cubicBezTo>
                    <a:pt x="253" y="531"/>
                    <a:pt x="268" y="517"/>
                    <a:pt x="272" y="509"/>
                  </a:cubicBezTo>
                  <a:cubicBezTo>
                    <a:pt x="276" y="501"/>
                    <a:pt x="258" y="502"/>
                    <a:pt x="258" y="502"/>
                  </a:cubicBezTo>
                  <a:cubicBezTo>
                    <a:pt x="258" y="502"/>
                    <a:pt x="256" y="475"/>
                    <a:pt x="257" y="476"/>
                  </a:cubicBezTo>
                  <a:cubicBezTo>
                    <a:pt x="240" y="443"/>
                    <a:pt x="260" y="432"/>
                    <a:pt x="260" y="432"/>
                  </a:cubicBezTo>
                  <a:cubicBezTo>
                    <a:pt x="261" y="366"/>
                    <a:pt x="261" y="366"/>
                    <a:pt x="261" y="366"/>
                  </a:cubicBezTo>
                  <a:cubicBezTo>
                    <a:pt x="297" y="338"/>
                    <a:pt x="297" y="338"/>
                    <a:pt x="297" y="338"/>
                  </a:cubicBezTo>
                  <a:cubicBezTo>
                    <a:pt x="297" y="338"/>
                    <a:pt x="305" y="347"/>
                    <a:pt x="320" y="348"/>
                  </a:cubicBezTo>
                  <a:cubicBezTo>
                    <a:pt x="335" y="349"/>
                    <a:pt x="345" y="331"/>
                    <a:pt x="350" y="310"/>
                  </a:cubicBezTo>
                  <a:cubicBezTo>
                    <a:pt x="355" y="289"/>
                    <a:pt x="365" y="298"/>
                    <a:pt x="386" y="305"/>
                  </a:cubicBezTo>
                  <a:cubicBezTo>
                    <a:pt x="407" y="312"/>
                    <a:pt x="420" y="295"/>
                    <a:pt x="432" y="290"/>
                  </a:cubicBezTo>
                  <a:cubicBezTo>
                    <a:pt x="444" y="285"/>
                    <a:pt x="437" y="264"/>
                    <a:pt x="437" y="264"/>
                  </a:cubicBezTo>
                  <a:cubicBezTo>
                    <a:pt x="425" y="255"/>
                    <a:pt x="425" y="255"/>
                    <a:pt x="425" y="255"/>
                  </a:cubicBezTo>
                  <a:cubicBezTo>
                    <a:pt x="425" y="244"/>
                    <a:pt x="425" y="244"/>
                    <a:pt x="425" y="244"/>
                  </a:cubicBezTo>
                  <a:cubicBezTo>
                    <a:pt x="443" y="229"/>
                    <a:pt x="443" y="229"/>
                    <a:pt x="443" y="229"/>
                  </a:cubicBezTo>
                  <a:cubicBezTo>
                    <a:pt x="465" y="226"/>
                    <a:pt x="465" y="226"/>
                    <a:pt x="465" y="226"/>
                  </a:cubicBezTo>
                  <a:cubicBezTo>
                    <a:pt x="488" y="216"/>
                    <a:pt x="488" y="216"/>
                    <a:pt x="488" y="216"/>
                  </a:cubicBezTo>
                  <a:cubicBezTo>
                    <a:pt x="494" y="204"/>
                    <a:pt x="494" y="204"/>
                    <a:pt x="494" y="204"/>
                  </a:cubicBezTo>
                  <a:cubicBezTo>
                    <a:pt x="525" y="163"/>
                    <a:pt x="525" y="163"/>
                    <a:pt x="525" y="163"/>
                  </a:cubicBezTo>
                  <a:cubicBezTo>
                    <a:pt x="570" y="137"/>
                    <a:pt x="570" y="137"/>
                    <a:pt x="570" y="137"/>
                  </a:cubicBezTo>
                  <a:cubicBezTo>
                    <a:pt x="607" y="82"/>
                    <a:pt x="607" y="82"/>
                    <a:pt x="607" y="82"/>
                  </a:cubicBezTo>
                  <a:cubicBezTo>
                    <a:pt x="592" y="85"/>
                    <a:pt x="575" y="88"/>
                    <a:pt x="564" y="85"/>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5" name="Freeform 40"/>
            <p:cNvSpPr>
              <a:spLocks/>
            </p:cNvSpPr>
            <p:nvPr/>
          </p:nvSpPr>
          <p:spPr bwMode="auto">
            <a:xfrm>
              <a:off x="1986502" y="5372774"/>
              <a:ext cx="1613099" cy="1285878"/>
            </a:xfrm>
            <a:custGeom>
              <a:avLst/>
              <a:gdLst>
                <a:gd name="T0" fmla="*/ 599 w 657"/>
                <a:gd name="T1" fmla="*/ 148 h 524"/>
                <a:gd name="T2" fmla="*/ 602 w 657"/>
                <a:gd name="T3" fmla="*/ 88 h 524"/>
                <a:gd name="T4" fmla="*/ 605 w 657"/>
                <a:gd name="T5" fmla="*/ 53 h 524"/>
                <a:gd name="T6" fmla="*/ 590 w 657"/>
                <a:gd name="T7" fmla="*/ 47 h 524"/>
                <a:gd name="T8" fmla="*/ 530 w 657"/>
                <a:gd name="T9" fmla="*/ 46 h 524"/>
                <a:gd name="T10" fmla="*/ 513 w 657"/>
                <a:gd name="T11" fmla="*/ 39 h 524"/>
                <a:gd name="T12" fmla="*/ 478 w 657"/>
                <a:gd name="T13" fmla="*/ 58 h 524"/>
                <a:gd name="T14" fmla="*/ 445 w 657"/>
                <a:gd name="T15" fmla="*/ 38 h 524"/>
                <a:gd name="T16" fmla="*/ 423 w 657"/>
                <a:gd name="T17" fmla="*/ 59 h 524"/>
                <a:gd name="T18" fmla="*/ 398 w 657"/>
                <a:gd name="T19" fmla="*/ 42 h 524"/>
                <a:gd name="T20" fmla="*/ 379 w 657"/>
                <a:gd name="T21" fmla="*/ 18 h 524"/>
                <a:gd name="T22" fmla="*/ 349 w 657"/>
                <a:gd name="T23" fmla="*/ 26 h 524"/>
                <a:gd name="T24" fmla="*/ 325 w 657"/>
                <a:gd name="T25" fmla="*/ 43 h 524"/>
                <a:gd name="T26" fmla="*/ 301 w 657"/>
                <a:gd name="T27" fmla="*/ 72 h 524"/>
                <a:gd name="T28" fmla="*/ 267 w 657"/>
                <a:gd name="T29" fmla="*/ 63 h 524"/>
                <a:gd name="T30" fmla="*/ 210 w 657"/>
                <a:gd name="T31" fmla="*/ 44 h 524"/>
                <a:gd name="T32" fmla="*/ 182 w 657"/>
                <a:gd name="T33" fmla="*/ 22 h 524"/>
                <a:gd name="T34" fmla="*/ 126 w 657"/>
                <a:gd name="T35" fmla="*/ 2 h 524"/>
                <a:gd name="T36" fmla="*/ 110 w 657"/>
                <a:gd name="T37" fmla="*/ 30 h 524"/>
                <a:gd name="T38" fmla="*/ 94 w 657"/>
                <a:gd name="T39" fmla="*/ 51 h 524"/>
                <a:gd name="T40" fmla="*/ 79 w 657"/>
                <a:gd name="T41" fmla="*/ 88 h 524"/>
                <a:gd name="T42" fmla="*/ 42 w 657"/>
                <a:gd name="T43" fmla="*/ 86 h 524"/>
                <a:gd name="T44" fmla="*/ 19 w 657"/>
                <a:gd name="T45" fmla="*/ 144 h 524"/>
                <a:gd name="T46" fmla="*/ 0 w 657"/>
                <a:gd name="T47" fmla="*/ 195 h 524"/>
                <a:gd name="T48" fmla="*/ 12 w 657"/>
                <a:gd name="T49" fmla="*/ 291 h 524"/>
                <a:gd name="T50" fmla="*/ 35 w 657"/>
                <a:gd name="T51" fmla="*/ 389 h 524"/>
                <a:gd name="T52" fmla="*/ 43 w 657"/>
                <a:gd name="T53" fmla="*/ 488 h 524"/>
                <a:gd name="T54" fmla="*/ 103 w 657"/>
                <a:gd name="T55" fmla="*/ 519 h 524"/>
                <a:gd name="T56" fmla="*/ 122 w 657"/>
                <a:gd name="T57" fmla="*/ 468 h 524"/>
                <a:gd name="T58" fmla="*/ 155 w 657"/>
                <a:gd name="T59" fmla="*/ 426 h 524"/>
                <a:gd name="T60" fmla="*/ 238 w 657"/>
                <a:gd name="T61" fmla="*/ 375 h 524"/>
                <a:gd name="T62" fmla="*/ 280 w 657"/>
                <a:gd name="T63" fmla="*/ 355 h 524"/>
                <a:gd name="T64" fmla="*/ 280 w 657"/>
                <a:gd name="T65" fmla="*/ 355 h 524"/>
                <a:gd name="T66" fmla="*/ 333 w 657"/>
                <a:gd name="T67" fmla="*/ 316 h 524"/>
                <a:gd name="T68" fmla="*/ 334 w 657"/>
                <a:gd name="T69" fmla="*/ 314 h 524"/>
                <a:gd name="T70" fmla="*/ 376 w 657"/>
                <a:gd name="T71" fmla="*/ 303 h 524"/>
                <a:gd name="T72" fmla="*/ 406 w 657"/>
                <a:gd name="T73" fmla="*/ 282 h 524"/>
                <a:gd name="T74" fmla="*/ 402 w 657"/>
                <a:gd name="T75" fmla="*/ 242 h 524"/>
                <a:gd name="T76" fmla="*/ 438 w 657"/>
                <a:gd name="T77" fmla="*/ 204 h 524"/>
                <a:gd name="T78" fmla="*/ 503 w 657"/>
                <a:gd name="T79" fmla="*/ 227 h 524"/>
                <a:gd name="T80" fmla="*/ 557 w 657"/>
                <a:gd name="T81" fmla="*/ 223 h 524"/>
                <a:gd name="T82" fmla="*/ 565 w 657"/>
                <a:gd name="T83" fmla="*/ 278 h 524"/>
                <a:gd name="T84" fmla="*/ 585 w 657"/>
                <a:gd name="T85" fmla="*/ 271 h 524"/>
                <a:gd name="T86" fmla="*/ 613 w 657"/>
                <a:gd name="T87" fmla="*/ 23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7" h="524">
                  <a:moveTo>
                    <a:pt x="631" y="215"/>
                  </a:moveTo>
                  <a:cubicBezTo>
                    <a:pt x="606" y="199"/>
                    <a:pt x="589" y="156"/>
                    <a:pt x="599" y="148"/>
                  </a:cubicBezTo>
                  <a:cubicBezTo>
                    <a:pt x="610" y="140"/>
                    <a:pt x="622" y="124"/>
                    <a:pt x="610" y="110"/>
                  </a:cubicBezTo>
                  <a:cubicBezTo>
                    <a:pt x="602" y="101"/>
                    <a:pt x="601" y="94"/>
                    <a:pt x="602" y="88"/>
                  </a:cubicBezTo>
                  <a:cubicBezTo>
                    <a:pt x="602" y="85"/>
                    <a:pt x="604" y="81"/>
                    <a:pt x="605" y="78"/>
                  </a:cubicBezTo>
                  <a:cubicBezTo>
                    <a:pt x="606" y="74"/>
                    <a:pt x="606" y="64"/>
                    <a:pt x="605" y="53"/>
                  </a:cubicBezTo>
                  <a:cubicBezTo>
                    <a:pt x="601" y="52"/>
                    <a:pt x="601" y="52"/>
                    <a:pt x="601" y="52"/>
                  </a:cubicBezTo>
                  <a:cubicBezTo>
                    <a:pt x="590" y="47"/>
                    <a:pt x="590" y="47"/>
                    <a:pt x="590" y="47"/>
                  </a:cubicBezTo>
                  <a:cubicBezTo>
                    <a:pt x="558" y="47"/>
                    <a:pt x="558" y="47"/>
                    <a:pt x="558" y="47"/>
                  </a:cubicBezTo>
                  <a:cubicBezTo>
                    <a:pt x="530" y="46"/>
                    <a:pt x="530" y="46"/>
                    <a:pt x="530" y="46"/>
                  </a:cubicBezTo>
                  <a:cubicBezTo>
                    <a:pt x="525" y="39"/>
                    <a:pt x="525" y="39"/>
                    <a:pt x="525" y="39"/>
                  </a:cubicBezTo>
                  <a:cubicBezTo>
                    <a:pt x="513" y="39"/>
                    <a:pt x="513" y="39"/>
                    <a:pt x="513" y="39"/>
                  </a:cubicBezTo>
                  <a:cubicBezTo>
                    <a:pt x="497" y="43"/>
                    <a:pt x="497" y="43"/>
                    <a:pt x="497" y="43"/>
                  </a:cubicBezTo>
                  <a:cubicBezTo>
                    <a:pt x="478" y="58"/>
                    <a:pt x="478" y="58"/>
                    <a:pt x="478" y="58"/>
                  </a:cubicBezTo>
                  <a:cubicBezTo>
                    <a:pt x="457" y="54"/>
                    <a:pt x="457" y="54"/>
                    <a:pt x="457" y="54"/>
                  </a:cubicBezTo>
                  <a:cubicBezTo>
                    <a:pt x="445" y="38"/>
                    <a:pt x="445" y="38"/>
                    <a:pt x="445" y="38"/>
                  </a:cubicBezTo>
                  <a:cubicBezTo>
                    <a:pt x="433" y="44"/>
                    <a:pt x="433" y="44"/>
                    <a:pt x="433" y="44"/>
                  </a:cubicBezTo>
                  <a:cubicBezTo>
                    <a:pt x="423" y="59"/>
                    <a:pt x="423" y="59"/>
                    <a:pt x="423" y="59"/>
                  </a:cubicBezTo>
                  <a:cubicBezTo>
                    <a:pt x="393" y="55"/>
                    <a:pt x="393" y="55"/>
                    <a:pt x="393" y="55"/>
                  </a:cubicBezTo>
                  <a:cubicBezTo>
                    <a:pt x="398" y="42"/>
                    <a:pt x="398" y="42"/>
                    <a:pt x="398" y="42"/>
                  </a:cubicBezTo>
                  <a:cubicBezTo>
                    <a:pt x="383" y="34"/>
                    <a:pt x="383" y="34"/>
                    <a:pt x="383" y="34"/>
                  </a:cubicBezTo>
                  <a:cubicBezTo>
                    <a:pt x="379" y="18"/>
                    <a:pt x="379" y="18"/>
                    <a:pt x="379" y="18"/>
                  </a:cubicBezTo>
                  <a:cubicBezTo>
                    <a:pt x="362" y="19"/>
                    <a:pt x="362" y="19"/>
                    <a:pt x="362" y="19"/>
                  </a:cubicBezTo>
                  <a:cubicBezTo>
                    <a:pt x="349" y="26"/>
                    <a:pt x="349" y="26"/>
                    <a:pt x="349" y="26"/>
                  </a:cubicBezTo>
                  <a:cubicBezTo>
                    <a:pt x="334" y="27"/>
                    <a:pt x="334" y="27"/>
                    <a:pt x="334" y="27"/>
                  </a:cubicBezTo>
                  <a:cubicBezTo>
                    <a:pt x="325" y="43"/>
                    <a:pt x="325" y="43"/>
                    <a:pt x="325" y="43"/>
                  </a:cubicBezTo>
                  <a:cubicBezTo>
                    <a:pt x="314" y="58"/>
                    <a:pt x="314" y="58"/>
                    <a:pt x="314" y="58"/>
                  </a:cubicBezTo>
                  <a:cubicBezTo>
                    <a:pt x="301" y="72"/>
                    <a:pt x="301" y="72"/>
                    <a:pt x="301" y="72"/>
                  </a:cubicBezTo>
                  <a:cubicBezTo>
                    <a:pt x="301" y="68"/>
                    <a:pt x="301" y="68"/>
                    <a:pt x="301" y="68"/>
                  </a:cubicBezTo>
                  <a:cubicBezTo>
                    <a:pt x="267" y="63"/>
                    <a:pt x="267" y="63"/>
                    <a:pt x="267" y="63"/>
                  </a:cubicBezTo>
                  <a:cubicBezTo>
                    <a:pt x="265" y="48"/>
                    <a:pt x="265" y="48"/>
                    <a:pt x="265" y="48"/>
                  </a:cubicBezTo>
                  <a:cubicBezTo>
                    <a:pt x="210" y="44"/>
                    <a:pt x="210" y="44"/>
                    <a:pt x="210" y="44"/>
                  </a:cubicBezTo>
                  <a:cubicBezTo>
                    <a:pt x="210" y="38"/>
                    <a:pt x="210" y="38"/>
                    <a:pt x="210" y="38"/>
                  </a:cubicBezTo>
                  <a:cubicBezTo>
                    <a:pt x="182" y="22"/>
                    <a:pt x="182" y="22"/>
                    <a:pt x="182" y="22"/>
                  </a:cubicBezTo>
                  <a:cubicBezTo>
                    <a:pt x="162" y="0"/>
                    <a:pt x="162" y="0"/>
                    <a:pt x="162" y="0"/>
                  </a:cubicBezTo>
                  <a:cubicBezTo>
                    <a:pt x="135" y="2"/>
                    <a:pt x="128" y="2"/>
                    <a:pt x="126" y="2"/>
                  </a:cubicBezTo>
                  <a:cubicBezTo>
                    <a:pt x="124" y="5"/>
                    <a:pt x="122" y="9"/>
                    <a:pt x="118" y="15"/>
                  </a:cubicBezTo>
                  <a:cubicBezTo>
                    <a:pt x="118" y="15"/>
                    <a:pt x="118" y="15"/>
                    <a:pt x="110" y="30"/>
                  </a:cubicBezTo>
                  <a:cubicBezTo>
                    <a:pt x="110" y="30"/>
                    <a:pt x="110" y="30"/>
                    <a:pt x="97" y="30"/>
                  </a:cubicBezTo>
                  <a:cubicBezTo>
                    <a:pt x="97" y="30"/>
                    <a:pt x="97" y="30"/>
                    <a:pt x="94" y="51"/>
                  </a:cubicBezTo>
                  <a:cubicBezTo>
                    <a:pt x="94" y="51"/>
                    <a:pt x="94" y="51"/>
                    <a:pt x="85" y="72"/>
                  </a:cubicBezTo>
                  <a:cubicBezTo>
                    <a:pt x="85" y="72"/>
                    <a:pt x="85" y="72"/>
                    <a:pt x="79" y="88"/>
                  </a:cubicBezTo>
                  <a:cubicBezTo>
                    <a:pt x="77" y="93"/>
                    <a:pt x="74" y="99"/>
                    <a:pt x="71" y="108"/>
                  </a:cubicBezTo>
                  <a:cubicBezTo>
                    <a:pt x="42" y="86"/>
                    <a:pt x="42" y="86"/>
                    <a:pt x="42" y="86"/>
                  </a:cubicBezTo>
                  <a:cubicBezTo>
                    <a:pt x="42" y="86"/>
                    <a:pt x="42" y="86"/>
                    <a:pt x="22" y="101"/>
                  </a:cubicBezTo>
                  <a:cubicBezTo>
                    <a:pt x="19" y="144"/>
                    <a:pt x="19" y="144"/>
                    <a:pt x="19" y="144"/>
                  </a:cubicBezTo>
                  <a:cubicBezTo>
                    <a:pt x="9" y="166"/>
                    <a:pt x="9" y="166"/>
                    <a:pt x="9" y="166"/>
                  </a:cubicBezTo>
                  <a:cubicBezTo>
                    <a:pt x="0" y="195"/>
                    <a:pt x="0" y="195"/>
                    <a:pt x="0" y="195"/>
                  </a:cubicBezTo>
                  <a:cubicBezTo>
                    <a:pt x="4" y="231"/>
                    <a:pt x="4" y="231"/>
                    <a:pt x="4" y="231"/>
                  </a:cubicBezTo>
                  <a:cubicBezTo>
                    <a:pt x="12" y="291"/>
                    <a:pt x="12" y="291"/>
                    <a:pt x="12" y="291"/>
                  </a:cubicBezTo>
                  <a:cubicBezTo>
                    <a:pt x="25" y="320"/>
                    <a:pt x="25" y="320"/>
                    <a:pt x="25" y="320"/>
                  </a:cubicBezTo>
                  <a:cubicBezTo>
                    <a:pt x="35" y="389"/>
                    <a:pt x="35" y="389"/>
                    <a:pt x="35" y="389"/>
                  </a:cubicBezTo>
                  <a:cubicBezTo>
                    <a:pt x="39" y="481"/>
                    <a:pt x="39" y="481"/>
                    <a:pt x="39" y="481"/>
                  </a:cubicBezTo>
                  <a:cubicBezTo>
                    <a:pt x="43" y="488"/>
                    <a:pt x="43" y="488"/>
                    <a:pt x="43" y="488"/>
                  </a:cubicBezTo>
                  <a:cubicBezTo>
                    <a:pt x="64" y="498"/>
                    <a:pt x="92" y="513"/>
                    <a:pt x="97" y="524"/>
                  </a:cubicBezTo>
                  <a:cubicBezTo>
                    <a:pt x="98" y="523"/>
                    <a:pt x="99" y="522"/>
                    <a:pt x="103" y="519"/>
                  </a:cubicBezTo>
                  <a:cubicBezTo>
                    <a:pt x="103" y="519"/>
                    <a:pt x="107" y="502"/>
                    <a:pt x="121" y="498"/>
                  </a:cubicBezTo>
                  <a:cubicBezTo>
                    <a:pt x="122" y="494"/>
                    <a:pt x="134" y="475"/>
                    <a:pt x="122" y="468"/>
                  </a:cubicBezTo>
                  <a:cubicBezTo>
                    <a:pt x="110" y="462"/>
                    <a:pt x="99" y="451"/>
                    <a:pt x="115" y="436"/>
                  </a:cubicBezTo>
                  <a:cubicBezTo>
                    <a:pt x="131" y="422"/>
                    <a:pt x="155" y="426"/>
                    <a:pt x="155" y="426"/>
                  </a:cubicBezTo>
                  <a:cubicBezTo>
                    <a:pt x="155" y="426"/>
                    <a:pt x="199" y="424"/>
                    <a:pt x="213" y="400"/>
                  </a:cubicBezTo>
                  <a:cubicBezTo>
                    <a:pt x="217" y="396"/>
                    <a:pt x="217" y="364"/>
                    <a:pt x="238" y="375"/>
                  </a:cubicBezTo>
                  <a:cubicBezTo>
                    <a:pt x="234" y="376"/>
                    <a:pt x="246" y="390"/>
                    <a:pt x="279" y="386"/>
                  </a:cubicBezTo>
                  <a:cubicBezTo>
                    <a:pt x="282" y="381"/>
                    <a:pt x="281" y="365"/>
                    <a:pt x="280" y="355"/>
                  </a:cubicBezTo>
                  <a:cubicBezTo>
                    <a:pt x="276" y="354"/>
                    <a:pt x="279" y="347"/>
                    <a:pt x="279" y="347"/>
                  </a:cubicBezTo>
                  <a:cubicBezTo>
                    <a:pt x="279" y="347"/>
                    <a:pt x="280" y="350"/>
                    <a:pt x="280" y="355"/>
                  </a:cubicBezTo>
                  <a:cubicBezTo>
                    <a:pt x="283" y="355"/>
                    <a:pt x="289" y="353"/>
                    <a:pt x="301" y="344"/>
                  </a:cubicBezTo>
                  <a:cubicBezTo>
                    <a:pt x="331" y="322"/>
                    <a:pt x="327" y="328"/>
                    <a:pt x="333" y="316"/>
                  </a:cubicBezTo>
                  <a:cubicBezTo>
                    <a:pt x="333" y="315"/>
                    <a:pt x="334" y="315"/>
                    <a:pt x="334" y="314"/>
                  </a:cubicBezTo>
                  <a:cubicBezTo>
                    <a:pt x="334" y="314"/>
                    <a:pt x="334" y="314"/>
                    <a:pt x="334" y="314"/>
                  </a:cubicBezTo>
                  <a:cubicBezTo>
                    <a:pt x="341" y="306"/>
                    <a:pt x="365" y="304"/>
                    <a:pt x="374" y="303"/>
                  </a:cubicBezTo>
                  <a:cubicBezTo>
                    <a:pt x="375" y="303"/>
                    <a:pt x="376" y="303"/>
                    <a:pt x="376" y="303"/>
                  </a:cubicBezTo>
                  <a:cubicBezTo>
                    <a:pt x="377" y="303"/>
                    <a:pt x="378" y="303"/>
                    <a:pt x="378" y="303"/>
                  </a:cubicBezTo>
                  <a:cubicBezTo>
                    <a:pt x="378" y="303"/>
                    <a:pt x="378" y="303"/>
                    <a:pt x="406" y="282"/>
                  </a:cubicBezTo>
                  <a:cubicBezTo>
                    <a:pt x="406" y="282"/>
                    <a:pt x="421" y="267"/>
                    <a:pt x="402" y="264"/>
                  </a:cubicBezTo>
                  <a:cubicBezTo>
                    <a:pt x="383" y="262"/>
                    <a:pt x="385" y="248"/>
                    <a:pt x="402" y="242"/>
                  </a:cubicBezTo>
                  <a:cubicBezTo>
                    <a:pt x="419" y="235"/>
                    <a:pt x="430" y="235"/>
                    <a:pt x="430" y="230"/>
                  </a:cubicBezTo>
                  <a:cubicBezTo>
                    <a:pt x="430" y="224"/>
                    <a:pt x="437" y="208"/>
                    <a:pt x="438" y="204"/>
                  </a:cubicBezTo>
                  <a:cubicBezTo>
                    <a:pt x="439" y="200"/>
                    <a:pt x="457" y="190"/>
                    <a:pt x="477" y="198"/>
                  </a:cubicBezTo>
                  <a:cubicBezTo>
                    <a:pt x="479" y="203"/>
                    <a:pt x="490" y="224"/>
                    <a:pt x="503" y="227"/>
                  </a:cubicBezTo>
                  <a:cubicBezTo>
                    <a:pt x="517" y="230"/>
                    <a:pt x="521" y="238"/>
                    <a:pt x="534" y="224"/>
                  </a:cubicBezTo>
                  <a:cubicBezTo>
                    <a:pt x="534" y="220"/>
                    <a:pt x="554" y="196"/>
                    <a:pt x="557" y="223"/>
                  </a:cubicBezTo>
                  <a:cubicBezTo>
                    <a:pt x="553" y="222"/>
                    <a:pt x="551" y="244"/>
                    <a:pt x="557" y="252"/>
                  </a:cubicBezTo>
                  <a:cubicBezTo>
                    <a:pt x="562" y="260"/>
                    <a:pt x="563" y="268"/>
                    <a:pt x="565" y="278"/>
                  </a:cubicBezTo>
                  <a:cubicBezTo>
                    <a:pt x="566" y="287"/>
                    <a:pt x="574" y="299"/>
                    <a:pt x="581" y="283"/>
                  </a:cubicBezTo>
                  <a:cubicBezTo>
                    <a:pt x="582" y="279"/>
                    <a:pt x="584" y="275"/>
                    <a:pt x="585" y="271"/>
                  </a:cubicBezTo>
                  <a:cubicBezTo>
                    <a:pt x="587" y="266"/>
                    <a:pt x="589" y="261"/>
                    <a:pt x="592" y="256"/>
                  </a:cubicBezTo>
                  <a:cubicBezTo>
                    <a:pt x="597" y="245"/>
                    <a:pt x="603" y="236"/>
                    <a:pt x="613" y="232"/>
                  </a:cubicBezTo>
                  <a:cubicBezTo>
                    <a:pt x="630" y="226"/>
                    <a:pt x="657" y="231"/>
                    <a:pt x="631" y="215"/>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6" name="Freeform 41"/>
            <p:cNvSpPr>
              <a:spLocks/>
            </p:cNvSpPr>
            <p:nvPr/>
          </p:nvSpPr>
          <p:spPr bwMode="auto">
            <a:xfrm>
              <a:off x="4876384" y="5509731"/>
              <a:ext cx="19783" cy="15217"/>
            </a:xfrm>
            <a:custGeom>
              <a:avLst/>
              <a:gdLst>
                <a:gd name="T0" fmla="*/ 7 w 8"/>
                <a:gd name="T1" fmla="*/ 1 h 6"/>
                <a:gd name="T2" fmla="*/ 0 w 8"/>
                <a:gd name="T3" fmla="*/ 5 h 6"/>
                <a:gd name="T4" fmla="*/ 6 w 8"/>
                <a:gd name="T5" fmla="*/ 6 h 6"/>
                <a:gd name="T6" fmla="*/ 4 w 8"/>
                <a:gd name="T7" fmla="*/ 1 h 6"/>
              </a:gdLst>
              <a:ahLst/>
              <a:cxnLst>
                <a:cxn ang="0">
                  <a:pos x="T0" y="T1"/>
                </a:cxn>
                <a:cxn ang="0">
                  <a:pos x="T2" y="T3"/>
                </a:cxn>
                <a:cxn ang="0">
                  <a:pos x="T4" y="T5"/>
                </a:cxn>
                <a:cxn ang="0">
                  <a:pos x="T6" y="T7"/>
                </a:cxn>
              </a:cxnLst>
              <a:rect l="0" t="0" r="r" b="b"/>
              <a:pathLst>
                <a:path w="8" h="6">
                  <a:moveTo>
                    <a:pt x="7" y="1"/>
                  </a:moveTo>
                  <a:cubicBezTo>
                    <a:pt x="4" y="1"/>
                    <a:pt x="0" y="0"/>
                    <a:pt x="0" y="5"/>
                  </a:cubicBezTo>
                  <a:cubicBezTo>
                    <a:pt x="2" y="6"/>
                    <a:pt x="4" y="6"/>
                    <a:pt x="6" y="6"/>
                  </a:cubicBezTo>
                  <a:cubicBezTo>
                    <a:pt x="8" y="3"/>
                    <a:pt x="7" y="2"/>
                    <a:pt x="4" y="1"/>
                  </a:cubicBezTo>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7" name="Freeform 42"/>
            <p:cNvSpPr>
              <a:spLocks/>
            </p:cNvSpPr>
            <p:nvPr/>
          </p:nvSpPr>
          <p:spPr bwMode="auto">
            <a:xfrm>
              <a:off x="4876384" y="5509731"/>
              <a:ext cx="19783" cy="15217"/>
            </a:xfrm>
            <a:custGeom>
              <a:avLst/>
              <a:gdLst>
                <a:gd name="T0" fmla="*/ 7 w 8"/>
                <a:gd name="T1" fmla="*/ 1 h 6"/>
                <a:gd name="T2" fmla="*/ 0 w 8"/>
                <a:gd name="T3" fmla="*/ 5 h 6"/>
                <a:gd name="T4" fmla="*/ 6 w 8"/>
                <a:gd name="T5" fmla="*/ 6 h 6"/>
                <a:gd name="T6" fmla="*/ 4 w 8"/>
                <a:gd name="T7" fmla="*/ 1 h 6"/>
              </a:gdLst>
              <a:ahLst/>
              <a:cxnLst>
                <a:cxn ang="0">
                  <a:pos x="T0" y="T1"/>
                </a:cxn>
                <a:cxn ang="0">
                  <a:pos x="T2" y="T3"/>
                </a:cxn>
                <a:cxn ang="0">
                  <a:pos x="T4" y="T5"/>
                </a:cxn>
                <a:cxn ang="0">
                  <a:pos x="T6" y="T7"/>
                </a:cxn>
              </a:cxnLst>
              <a:rect l="0" t="0" r="r" b="b"/>
              <a:pathLst>
                <a:path w="8" h="6">
                  <a:moveTo>
                    <a:pt x="7" y="1"/>
                  </a:moveTo>
                  <a:cubicBezTo>
                    <a:pt x="4" y="1"/>
                    <a:pt x="0" y="0"/>
                    <a:pt x="0" y="5"/>
                  </a:cubicBezTo>
                  <a:cubicBezTo>
                    <a:pt x="2" y="6"/>
                    <a:pt x="4" y="6"/>
                    <a:pt x="6" y="6"/>
                  </a:cubicBezTo>
                  <a:cubicBezTo>
                    <a:pt x="8" y="3"/>
                    <a:pt x="7" y="2"/>
                    <a:pt x="4" y="1"/>
                  </a:cubicBezTo>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8" name="Freeform 59"/>
            <p:cNvSpPr>
              <a:spLocks/>
            </p:cNvSpPr>
            <p:nvPr/>
          </p:nvSpPr>
          <p:spPr bwMode="auto">
            <a:xfrm>
              <a:off x="1718666" y="7314527"/>
              <a:ext cx="15218" cy="12174"/>
            </a:xfrm>
            <a:custGeom>
              <a:avLst/>
              <a:gdLst>
                <a:gd name="T0" fmla="*/ 5 w 6"/>
                <a:gd name="T1" fmla="*/ 2 h 5"/>
                <a:gd name="T2" fmla="*/ 2 w 6"/>
                <a:gd name="T3" fmla="*/ 1 h 5"/>
                <a:gd name="T4" fmla="*/ 5 w 6"/>
                <a:gd name="T5" fmla="*/ 2 h 5"/>
              </a:gdLst>
              <a:ahLst/>
              <a:cxnLst>
                <a:cxn ang="0">
                  <a:pos x="T0" y="T1"/>
                </a:cxn>
                <a:cxn ang="0">
                  <a:pos x="T2" y="T3"/>
                </a:cxn>
                <a:cxn ang="0">
                  <a:pos x="T4" y="T5"/>
                </a:cxn>
              </a:cxnLst>
              <a:rect l="0" t="0" r="r" b="b"/>
              <a:pathLst>
                <a:path w="6" h="5">
                  <a:moveTo>
                    <a:pt x="5" y="2"/>
                  </a:moveTo>
                  <a:cubicBezTo>
                    <a:pt x="6" y="0"/>
                    <a:pt x="3" y="0"/>
                    <a:pt x="2" y="1"/>
                  </a:cubicBezTo>
                  <a:cubicBezTo>
                    <a:pt x="0" y="4"/>
                    <a:pt x="4" y="5"/>
                    <a:pt x="5" y="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19" name="Freeform 60"/>
            <p:cNvSpPr>
              <a:spLocks/>
            </p:cNvSpPr>
            <p:nvPr/>
          </p:nvSpPr>
          <p:spPr bwMode="auto">
            <a:xfrm>
              <a:off x="1761276" y="7459093"/>
              <a:ext cx="12174" cy="12174"/>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1"/>
                    <a:pt x="2" y="0"/>
                    <a:pt x="1" y="2"/>
                  </a:cubicBezTo>
                  <a:cubicBezTo>
                    <a:pt x="0" y="4"/>
                    <a:pt x="3" y="5"/>
                    <a:pt x="4"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0" name="Freeform 61"/>
            <p:cNvSpPr>
              <a:spLocks/>
            </p:cNvSpPr>
            <p:nvPr/>
          </p:nvSpPr>
          <p:spPr bwMode="auto">
            <a:xfrm>
              <a:off x="1660838" y="7463658"/>
              <a:ext cx="13696"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0"/>
                    <a:pt x="3" y="0"/>
                    <a:pt x="2" y="2"/>
                  </a:cubicBezTo>
                  <a:cubicBezTo>
                    <a:pt x="0" y="4"/>
                    <a:pt x="4" y="5"/>
                    <a:pt x="5"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1" name="Freeform 62"/>
            <p:cNvSpPr>
              <a:spLocks/>
            </p:cNvSpPr>
            <p:nvPr/>
          </p:nvSpPr>
          <p:spPr bwMode="auto">
            <a:xfrm>
              <a:off x="1878454" y="7439310"/>
              <a:ext cx="15218"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1"/>
                    <a:pt x="3" y="0"/>
                    <a:pt x="2" y="2"/>
                  </a:cubicBezTo>
                  <a:cubicBezTo>
                    <a:pt x="0" y="4"/>
                    <a:pt x="4" y="5"/>
                    <a:pt x="5"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2" name="Freeform 63"/>
            <p:cNvSpPr>
              <a:spLocks/>
            </p:cNvSpPr>
            <p:nvPr/>
          </p:nvSpPr>
          <p:spPr bwMode="auto">
            <a:xfrm>
              <a:off x="1937804" y="7498658"/>
              <a:ext cx="15218" cy="12174"/>
            </a:xfrm>
            <a:custGeom>
              <a:avLst/>
              <a:gdLst>
                <a:gd name="T0" fmla="*/ 5 w 6"/>
                <a:gd name="T1" fmla="*/ 3 h 5"/>
                <a:gd name="T2" fmla="*/ 2 w 6"/>
                <a:gd name="T3" fmla="*/ 2 h 5"/>
                <a:gd name="T4" fmla="*/ 5 w 6"/>
                <a:gd name="T5" fmla="*/ 3 h 5"/>
              </a:gdLst>
              <a:ahLst/>
              <a:cxnLst>
                <a:cxn ang="0">
                  <a:pos x="T0" y="T1"/>
                </a:cxn>
                <a:cxn ang="0">
                  <a:pos x="T2" y="T3"/>
                </a:cxn>
                <a:cxn ang="0">
                  <a:pos x="T4" y="T5"/>
                </a:cxn>
              </a:cxnLst>
              <a:rect l="0" t="0" r="r" b="b"/>
              <a:pathLst>
                <a:path w="6" h="5">
                  <a:moveTo>
                    <a:pt x="5" y="3"/>
                  </a:moveTo>
                  <a:cubicBezTo>
                    <a:pt x="6" y="1"/>
                    <a:pt x="3" y="0"/>
                    <a:pt x="2" y="2"/>
                  </a:cubicBezTo>
                  <a:cubicBezTo>
                    <a:pt x="0" y="5"/>
                    <a:pt x="4" y="5"/>
                    <a:pt x="5"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3" name="Freeform 64"/>
            <p:cNvSpPr>
              <a:spLocks/>
            </p:cNvSpPr>
            <p:nvPr/>
          </p:nvSpPr>
          <p:spPr bwMode="auto">
            <a:xfrm>
              <a:off x="1781060" y="7583876"/>
              <a:ext cx="12174" cy="13696"/>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0"/>
                    <a:pt x="2" y="0"/>
                    <a:pt x="1" y="2"/>
                  </a:cubicBezTo>
                  <a:cubicBezTo>
                    <a:pt x="0" y="4"/>
                    <a:pt x="3" y="5"/>
                    <a:pt x="4"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4" name="Freeform 65"/>
            <p:cNvSpPr>
              <a:spLocks/>
            </p:cNvSpPr>
            <p:nvPr/>
          </p:nvSpPr>
          <p:spPr bwMode="auto">
            <a:xfrm>
              <a:off x="1825192" y="7694964"/>
              <a:ext cx="24349" cy="24348"/>
            </a:xfrm>
            <a:custGeom>
              <a:avLst/>
              <a:gdLst>
                <a:gd name="T0" fmla="*/ 10 w 10"/>
                <a:gd name="T1" fmla="*/ 7 h 10"/>
                <a:gd name="T2" fmla="*/ 10 w 10"/>
                <a:gd name="T3" fmla="*/ 7 h 10"/>
                <a:gd name="T4" fmla="*/ 10 w 10"/>
                <a:gd name="T5" fmla="*/ 4 h 10"/>
                <a:gd name="T6" fmla="*/ 8 w 10"/>
                <a:gd name="T7" fmla="*/ 0 h 10"/>
                <a:gd name="T8" fmla="*/ 7 w 10"/>
                <a:gd name="T9" fmla="*/ 6 h 10"/>
                <a:gd name="T10" fmla="*/ 1 w 10"/>
                <a:gd name="T11" fmla="*/ 8 h 10"/>
                <a:gd name="T12" fmla="*/ 9 w 10"/>
                <a:gd name="T13" fmla="*/ 8 h 10"/>
                <a:gd name="T14" fmla="*/ 10 w 10"/>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7"/>
                  </a:moveTo>
                  <a:cubicBezTo>
                    <a:pt x="10" y="7"/>
                    <a:pt x="10" y="7"/>
                    <a:pt x="10" y="7"/>
                  </a:cubicBezTo>
                  <a:cubicBezTo>
                    <a:pt x="10" y="6"/>
                    <a:pt x="10" y="5"/>
                    <a:pt x="10" y="4"/>
                  </a:cubicBezTo>
                  <a:cubicBezTo>
                    <a:pt x="10" y="3"/>
                    <a:pt x="9" y="0"/>
                    <a:pt x="8" y="0"/>
                  </a:cubicBezTo>
                  <a:cubicBezTo>
                    <a:pt x="8" y="2"/>
                    <a:pt x="8" y="5"/>
                    <a:pt x="7" y="6"/>
                  </a:cubicBezTo>
                  <a:cubicBezTo>
                    <a:pt x="6" y="6"/>
                    <a:pt x="0" y="7"/>
                    <a:pt x="1" y="8"/>
                  </a:cubicBezTo>
                  <a:cubicBezTo>
                    <a:pt x="3" y="10"/>
                    <a:pt x="7" y="10"/>
                    <a:pt x="9" y="8"/>
                  </a:cubicBezTo>
                  <a:cubicBezTo>
                    <a:pt x="9" y="8"/>
                    <a:pt x="9" y="7"/>
                    <a:pt x="10" y="7"/>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5" name="Freeform 66"/>
            <p:cNvSpPr>
              <a:spLocks/>
            </p:cNvSpPr>
            <p:nvPr/>
          </p:nvSpPr>
          <p:spPr bwMode="auto">
            <a:xfrm>
              <a:off x="1817583" y="7628007"/>
              <a:ext cx="12174" cy="10652"/>
            </a:xfrm>
            <a:custGeom>
              <a:avLst/>
              <a:gdLst>
                <a:gd name="T0" fmla="*/ 4 w 5"/>
                <a:gd name="T1" fmla="*/ 2 h 4"/>
                <a:gd name="T2" fmla="*/ 2 w 5"/>
                <a:gd name="T3" fmla="*/ 1 h 4"/>
                <a:gd name="T4" fmla="*/ 4 w 5"/>
                <a:gd name="T5" fmla="*/ 2 h 4"/>
              </a:gdLst>
              <a:ahLst/>
              <a:cxnLst>
                <a:cxn ang="0">
                  <a:pos x="T0" y="T1"/>
                </a:cxn>
                <a:cxn ang="0">
                  <a:pos x="T2" y="T3"/>
                </a:cxn>
                <a:cxn ang="0">
                  <a:pos x="T4" y="T5"/>
                </a:cxn>
              </a:cxnLst>
              <a:rect l="0" t="0" r="r" b="b"/>
              <a:pathLst>
                <a:path w="5" h="4">
                  <a:moveTo>
                    <a:pt x="4" y="2"/>
                  </a:moveTo>
                  <a:cubicBezTo>
                    <a:pt x="5" y="0"/>
                    <a:pt x="2" y="0"/>
                    <a:pt x="2" y="1"/>
                  </a:cubicBezTo>
                  <a:cubicBezTo>
                    <a:pt x="0" y="3"/>
                    <a:pt x="3" y="4"/>
                    <a:pt x="4" y="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6" name="Freeform 67"/>
            <p:cNvSpPr>
              <a:spLocks/>
            </p:cNvSpPr>
            <p:nvPr/>
          </p:nvSpPr>
          <p:spPr bwMode="auto">
            <a:xfrm>
              <a:off x="1738450" y="7545833"/>
              <a:ext cx="15218" cy="12174"/>
            </a:xfrm>
            <a:custGeom>
              <a:avLst/>
              <a:gdLst>
                <a:gd name="T0" fmla="*/ 5 w 6"/>
                <a:gd name="T1" fmla="*/ 2 h 5"/>
                <a:gd name="T2" fmla="*/ 2 w 6"/>
                <a:gd name="T3" fmla="*/ 1 h 5"/>
                <a:gd name="T4" fmla="*/ 5 w 6"/>
                <a:gd name="T5" fmla="*/ 2 h 5"/>
              </a:gdLst>
              <a:ahLst/>
              <a:cxnLst>
                <a:cxn ang="0">
                  <a:pos x="T0" y="T1"/>
                </a:cxn>
                <a:cxn ang="0">
                  <a:pos x="T2" y="T3"/>
                </a:cxn>
                <a:cxn ang="0">
                  <a:pos x="T4" y="T5"/>
                </a:cxn>
              </a:cxnLst>
              <a:rect l="0" t="0" r="r" b="b"/>
              <a:pathLst>
                <a:path w="6" h="5">
                  <a:moveTo>
                    <a:pt x="5" y="2"/>
                  </a:moveTo>
                  <a:cubicBezTo>
                    <a:pt x="6" y="0"/>
                    <a:pt x="3" y="0"/>
                    <a:pt x="2" y="1"/>
                  </a:cubicBezTo>
                  <a:cubicBezTo>
                    <a:pt x="0" y="4"/>
                    <a:pt x="4" y="5"/>
                    <a:pt x="5" y="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7" name="Freeform 68"/>
            <p:cNvSpPr>
              <a:spLocks/>
            </p:cNvSpPr>
            <p:nvPr/>
          </p:nvSpPr>
          <p:spPr bwMode="auto">
            <a:xfrm>
              <a:off x="1761276" y="7626485"/>
              <a:ext cx="12174" cy="12174"/>
            </a:xfrm>
            <a:custGeom>
              <a:avLst/>
              <a:gdLst>
                <a:gd name="T0" fmla="*/ 4 w 5"/>
                <a:gd name="T1" fmla="*/ 3 h 5"/>
                <a:gd name="T2" fmla="*/ 1 w 5"/>
                <a:gd name="T3" fmla="*/ 2 h 5"/>
                <a:gd name="T4" fmla="*/ 4 w 5"/>
                <a:gd name="T5" fmla="*/ 3 h 5"/>
              </a:gdLst>
              <a:ahLst/>
              <a:cxnLst>
                <a:cxn ang="0">
                  <a:pos x="T0" y="T1"/>
                </a:cxn>
                <a:cxn ang="0">
                  <a:pos x="T2" y="T3"/>
                </a:cxn>
                <a:cxn ang="0">
                  <a:pos x="T4" y="T5"/>
                </a:cxn>
              </a:cxnLst>
              <a:rect l="0" t="0" r="r" b="b"/>
              <a:pathLst>
                <a:path w="5" h="5">
                  <a:moveTo>
                    <a:pt x="4" y="3"/>
                  </a:moveTo>
                  <a:cubicBezTo>
                    <a:pt x="5" y="1"/>
                    <a:pt x="2" y="0"/>
                    <a:pt x="1" y="2"/>
                  </a:cubicBezTo>
                  <a:cubicBezTo>
                    <a:pt x="0" y="5"/>
                    <a:pt x="3" y="5"/>
                    <a:pt x="4" y="3"/>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8" name="Freeform 69"/>
            <p:cNvSpPr>
              <a:spLocks/>
            </p:cNvSpPr>
            <p:nvPr/>
          </p:nvSpPr>
          <p:spPr bwMode="auto">
            <a:xfrm>
              <a:off x="1861715" y="7545833"/>
              <a:ext cx="35001" cy="12174"/>
            </a:xfrm>
            <a:custGeom>
              <a:avLst/>
              <a:gdLst>
                <a:gd name="T0" fmla="*/ 12 w 14"/>
                <a:gd name="T1" fmla="*/ 2 h 5"/>
                <a:gd name="T2" fmla="*/ 4 w 14"/>
                <a:gd name="T3" fmla="*/ 1 h 5"/>
                <a:gd name="T4" fmla="*/ 12 w 14"/>
                <a:gd name="T5" fmla="*/ 2 h 5"/>
              </a:gdLst>
              <a:ahLst/>
              <a:cxnLst>
                <a:cxn ang="0">
                  <a:pos x="T0" y="T1"/>
                </a:cxn>
                <a:cxn ang="0">
                  <a:pos x="T2" y="T3"/>
                </a:cxn>
                <a:cxn ang="0">
                  <a:pos x="T4" y="T5"/>
                </a:cxn>
              </a:cxnLst>
              <a:rect l="0" t="0" r="r" b="b"/>
              <a:pathLst>
                <a:path w="14" h="5">
                  <a:moveTo>
                    <a:pt x="12" y="2"/>
                  </a:moveTo>
                  <a:cubicBezTo>
                    <a:pt x="14" y="0"/>
                    <a:pt x="7" y="0"/>
                    <a:pt x="4" y="1"/>
                  </a:cubicBezTo>
                  <a:cubicBezTo>
                    <a:pt x="0" y="4"/>
                    <a:pt x="9" y="5"/>
                    <a:pt x="12" y="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29" name="Freeform 70"/>
            <p:cNvSpPr>
              <a:spLocks/>
            </p:cNvSpPr>
            <p:nvPr/>
          </p:nvSpPr>
          <p:spPr bwMode="auto">
            <a:xfrm>
              <a:off x="1701927" y="7405832"/>
              <a:ext cx="10653" cy="21304"/>
            </a:xfrm>
            <a:custGeom>
              <a:avLst/>
              <a:gdLst>
                <a:gd name="T0" fmla="*/ 1 w 4"/>
                <a:gd name="T1" fmla="*/ 9 h 9"/>
                <a:gd name="T2" fmla="*/ 3 w 4"/>
                <a:gd name="T3" fmla="*/ 7 h 9"/>
                <a:gd name="T4" fmla="*/ 3 w 4"/>
                <a:gd name="T5" fmla="*/ 2 h 9"/>
                <a:gd name="T6" fmla="*/ 0 w 4"/>
                <a:gd name="T7" fmla="*/ 3 h 9"/>
                <a:gd name="T8" fmla="*/ 1 w 4"/>
                <a:gd name="T9" fmla="*/ 9 h 9"/>
              </a:gdLst>
              <a:ahLst/>
              <a:cxnLst>
                <a:cxn ang="0">
                  <a:pos x="T0" y="T1"/>
                </a:cxn>
                <a:cxn ang="0">
                  <a:pos x="T2" y="T3"/>
                </a:cxn>
                <a:cxn ang="0">
                  <a:pos x="T4" y="T5"/>
                </a:cxn>
                <a:cxn ang="0">
                  <a:pos x="T6" y="T7"/>
                </a:cxn>
                <a:cxn ang="0">
                  <a:pos x="T8" y="T9"/>
                </a:cxn>
              </a:cxnLst>
              <a:rect l="0" t="0" r="r" b="b"/>
              <a:pathLst>
                <a:path w="4" h="9">
                  <a:moveTo>
                    <a:pt x="1" y="9"/>
                  </a:moveTo>
                  <a:cubicBezTo>
                    <a:pt x="3" y="9"/>
                    <a:pt x="3" y="8"/>
                    <a:pt x="3" y="7"/>
                  </a:cubicBezTo>
                  <a:cubicBezTo>
                    <a:pt x="4" y="5"/>
                    <a:pt x="3" y="3"/>
                    <a:pt x="3" y="2"/>
                  </a:cubicBezTo>
                  <a:cubicBezTo>
                    <a:pt x="3" y="0"/>
                    <a:pt x="1" y="2"/>
                    <a:pt x="0" y="3"/>
                  </a:cubicBezTo>
                  <a:cubicBezTo>
                    <a:pt x="0" y="4"/>
                    <a:pt x="1" y="7"/>
                    <a:pt x="1" y="9"/>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30" name="Freeform 71"/>
            <p:cNvSpPr>
              <a:spLocks/>
            </p:cNvSpPr>
            <p:nvPr/>
          </p:nvSpPr>
          <p:spPr bwMode="auto">
            <a:xfrm>
              <a:off x="1736928" y="7766486"/>
              <a:ext cx="28914" cy="16739"/>
            </a:xfrm>
            <a:custGeom>
              <a:avLst/>
              <a:gdLst>
                <a:gd name="T0" fmla="*/ 6 w 12"/>
                <a:gd name="T1" fmla="*/ 6 h 7"/>
                <a:gd name="T2" fmla="*/ 9 w 12"/>
                <a:gd name="T3" fmla="*/ 2 h 7"/>
                <a:gd name="T4" fmla="*/ 6 w 12"/>
                <a:gd name="T5" fmla="*/ 6 h 7"/>
              </a:gdLst>
              <a:ahLst/>
              <a:cxnLst>
                <a:cxn ang="0">
                  <a:pos x="T0" y="T1"/>
                </a:cxn>
                <a:cxn ang="0">
                  <a:pos x="T2" y="T3"/>
                </a:cxn>
                <a:cxn ang="0">
                  <a:pos x="T4" y="T5"/>
                </a:cxn>
              </a:cxnLst>
              <a:rect l="0" t="0" r="r" b="b"/>
              <a:pathLst>
                <a:path w="12" h="7">
                  <a:moveTo>
                    <a:pt x="6" y="6"/>
                  </a:moveTo>
                  <a:cubicBezTo>
                    <a:pt x="8" y="7"/>
                    <a:pt x="12" y="5"/>
                    <a:pt x="9" y="2"/>
                  </a:cubicBezTo>
                  <a:cubicBezTo>
                    <a:pt x="7" y="0"/>
                    <a:pt x="0" y="4"/>
                    <a:pt x="6" y="6"/>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31" name="Freeform 72"/>
            <p:cNvSpPr>
              <a:spLocks/>
            </p:cNvSpPr>
            <p:nvPr/>
          </p:nvSpPr>
          <p:spPr bwMode="auto">
            <a:xfrm>
              <a:off x="1869324" y="8151489"/>
              <a:ext cx="27392" cy="35000"/>
            </a:xfrm>
            <a:custGeom>
              <a:avLst/>
              <a:gdLst>
                <a:gd name="T0" fmla="*/ 11 w 11"/>
                <a:gd name="T1" fmla="*/ 9 h 14"/>
                <a:gd name="T2" fmla="*/ 9 w 11"/>
                <a:gd name="T3" fmla="*/ 2 h 14"/>
                <a:gd name="T4" fmla="*/ 4 w 11"/>
                <a:gd name="T5" fmla="*/ 2 h 14"/>
                <a:gd name="T6" fmla="*/ 11 w 11"/>
                <a:gd name="T7" fmla="*/ 9 h 14"/>
              </a:gdLst>
              <a:ahLst/>
              <a:cxnLst>
                <a:cxn ang="0">
                  <a:pos x="T0" y="T1"/>
                </a:cxn>
                <a:cxn ang="0">
                  <a:pos x="T2" y="T3"/>
                </a:cxn>
                <a:cxn ang="0">
                  <a:pos x="T4" y="T5"/>
                </a:cxn>
                <a:cxn ang="0">
                  <a:pos x="T6" y="T7"/>
                </a:cxn>
              </a:cxnLst>
              <a:rect l="0" t="0" r="r" b="b"/>
              <a:pathLst>
                <a:path w="11" h="14">
                  <a:moveTo>
                    <a:pt x="11" y="9"/>
                  </a:moveTo>
                  <a:cubicBezTo>
                    <a:pt x="11" y="8"/>
                    <a:pt x="9" y="3"/>
                    <a:pt x="9" y="2"/>
                  </a:cubicBezTo>
                  <a:cubicBezTo>
                    <a:pt x="7" y="0"/>
                    <a:pt x="5" y="0"/>
                    <a:pt x="4" y="2"/>
                  </a:cubicBezTo>
                  <a:cubicBezTo>
                    <a:pt x="0" y="7"/>
                    <a:pt x="8" y="14"/>
                    <a:pt x="11" y="9"/>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sp>
          <p:nvSpPr>
            <p:cNvPr id="1032" name="Freeform 73"/>
            <p:cNvSpPr>
              <a:spLocks/>
            </p:cNvSpPr>
            <p:nvPr/>
          </p:nvSpPr>
          <p:spPr bwMode="auto">
            <a:xfrm>
              <a:off x="2041286" y="7790834"/>
              <a:ext cx="7609" cy="12174"/>
            </a:xfrm>
            <a:custGeom>
              <a:avLst/>
              <a:gdLst>
                <a:gd name="T0" fmla="*/ 3 w 3"/>
                <a:gd name="T1" fmla="*/ 2 h 5"/>
                <a:gd name="T2" fmla="*/ 3 w 3"/>
                <a:gd name="T3" fmla="*/ 1 h 5"/>
                <a:gd name="T4" fmla="*/ 0 w 3"/>
                <a:gd name="T5" fmla="*/ 3 h 5"/>
                <a:gd name="T6" fmla="*/ 3 w 3"/>
                <a:gd name="T7" fmla="*/ 2 h 5"/>
              </a:gdLst>
              <a:ahLst/>
              <a:cxnLst>
                <a:cxn ang="0">
                  <a:pos x="T0" y="T1"/>
                </a:cxn>
                <a:cxn ang="0">
                  <a:pos x="T2" y="T3"/>
                </a:cxn>
                <a:cxn ang="0">
                  <a:pos x="T4" y="T5"/>
                </a:cxn>
                <a:cxn ang="0">
                  <a:pos x="T6" y="T7"/>
                </a:cxn>
              </a:cxnLst>
              <a:rect l="0" t="0" r="r" b="b"/>
              <a:pathLst>
                <a:path w="3" h="5">
                  <a:moveTo>
                    <a:pt x="3" y="2"/>
                  </a:moveTo>
                  <a:cubicBezTo>
                    <a:pt x="3" y="2"/>
                    <a:pt x="3" y="2"/>
                    <a:pt x="3" y="1"/>
                  </a:cubicBezTo>
                  <a:cubicBezTo>
                    <a:pt x="2" y="0"/>
                    <a:pt x="0" y="1"/>
                    <a:pt x="0" y="3"/>
                  </a:cubicBezTo>
                  <a:cubicBezTo>
                    <a:pt x="1" y="5"/>
                    <a:pt x="3" y="4"/>
                    <a:pt x="3" y="2"/>
                  </a:cubicBezTo>
                  <a:close/>
                </a:path>
              </a:pathLst>
            </a:custGeom>
            <a:grpFill/>
            <a:ln w="3175" cap="flat">
              <a:solidFill>
                <a:srgbClr val="CCCCCC">
                  <a:lumMod val="75000"/>
                </a:srgbClr>
              </a:solidFill>
              <a:prstDash val="solid"/>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800" kern="0" dirty="0">
                <a:solidFill>
                  <a:prstClr val="black"/>
                </a:solidFill>
              </a:endParaRPr>
            </a:p>
          </p:txBody>
        </p:sp>
      </p:grpSp>
      <p:grpSp>
        <p:nvGrpSpPr>
          <p:cNvPr id="743" name="Group 742"/>
          <p:cNvGrpSpPr/>
          <p:nvPr/>
        </p:nvGrpSpPr>
        <p:grpSpPr>
          <a:xfrm>
            <a:off x="2057837" y="3437539"/>
            <a:ext cx="833154" cy="1775859"/>
            <a:chOff x="9765433" y="4010887"/>
            <a:chExt cx="939288" cy="2062746"/>
          </a:xfrm>
        </p:grpSpPr>
        <p:sp>
          <p:nvSpPr>
            <p:cNvPr id="771" name="Freeform 6"/>
            <p:cNvSpPr>
              <a:spLocks/>
            </p:cNvSpPr>
            <p:nvPr/>
          </p:nvSpPr>
          <p:spPr bwMode="auto">
            <a:xfrm>
              <a:off x="9781804" y="5717564"/>
              <a:ext cx="18417" cy="18417"/>
            </a:xfrm>
            <a:custGeom>
              <a:avLst/>
              <a:gdLst>
                <a:gd name="T0" fmla="*/ 0 w 9"/>
                <a:gd name="T1" fmla="*/ 9 h 9"/>
                <a:gd name="T2" fmla="*/ 0 w 9"/>
                <a:gd name="T3" fmla="*/ 7 h 9"/>
                <a:gd name="T4" fmla="*/ 2 w 9"/>
                <a:gd name="T5" fmla="*/ 4 h 9"/>
                <a:gd name="T6" fmla="*/ 2 w 9"/>
                <a:gd name="T7" fmla="*/ 0 h 9"/>
                <a:gd name="T8" fmla="*/ 7 w 9"/>
                <a:gd name="T9" fmla="*/ 0 h 9"/>
                <a:gd name="T10" fmla="*/ 4 w 9"/>
                <a:gd name="T11" fmla="*/ 0 h 9"/>
                <a:gd name="T12" fmla="*/ 4 w 9"/>
                <a:gd name="T13" fmla="*/ 2 h 9"/>
                <a:gd name="T14" fmla="*/ 7 w 9"/>
                <a:gd name="T15" fmla="*/ 2 h 9"/>
                <a:gd name="T16" fmla="*/ 7 w 9"/>
                <a:gd name="T17" fmla="*/ 4 h 9"/>
                <a:gd name="T18" fmla="*/ 9 w 9"/>
                <a:gd name="T19" fmla="*/ 4 h 9"/>
                <a:gd name="T20" fmla="*/ 7 w 9"/>
                <a:gd name="T21" fmla="*/ 4 h 9"/>
                <a:gd name="T22" fmla="*/ 7 w 9"/>
                <a:gd name="T23" fmla="*/ 7 h 9"/>
                <a:gd name="T24" fmla="*/ 9 w 9"/>
                <a:gd name="T25" fmla="*/ 7 h 9"/>
                <a:gd name="T26" fmla="*/ 7 w 9"/>
                <a:gd name="T27" fmla="*/ 9 h 9"/>
                <a:gd name="T28" fmla="*/ 0 w 9"/>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0" y="9"/>
                  </a:moveTo>
                  <a:lnTo>
                    <a:pt x="0" y="7"/>
                  </a:lnTo>
                  <a:lnTo>
                    <a:pt x="2" y="4"/>
                  </a:lnTo>
                  <a:lnTo>
                    <a:pt x="2" y="0"/>
                  </a:lnTo>
                  <a:lnTo>
                    <a:pt x="7" y="0"/>
                  </a:lnTo>
                  <a:lnTo>
                    <a:pt x="4" y="0"/>
                  </a:lnTo>
                  <a:lnTo>
                    <a:pt x="4" y="2"/>
                  </a:lnTo>
                  <a:lnTo>
                    <a:pt x="7" y="2"/>
                  </a:lnTo>
                  <a:lnTo>
                    <a:pt x="7" y="4"/>
                  </a:lnTo>
                  <a:lnTo>
                    <a:pt x="9" y="4"/>
                  </a:lnTo>
                  <a:lnTo>
                    <a:pt x="7" y="4"/>
                  </a:lnTo>
                  <a:lnTo>
                    <a:pt x="7" y="7"/>
                  </a:lnTo>
                  <a:lnTo>
                    <a:pt x="9" y="7"/>
                  </a:lnTo>
                  <a:lnTo>
                    <a:pt x="7" y="9"/>
                  </a:lnTo>
                  <a:lnTo>
                    <a:pt x="0" y="9"/>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2" name="Freeform 18"/>
            <p:cNvSpPr>
              <a:spLocks noEditPoints="1"/>
            </p:cNvSpPr>
            <p:nvPr/>
          </p:nvSpPr>
          <p:spPr bwMode="auto">
            <a:xfrm>
              <a:off x="9765433" y="5756445"/>
              <a:ext cx="151432" cy="317188"/>
            </a:xfrm>
            <a:custGeom>
              <a:avLst/>
              <a:gdLst>
                <a:gd name="T0" fmla="*/ 43 w 74"/>
                <a:gd name="T1" fmla="*/ 2 h 155"/>
                <a:gd name="T2" fmla="*/ 22 w 74"/>
                <a:gd name="T3" fmla="*/ 49 h 155"/>
                <a:gd name="T4" fmla="*/ 0 w 74"/>
                <a:gd name="T5" fmla="*/ 146 h 155"/>
                <a:gd name="T6" fmla="*/ 36 w 74"/>
                <a:gd name="T7" fmla="*/ 141 h 155"/>
                <a:gd name="T8" fmla="*/ 41 w 74"/>
                <a:gd name="T9" fmla="*/ 155 h 155"/>
                <a:gd name="T10" fmla="*/ 43 w 74"/>
                <a:gd name="T11" fmla="*/ 103 h 155"/>
                <a:gd name="T12" fmla="*/ 19 w 74"/>
                <a:gd name="T13" fmla="*/ 99 h 155"/>
                <a:gd name="T14" fmla="*/ 45 w 74"/>
                <a:gd name="T15" fmla="*/ 94 h 155"/>
                <a:gd name="T16" fmla="*/ 52 w 74"/>
                <a:gd name="T17" fmla="*/ 106 h 155"/>
                <a:gd name="T18" fmla="*/ 52 w 74"/>
                <a:gd name="T19" fmla="*/ 54 h 155"/>
                <a:gd name="T20" fmla="*/ 31 w 74"/>
                <a:gd name="T21" fmla="*/ 49 h 155"/>
                <a:gd name="T22" fmla="*/ 57 w 74"/>
                <a:gd name="T23" fmla="*/ 44 h 155"/>
                <a:gd name="T24" fmla="*/ 64 w 74"/>
                <a:gd name="T25" fmla="*/ 56 h 155"/>
                <a:gd name="T26" fmla="*/ 64 w 74"/>
                <a:gd name="T27" fmla="*/ 7 h 155"/>
                <a:gd name="T28" fmla="*/ 36 w 74"/>
                <a:gd name="T29" fmla="*/ 136 h 155"/>
                <a:gd name="T30" fmla="*/ 12 w 74"/>
                <a:gd name="T31" fmla="*/ 136 h 155"/>
                <a:gd name="T32" fmla="*/ 36 w 74"/>
                <a:gd name="T33" fmla="*/ 136 h 155"/>
                <a:gd name="T34" fmla="*/ 12 w 74"/>
                <a:gd name="T35" fmla="*/ 132 h 155"/>
                <a:gd name="T36" fmla="*/ 41 w 74"/>
                <a:gd name="T37" fmla="*/ 120 h 155"/>
                <a:gd name="T38" fmla="*/ 43 w 74"/>
                <a:gd name="T39" fmla="*/ 108 h 155"/>
                <a:gd name="T40" fmla="*/ 15 w 74"/>
                <a:gd name="T41" fmla="*/ 120 h 155"/>
                <a:gd name="T42" fmla="*/ 43 w 74"/>
                <a:gd name="T43" fmla="*/ 108 h 155"/>
                <a:gd name="T44" fmla="*/ 22 w 74"/>
                <a:gd name="T45" fmla="*/ 94 h 155"/>
                <a:gd name="T46" fmla="*/ 48 w 74"/>
                <a:gd name="T47" fmla="*/ 82 h 155"/>
                <a:gd name="T48" fmla="*/ 50 w 74"/>
                <a:gd name="T49" fmla="*/ 77 h 155"/>
                <a:gd name="T50" fmla="*/ 26 w 74"/>
                <a:gd name="T51" fmla="*/ 77 h 155"/>
                <a:gd name="T52" fmla="*/ 50 w 74"/>
                <a:gd name="T53" fmla="*/ 77 h 155"/>
                <a:gd name="T54" fmla="*/ 52 w 74"/>
                <a:gd name="T55" fmla="*/ 66 h 155"/>
                <a:gd name="T56" fmla="*/ 29 w 74"/>
                <a:gd name="T57" fmla="*/ 66 h 155"/>
                <a:gd name="T58" fmla="*/ 57 w 74"/>
                <a:gd name="T59" fmla="*/ 40 h 155"/>
                <a:gd name="T60" fmla="*/ 34 w 74"/>
                <a:gd name="T61" fmla="*/ 40 h 155"/>
                <a:gd name="T62" fmla="*/ 57 w 74"/>
                <a:gd name="T63" fmla="*/ 40 h 155"/>
                <a:gd name="T64" fmla="*/ 34 w 74"/>
                <a:gd name="T65" fmla="*/ 35 h 155"/>
                <a:gd name="T66" fmla="*/ 62 w 74"/>
                <a:gd name="T67" fmla="*/ 21 h 155"/>
                <a:gd name="T68" fmla="*/ 62 w 74"/>
                <a:gd name="T69" fmla="*/ 16 h 155"/>
                <a:gd name="T70" fmla="*/ 38 w 74"/>
                <a:gd name="T71" fmla="*/ 16 h 155"/>
                <a:gd name="T72" fmla="*/ 62 w 74"/>
                <a:gd name="T73" fmla="*/ 1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155">
                  <a:moveTo>
                    <a:pt x="41" y="11"/>
                  </a:moveTo>
                  <a:lnTo>
                    <a:pt x="43" y="2"/>
                  </a:lnTo>
                  <a:lnTo>
                    <a:pt x="34" y="0"/>
                  </a:lnTo>
                  <a:lnTo>
                    <a:pt x="22" y="49"/>
                  </a:lnTo>
                  <a:lnTo>
                    <a:pt x="12" y="96"/>
                  </a:lnTo>
                  <a:lnTo>
                    <a:pt x="0" y="146"/>
                  </a:lnTo>
                  <a:lnTo>
                    <a:pt x="10" y="148"/>
                  </a:lnTo>
                  <a:lnTo>
                    <a:pt x="36" y="141"/>
                  </a:lnTo>
                  <a:lnTo>
                    <a:pt x="34" y="153"/>
                  </a:lnTo>
                  <a:lnTo>
                    <a:pt x="41" y="155"/>
                  </a:lnTo>
                  <a:lnTo>
                    <a:pt x="52" y="106"/>
                  </a:lnTo>
                  <a:lnTo>
                    <a:pt x="43" y="103"/>
                  </a:lnTo>
                  <a:lnTo>
                    <a:pt x="17" y="110"/>
                  </a:lnTo>
                  <a:lnTo>
                    <a:pt x="19" y="99"/>
                  </a:lnTo>
                  <a:lnTo>
                    <a:pt x="22" y="99"/>
                  </a:lnTo>
                  <a:lnTo>
                    <a:pt x="45" y="94"/>
                  </a:lnTo>
                  <a:lnTo>
                    <a:pt x="43" y="103"/>
                  </a:lnTo>
                  <a:lnTo>
                    <a:pt x="52" y="106"/>
                  </a:lnTo>
                  <a:lnTo>
                    <a:pt x="64" y="56"/>
                  </a:lnTo>
                  <a:lnTo>
                    <a:pt x="52" y="54"/>
                  </a:lnTo>
                  <a:lnTo>
                    <a:pt x="29" y="61"/>
                  </a:lnTo>
                  <a:lnTo>
                    <a:pt x="31" y="49"/>
                  </a:lnTo>
                  <a:lnTo>
                    <a:pt x="31" y="49"/>
                  </a:lnTo>
                  <a:lnTo>
                    <a:pt x="57" y="44"/>
                  </a:lnTo>
                  <a:lnTo>
                    <a:pt x="55" y="54"/>
                  </a:lnTo>
                  <a:lnTo>
                    <a:pt x="64" y="56"/>
                  </a:lnTo>
                  <a:lnTo>
                    <a:pt x="74" y="7"/>
                  </a:lnTo>
                  <a:lnTo>
                    <a:pt x="64" y="7"/>
                  </a:lnTo>
                  <a:lnTo>
                    <a:pt x="41" y="11"/>
                  </a:lnTo>
                  <a:close/>
                  <a:moveTo>
                    <a:pt x="36" y="136"/>
                  </a:moveTo>
                  <a:lnTo>
                    <a:pt x="10" y="144"/>
                  </a:lnTo>
                  <a:lnTo>
                    <a:pt x="12" y="136"/>
                  </a:lnTo>
                  <a:lnTo>
                    <a:pt x="38" y="132"/>
                  </a:lnTo>
                  <a:lnTo>
                    <a:pt x="36" y="136"/>
                  </a:lnTo>
                  <a:close/>
                  <a:moveTo>
                    <a:pt x="38" y="127"/>
                  </a:moveTo>
                  <a:lnTo>
                    <a:pt x="12" y="132"/>
                  </a:lnTo>
                  <a:lnTo>
                    <a:pt x="15" y="127"/>
                  </a:lnTo>
                  <a:lnTo>
                    <a:pt x="41" y="120"/>
                  </a:lnTo>
                  <a:lnTo>
                    <a:pt x="38" y="127"/>
                  </a:lnTo>
                  <a:close/>
                  <a:moveTo>
                    <a:pt x="43" y="108"/>
                  </a:moveTo>
                  <a:lnTo>
                    <a:pt x="41" y="115"/>
                  </a:lnTo>
                  <a:lnTo>
                    <a:pt x="15" y="120"/>
                  </a:lnTo>
                  <a:lnTo>
                    <a:pt x="17" y="115"/>
                  </a:lnTo>
                  <a:lnTo>
                    <a:pt x="43" y="108"/>
                  </a:lnTo>
                  <a:close/>
                  <a:moveTo>
                    <a:pt x="48" y="87"/>
                  </a:moveTo>
                  <a:lnTo>
                    <a:pt x="22" y="94"/>
                  </a:lnTo>
                  <a:lnTo>
                    <a:pt x="22" y="89"/>
                  </a:lnTo>
                  <a:lnTo>
                    <a:pt x="48" y="82"/>
                  </a:lnTo>
                  <a:lnTo>
                    <a:pt x="48" y="87"/>
                  </a:lnTo>
                  <a:close/>
                  <a:moveTo>
                    <a:pt x="50" y="77"/>
                  </a:moveTo>
                  <a:lnTo>
                    <a:pt x="24" y="82"/>
                  </a:lnTo>
                  <a:lnTo>
                    <a:pt x="26" y="77"/>
                  </a:lnTo>
                  <a:lnTo>
                    <a:pt x="50" y="70"/>
                  </a:lnTo>
                  <a:lnTo>
                    <a:pt x="50" y="77"/>
                  </a:lnTo>
                  <a:close/>
                  <a:moveTo>
                    <a:pt x="52" y="59"/>
                  </a:moveTo>
                  <a:lnTo>
                    <a:pt x="52" y="66"/>
                  </a:lnTo>
                  <a:lnTo>
                    <a:pt x="26" y="73"/>
                  </a:lnTo>
                  <a:lnTo>
                    <a:pt x="29" y="66"/>
                  </a:lnTo>
                  <a:lnTo>
                    <a:pt x="52" y="59"/>
                  </a:lnTo>
                  <a:close/>
                  <a:moveTo>
                    <a:pt x="57" y="40"/>
                  </a:moveTo>
                  <a:lnTo>
                    <a:pt x="31" y="44"/>
                  </a:lnTo>
                  <a:lnTo>
                    <a:pt x="34" y="40"/>
                  </a:lnTo>
                  <a:lnTo>
                    <a:pt x="59" y="33"/>
                  </a:lnTo>
                  <a:lnTo>
                    <a:pt x="57" y="40"/>
                  </a:lnTo>
                  <a:close/>
                  <a:moveTo>
                    <a:pt x="59" y="28"/>
                  </a:moveTo>
                  <a:lnTo>
                    <a:pt x="34" y="35"/>
                  </a:lnTo>
                  <a:lnTo>
                    <a:pt x="36" y="28"/>
                  </a:lnTo>
                  <a:lnTo>
                    <a:pt x="62" y="21"/>
                  </a:lnTo>
                  <a:lnTo>
                    <a:pt x="59" y="28"/>
                  </a:lnTo>
                  <a:close/>
                  <a:moveTo>
                    <a:pt x="62" y="16"/>
                  </a:moveTo>
                  <a:lnTo>
                    <a:pt x="38" y="23"/>
                  </a:lnTo>
                  <a:lnTo>
                    <a:pt x="38" y="16"/>
                  </a:lnTo>
                  <a:lnTo>
                    <a:pt x="64" y="11"/>
                  </a:lnTo>
                  <a:lnTo>
                    <a:pt x="62" y="16"/>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3" name="Freeform 19"/>
            <p:cNvSpPr>
              <a:spLocks noEditPoints="1"/>
            </p:cNvSpPr>
            <p:nvPr/>
          </p:nvSpPr>
          <p:spPr bwMode="auto">
            <a:xfrm>
              <a:off x="9835010" y="5349216"/>
              <a:ext cx="157571" cy="421553"/>
            </a:xfrm>
            <a:custGeom>
              <a:avLst/>
              <a:gdLst>
                <a:gd name="T0" fmla="*/ 19 w 33"/>
                <a:gd name="T1" fmla="*/ 1 h 87"/>
                <a:gd name="T2" fmla="*/ 11 w 33"/>
                <a:gd name="T3" fmla="*/ 21 h 87"/>
                <a:gd name="T4" fmla="*/ 12 w 33"/>
                <a:gd name="T5" fmla="*/ 43 h 87"/>
                <a:gd name="T6" fmla="*/ 21 w 33"/>
                <a:gd name="T7" fmla="*/ 45 h 87"/>
                <a:gd name="T8" fmla="*/ 11 w 33"/>
                <a:gd name="T9" fmla="*/ 48 h 87"/>
                <a:gd name="T10" fmla="*/ 8 w 33"/>
                <a:gd name="T11" fmla="*/ 42 h 87"/>
                <a:gd name="T12" fmla="*/ 0 w 33"/>
                <a:gd name="T13" fmla="*/ 84 h 87"/>
                <a:gd name="T14" fmla="*/ 14 w 33"/>
                <a:gd name="T15" fmla="*/ 82 h 87"/>
                <a:gd name="T16" fmla="*/ 17 w 33"/>
                <a:gd name="T17" fmla="*/ 87 h 87"/>
                <a:gd name="T18" fmla="*/ 17 w 33"/>
                <a:gd name="T19" fmla="*/ 66 h 87"/>
                <a:gd name="T20" fmla="*/ 8 w 33"/>
                <a:gd name="T21" fmla="*/ 64 h 87"/>
                <a:gd name="T22" fmla="*/ 19 w 33"/>
                <a:gd name="T23" fmla="*/ 61 h 87"/>
                <a:gd name="T24" fmla="*/ 22 w 33"/>
                <a:gd name="T25" fmla="*/ 67 h 87"/>
                <a:gd name="T26" fmla="*/ 29 w 33"/>
                <a:gd name="T27" fmla="*/ 25 h 87"/>
                <a:gd name="T28" fmla="*/ 28 w 33"/>
                <a:gd name="T29" fmla="*/ 3 h 87"/>
                <a:gd name="T30" fmla="*/ 15 w 33"/>
                <a:gd name="T31" fmla="*/ 80 h 87"/>
                <a:gd name="T32" fmla="*/ 5 w 33"/>
                <a:gd name="T33" fmla="*/ 80 h 87"/>
                <a:gd name="T34" fmla="*/ 15 w 33"/>
                <a:gd name="T35" fmla="*/ 80 h 87"/>
                <a:gd name="T36" fmla="*/ 5 w 33"/>
                <a:gd name="T37" fmla="*/ 78 h 87"/>
                <a:gd name="T38" fmla="*/ 16 w 33"/>
                <a:gd name="T39" fmla="*/ 73 h 87"/>
                <a:gd name="T40" fmla="*/ 17 w 33"/>
                <a:gd name="T41" fmla="*/ 68 h 87"/>
                <a:gd name="T42" fmla="*/ 6 w 33"/>
                <a:gd name="T43" fmla="*/ 73 h 87"/>
                <a:gd name="T44" fmla="*/ 17 w 33"/>
                <a:gd name="T45" fmla="*/ 68 h 87"/>
                <a:gd name="T46" fmla="*/ 8 w 33"/>
                <a:gd name="T47" fmla="*/ 62 h 87"/>
                <a:gd name="T48" fmla="*/ 19 w 33"/>
                <a:gd name="T49" fmla="*/ 56 h 87"/>
                <a:gd name="T50" fmla="*/ 20 w 33"/>
                <a:gd name="T51" fmla="*/ 54 h 87"/>
                <a:gd name="T52" fmla="*/ 10 w 33"/>
                <a:gd name="T53" fmla="*/ 55 h 87"/>
                <a:gd name="T54" fmla="*/ 20 w 33"/>
                <a:gd name="T55" fmla="*/ 54 h 87"/>
                <a:gd name="T56" fmla="*/ 10 w 33"/>
                <a:gd name="T57" fmla="*/ 52 h 87"/>
                <a:gd name="T58" fmla="*/ 21 w 33"/>
                <a:gd name="T59" fmla="*/ 47 h 87"/>
                <a:gd name="T60" fmla="*/ 18 w 33"/>
                <a:gd name="T61" fmla="*/ 8 h 87"/>
                <a:gd name="T62" fmla="*/ 28 w 33"/>
                <a:gd name="T63" fmla="*/ 7 h 87"/>
                <a:gd name="T64" fmla="*/ 18 w 33"/>
                <a:gd name="T65" fmla="*/ 8 h 87"/>
                <a:gd name="T66" fmla="*/ 27 w 33"/>
                <a:gd name="T67" fmla="*/ 10 h 87"/>
                <a:gd name="T68" fmla="*/ 17 w 33"/>
                <a:gd name="T69" fmla="*/ 15 h 87"/>
                <a:gd name="T70" fmla="*/ 16 w 33"/>
                <a:gd name="T71" fmla="*/ 17 h 87"/>
                <a:gd name="T72" fmla="*/ 26 w 33"/>
                <a:gd name="T73" fmla="*/ 17 h 87"/>
                <a:gd name="T74" fmla="*/ 16 w 33"/>
                <a:gd name="T75" fmla="*/ 17 h 87"/>
                <a:gd name="T76" fmla="*/ 14 w 33"/>
                <a:gd name="T77" fmla="*/ 29 h 87"/>
                <a:gd name="T78" fmla="*/ 24 w 33"/>
                <a:gd name="T79" fmla="*/ 28 h 87"/>
                <a:gd name="T80" fmla="*/ 24 w 33"/>
                <a:gd name="T81" fmla="*/ 31 h 87"/>
                <a:gd name="T82" fmla="*/ 13 w 33"/>
                <a:gd name="T83" fmla="*/ 36 h 87"/>
                <a:gd name="T84" fmla="*/ 24 w 33"/>
                <a:gd name="T85" fmla="*/ 31 h 87"/>
                <a:gd name="T86" fmla="*/ 13 w 33"/>
                <a:gd name="T87" fmla="*/ 38 h 87"/>
                <a:gd name="T88" fmla="*/ 23 w 33"/>
                <a:gd name="T89" fmla="*/ 38 h 87"/>
                <a:gd name="T90" fmla="*/ 25 w 33"/>
                <a:gd name="T91" fmla="*/ 24 h 87"/>
                <a:gd name="T92" fmla="*/ 15 w 33"/>
                <a:gd name="T93" fmla="*/ 22 h 87"/>
                <a:gd name="T94" fmla="*/ 26 w 33"/>
                <a:gd name="T95"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87">
                  <a:moveTo>
                    <a:pt x="18" y="6"/>
                  </a:moveTo>
                  <a:cubicBezTo>
                    <a:pt x="19" y="1"/>
                    <a:pt x="19" y="1"/>
                    <a:pt x="19" y="1"/>
                  </a:cubicBezTo>
                  <a:cubicBezTo>
                    <a:pt x="15" y="0"/>
                    <a:pt x="15" y="0"/>
                    <a:pt x="15" y="0"/>
                  </a:cubicBezTo>
                  <a:cubicBezTo>
                    <a:pt x="11" y="21"/>
                    <a:pt x="11" y="21"/>
                    <a:pt x="11" y="21"/>
                  </a:cubicBezTo>
                  <a:cubicBezTo>
                    <a:pt x="8" y="42"/>
                    <a:pt x="8" y="42"/>
                    <a:pt x="8" y="42"/>
                  </a:cubicBezTo>
                  <a:cubicBezTo>
                    <a:pt x="12" y="43"/>
                    <a:pt x="12" y="43"/>
                    <a:pt x="12" y="43"/>
                  </a:cubicBezTo>
                  <a:cubicBezTo>
                    <a:pt x="22" y="40"/>
                    <a:pt x="22" y="40"/>
                    <a:pt x="22" y="40"/>
                  </a:cubicBezTo>
                  <a:cubicBezTo>
                    <a:pt x="21" y="45"/>
                    <a:pt x="21" y="45"/>
                    <a:pt x="21" y="45"/>
                  </a:cubicBezTo>
                  <a:cubicBezTo>
                    <a:pt x="21" y="45"/>
                    <a:pt x="21" y="45"/>
                    <a:pt x="21" y="45"/>
                  </a:cubicBezTo>
                  <a:cubicBezTo>
                    <a:pt x="11" y="48"/>
                    <a:pt x="11" y="48"/>
                    <a:pt x="11" y="48"/>
                  </a:cubicBezTo>
                  <a:cubicBezTo>
                    <a:pt x="12" y="43"/>
                    <a:pt x="12" y="43"/>
                    <a:pt x="12" y="43"/>
                  </a:cubicBezTo>
                  <a:cubicBezTo>
                    <a:pt x="8" y="42"/>
                    <a:pt x="8" y="42"/>
                    <a:pt x="8" y="42"/>
                  </a:cubicBezTo>
                  <a:cubicBezTo>
                    <a:pt x="7" y="49"/>
                    <a:pt x="6" y="56"/>
                    <a:pt x="4" y="63"/>
                  </a:cubicBezTo>
                  <a:cubicBezTo>
                    <a:pt x="0" y="84"/>
                    <a:pt x="0" y="84"/>
                    <a:pt x="0" y="84"/>
                  </a:cubicBezTo>
                  <a:cubicBezTo>
                    <a:pt x="4" y="85"/>
                    <a:pt x="4" y="85"/>
                    <a:pt x="4" y="85"/>
                  </a:cubicBezTo>
                  <a:cubicBezTo>
                    <a:pt x="14" y="82"/>
                    <a:pt x="14" y="82"/>
                    <a:pt x="14" y="82"/>
                  </a:cubicBezTo>
                  <a:cubicBezTo>
                    <a:pt x="13" y="87"/>
                    <a:pt x="13" y="87"/>
                    <a:pt x="13" y="87"/>
                  </a:cubicBezTo>
                  <a:cubicBezTo>
                    <a:pt x="17" y="87"/>
                    <a:pt x="17" y="87"/>
                    <a:pt x="17" y="87"/>
                  </a:cubicBezTo>
                  <a:cubicBezTo>
                    <a:pt x="22" y="67"/>
                    <a:pt x="22" y="67"/>
                    <a:pt x="22" y="67"/>
                  </a:cubicBezTo>
                  <a:cubicBezTo>
                    <a:pt x="17" y="66"/>
                    <a:pt x="17" y="66"/>
                    <a:pt x="17" y="66"/>
                  </a:cubicBezTo>
                  <a:cubicBezTo>
                    <a:pt x="7" y="68"/>
                    <a:pt x="7" y="68"/>
                    <a:pt x="7" y="68"/>
                  </a:cubicBezTo>
                  <a:cubicBezTo>
                    <a:pt x="8" y="64"/>
                    <a:pt x="8" y="64"/>
                    <a:pt x="8" y="64"/>
                  </a:cubicBezTo>
                  <a:cubicBezTo>
                    <a:pt x="8" y="64"/>
                    <a:pt x="8" y="64"/>
                    <a:pt x="8" y="64"/>
                  </a:cubicBezTo>
                  <a:cubicBezTo>
                    <a:pt x="19" y="61"/>
                    <a:pt x="19" y="61"/>
                    <a:pt x="19" y="61"/>
                  </a:cubicBezTo>
                  <a:cubicBezTo>
                    <a:pt x="18" y="63"/>
                    <a:pt x="18" y="64"/>
                    <a:pt x="18" y="66"/>
                  </a:cubicBezTo>
                  <a:cubicBezTo>
                    <a:pt x="22" y="67"/>
                    <a:pt x="22" y="67"/>
                    <a:pt x="22" y="67"/>
                  </a:cubicBezTo>
                  <a:cubicBezTo>
                    <a:pt x="23" y="60"/>
                    <a:pt x="24" y="53"/>
                    <a:pt x="25" y="46"/>
                  </a:cubicBezTo>
                  <a:cubicBezTo>
                    <a:pt x="29" y="25"/>
                    <a:pt x="29" y="25"/>
                    <a:pt x="29" y="25"/>
                  </a:cubicBezTo>
                  <a:cubicBezTo>
                    <a:pt x="33" y="4"/>
                    <a:pt x="33" y="4"/>
                    <a:pt x="33" y="4"/>
                  </a:cubicBezTo>
                  <a:cubicBezTo>
                    <a:pt x="28" y="3"/>
                    <a:pt x="28" y="3"/>
                    <a:pt x="28" y="3"/>
                  </a:cubicBezTo>
                  <a:lnTo>
                    <a:pt x="18" y="6"/>
                  </a:lnTo>
                  <a:close/>
                  <a:moveTo>
                    <a:pt x="15" y="80"/>
                  </a:moveTo>
                  <a:cubicBezTo>
                    <a:pt x="4" y="83"/>
                    <a:pt x="4" y="83"/>
                    <a:pt x="4" y="83"/>
                  </a:cubicBezTo>
                  <a:cubicBezTo>
                    <a:pt x="5" y="80"/>
                    <a:pt x="5" y="80"/>
                    <a:pt x="5" y="80"/>
                  </a:cubicBezTo>
                  <a:cubicBezTo>
                    <a:pt x="15" y="77"/>
                    <a:pt x="15" y="77"/>
                    <a:pt x="15" y="77"/>
                  </a:cubicBezTo>
                  <a:lnTo>
                    <a:pt x="15" y="80"/>
                  </a:lnTo>
                  <a:close/>
                  <a:moveTo>
                    <a:pt x="16" y="75"/>
                  </a:moveTo>
                  <a:cubicBezTo>
                    <a:pt x="5" y="78"/>
                    <a:pt x="5" y="78"/>
                    <a:pt x="5" y="78"/>
                  </a:cubicBezTo>
                  <a:cubicBezTo>
                    <a:pt x="6" y="75"/>
                    <a:pt x="6" y="75"/>
                    <a:pt x="6" y="75"/>
                  </a:cubicBezTo>
                  <a:cubicBezTo>
                    <a:pt x="16" y="73"/>
                    <a:pt x="16" y="73"/>
                    <a:pt x="16" y="73"/>
                  </a:cubicBezTo>
                  <a:lnTo>
                    <a:pt x="16" y="75"/>
                  </a:lnTo>
                  <a:close/>
                  <a:moveTo>
                    <a:pt x="17" y="68"/>
                  </a:moveTo>
                  <a:cubicBezTo>
                    <a:pt x="17" y="70"/>
                    <a:pt x="17" y="70"/>
                    <a:pt x="17" y="70"/>
                  </a:cubicBezTo>
                  <a:cubicBezTo>
                    <a:pt x="6" y="73"/>
                    <a:pt x="6" y="73"/>
                    <a:pt x="6" y="73"/>
                  </a:cubicBezTo>
                  <a:cubicBezTo>
                    <a:pt x="7" y="71"/>
                    <a:pt x="7" y="71"/>
                    <a:pt x="7" y="71"/>
                  </a:cubicBezTo>
                  <a:lnTo>
                    <a:pt x="17" y="68"/>
                  </a:lnTo>
                  <a:close/>
                  <a:moveTo>
                    <a:pt x="19" y="59"/>
                  </a:moveTo>
                  <a:cubicBezTo>
                    <a:pt x="8" y="62"/>
                    <a:pt x="8" y="62"/>
                    <a:pt x="8" y="62"/>
                  </a:cubicBezTo>
                  <a:cubicBezTo>
                    <a:pt x="9" y="61"/>
                    <a:pt x="9" y="60"/>
                    <a:pt x="9" y="59"/>
                  </a:cubicBezTo>
                  <a:cubicBezTo>
                    <a:pt x="19" y="56"/>
                    <a:pt x="19" y="56"/>
                    <a:pt x="19" y="56"/>
                  </a:cubicBezTo>
                  <a:lnTo>
                    <a:pt x="19" y="59"/>
                  </a:lnTo>
                  <a:close/>
                  <a:moveTo>
                    <a:pt x="20" y="54"/>
                  </a:moveTo>
                  <a:cubicBezTo>
                    <a:pt x="9" y="57"/>
                    <a:pt x="9" y="57"/>
                    <a:pt x="9" y="57"/>
                  </a:cubicBezTo>
                  <a:cubicBezTo>
                    <a:pt x="10" y="55"/>
                    <a:pt x="10" y="55"/>
                    <a:pt x="10" y="55"/>
                  </a:cubicBezTo>
                  <a:cubicBezTo>
                    <a:pt x="20" y="52"/>
                    <a:pt x="20" y="52"/>
                    <a:pt x="20" y="52"/>
                  </a:cubicBezTo>
                  <a:lnTo>
                    <a:pt x="20" y="54"/>
                  </a:lnTo>
                  <a:close/>
                  <a:moveTo>
                    <a:pt x="21" y="49"/>
                  </a:moveTo>
                  <a:cubicBezTo>
                    <a:pt x="10" y="52"/>
                    <a:pt x="10" y="52"/>
                    <a:pt x="10" y="52"/>
                  </a:cubicBezTo>
                  <a:cubicBezTo>
                    <a:pt x="11" y="50"/>
                    <a:pt x="11" y="50"/>
                    <a:pt x="11" y="50"/>
                  </a:cubicBezTo>
                  <a:cubicBezTo>
                    <a:pt x="21" y="47"/>
                    <a:pt x="21" y="47"/>
                    <a:pt x="21" y="47"/>
                  </a:cubicBezTo>
                  <a:lnTo>
                    <a:pt x="21" y="49"/>
                  </a:lnTo>
                  <a:close/>
                  <a:moveTo>
                    <a:pt x="18" y="8"/>
                  </a:moveTo>
                  <a:cubicBezTo>
                    <a:pt x="28" y="5"/>
                    <a:pt x="28" y="5"/>
                    <a:pt x="28" y="5"/>
                  </a:cubicBezTo>
                  <a:cubicBezTo>
                    <a:pt x="28" y="7"/>
                    <a:pt x="28" y="7"/>
                    <a:pt x="28" y="7"/>
                  </a:cubicBezTo>
                  <a:cubicBezTo>
                    <a:pt x="17" y="11"/>
                    <a:pt x="17" y="11"/>
                    <a:pt x="17" y="11"/>
                  </a:cubicBezTo>
                  <a:lnTo>
                    <a:pt x="18" y="8"/>
                  </a:lnTo>
                  <a:close/>
                  <a:moveTo>
                    <a:pt x="17" y="13"/>
                  </a:moveTo>
                  <a:cubicBezTo>
                    <a:pt x="27" y="10"/>
                    <a:pt x="27" y="10"/>
                    <a:pt x="27" y="10"/>
                  </a:cubicBezTo>
                  <a:cubicBezTo>
                    <a:pt x="27" y="12"/>
                    <a:pt x="27" y="12"/>
                    <a:pt x="27" y="12"/>
                  </a:cubicBezTo>
                  <a:cubicBezTo>
                    <a:pt x="17" y="15"/>
                    <a:pt x="17" y="15"/>
                    <a:pt x="17" y="15"/>
                  </a:cubicBezTo>
                  <a:lnTo>
                    <a:pt x="17" y="13"/>
                  </a:lnTo>
                  <a:close/>
                  <a:moveTo>
                    <a:pt x="16" y="17"/>
                  </a:moveTo>
                  <a:cubicBezTo>
                    <a:pt x="27" y="14"/>
                    <a:pt x="27" y="14"/>
                    <a:pt x="27" y="14"/>
                  </a:cubicBezTo>
                  <a:cubicBezTo>
                    <a:pt x="26" y="17"/>
                    <a:pt x="26" y="17"/>
                    <a:pt x="26" y="17"/>
                  </a:cubicBezTo>
                  <a:cubicBezTo>
                    <a:pt x="16" y="20"/>
                    <a:pt x="16" y="20"/>
                    <a:pt x="16" y="20"/>
                  </a:cubicBezTo>
                  <a:lnTo>
                    <a:pt x="16" y="17"/>
                  </a:lnTo>
                  <a:close/>
                  <a:moveTo>
                    <a:pt x="14" y="31"/>
                  </a:moveTo>
                  <a:cubicBezTo>
                    <a:pt x="14" y="29"/>
                    <a:pt x="14" y="29"/>
                    <a:pt x="14" y="29"/>
                  </a:cubicBezTo>
                  <a:cubicBezTo>
                    <a:pt x="25" y="26"/>
                    <a:pt x="25" y="26"/>
                    <a:pt x="25" y="26"/>
                  </a:cubicBezTo>
                  <a:cubicBezTo>
                    <a:pt x="24" y="28"/>
                    <a:pt x="24" y="28"/>
                    <a:pt x="24" y="28"/>
                  </a:cubicBezTo>
                  <a:lnTo>
                    <a:pt x="14" y="31"/>
                  </a:lnTo>
                  <a:close/>
                  <a:moveTo>
                    <a:pt x="24" y="31"/>
                  </a:moveTo>
                  <a:cubicBezTo>
                    <a:pt x="23" y="33"/>
                    <a:pt x="23" y="33"/>
                    <a:pt x="23" y="33"/>
                  </a:cubicBezTo>
                  <a:cubicBezTo>
                    <a:pt x="13" y="36"/>
                    <a:pt x="13" y="36"/>
                    <a:pt x="13" y="36"/>
                  </a:cubicBezTo>
                  <a:cubicBezTo>
                    <a:pt x="13" y="34"/>
                    <a:pt x="13" y="34"/>
                    <a:pt x="13" y="34"/>
                  </a:cubicBezTo>
                  <a:lnTo>
                    <a:pt x="24" y="31"/>
                  </a:lnTo>
                  <a:close/>
                  <a:moveTo>
                    <a:pt x="12" y="41"/>
                  </a:moveTo>
                  <a:cubicBezTo>
                    <a:pt x="13" y="38"/>
                    <a:pt x="13" y="38"/>
                    <a:pt x="13" y="38"/>
                  </a:cubicBezTo>
                  <a:cubicBezTo>
                    <a:pt x="23" y="35"/>
                    <a:pt x="23" y="35"/>
                    <a:pt x="23" y="35"/>
                  </a:cubicBezTo>
                  <a:cubicBezTo>
                    <a:pt x="23" y="38"/>
                    <a:pt x="23" y="38"/>
                    <a:pt x="23" y="38"/>
                  </a:cubicBezTo>
                  <a:lnTo>
                    <a:pt x="12" y="41"/>
                  </a:lnTo>
                  <a:close/>
                  <a:moveTo>
                    <a:pt x="25" y="24"/>
                  </a:moveTo>
                  <a:cubicBezTo>
                    <a:pt x="15" y="27"/>
                    <a:pt x="15" y="27"/>
                    <a:pt x="15" y="27"/>
                  </a:cubicBezTo>
                  <a:cubicBezTo>
                    <a:pt x="15" y="22"/>
                    <a:pt x="15" y="22"/>
                    <a:pt x="15" y="22"/>
                  </a:cubicBezTo>
                  <a:cubicBezTo>
                    <a:pt x="16" y="22"/>
                    <a:pt x="16" y="22"/>
                    <a:pt x="16" y="22"/>
                  </a:cubicBezTo>
                  <a:cubicBezTo>
                    <a:pt x="26" y="19"/>
                    <a:pt x="26" y="19"/>
                    <a:pt x="26" y="19"/>
                  </a:cubicBezTo>
                  <a:cubicBezTo>
                    <a:pt x="25" y="24"/>
                    <a:pt x="25" y="24"/>
                    <a:pt x="25" y="24"/>
                  </a:cubicBez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4" name="Freeform 20"/>
            <p:cNvSpPr>
              <a:spLocks noEditPoints="1"/>
            </p:cNvSpPr>
            <p:nvPr/>
          </p:nvSpPr>
          <p:spPr bwMode="auto">
            <a:xfrm>
              <a:off x="9906633" y="5050446"/>
              <a:ext cx="163710" cy="319235"/>
            </a:xfrm>
            <a:custGeom>
              <a:avLst/>
              <a:gdLst>
                <a:gd name="T0" fmla="*/ 20 w 34"/>
                <a:gd name="T1" fmla="*/ 1 h 66"/>
                <a:gd name="T2" fmla="*/ 10 w 34"/>
                <a:gd name="T3" fmla="*/ 20 h 66"/>
                <a:gd name="T4" fmla="*/ 25 w 34"/>
                <a:gd name="T5" fmla="*/ 20 h 66"/>
                <a:gd name="T6" fmla="*/ 23 w 34"/>
                <a:gd name="T7" fmla="*/ 24 h 66"/>
                <a:gd name="T8" fmla="*/ 14 w 34"/>
                <a:gd name="T9" fmla="*/ 21 h 66"/>
                <a:gd name="T10" fmla="*/ 4 w 34"/>
                <a:gd name="T11" fmla="*/ 41 h 66"/>
                <a:gd name="T12" fmla="*/ 0 w 34"/>
                <a:gd name="T13" fmla="*/ 62 h 66"/>
                <a:gd name="T14" fmla="*/ 14 w 34"/>
                <a:gd name="T15" fmla="*/ 60 h 66"/>
                <a:gd name="T16" fmla="*/ 18 w 34"/>
                <a:gd name="T17" fmla="*/ 66 h 66"/>
                <a:gd name="T18" fmla="*/ 21 w 34"/>
                <a:gd name="T19" fmla="*/ 46 h 66"/>
                <a:gd name="T20" fmla="*/ 10 w 34"/>
                <a:gd name="T21" fmla="*/ 46 h 66"/>
                <a:gd name="T22" fmla="*/ 7 w 34"/>
                <a:gd name="T23" fmla="*/ 45 h 66"/>
                <a:gd name="T24" fmla="*/ 8 w 34"/>
                <a:gd name="T25" fmla="*/ 42 h 66"/>
                <a:gd name="T26" fmla="*/ 17 w 34"/>
                <a:gd name="T27" fmla="*/ 45 h 66"/>
                <a:gd name="T28" fmla="*/ 27 w 34"/>
                <a:gd name="T29" fmla="*/ 25 h 66"/>
                <a:gd name="T30" fmla="*/ 30 w 34"/>
                <a:gd name="T31" fmla="*/ 4 h 66"/>
                <a:gd name="T32" fmla="*/ 15 w 34"/>
                <a:gd name="T33" fmla="*/ 58 h 66"/>
                <a:gd name="T34" fmla="*/ 5 w 34"/>
                <a:gd name="T35" fmla="*/ 59 h 66"/>
                <a:gd name="T36" fmla="*/ 15 w 34"/>
                <a:gd name="T37" fmla="*/ 58 h 66"/>
                <a:gd name="T38" fmla="*/ 5 w 34"/>
                <a:gd name="T39" fmla="*/ 56 h 66"/>
                <a:gd name="T40" fmla="*/ 16 w 34"/>
                <a:gd name="T41" fmla="*/ 51 h 66"/>
                <a:gd name="T42" fmla="*/ 15 w 34"/>
                <a:gd name="T43" fmla="*/ 47 h 66"/>
                <a:gd name="T44" fmla="*/ 17 w 34"/>
                <a:gd name="T45" fmla="*/ 47 h 66"/>
                <a:gd name="T46" fmla="*/ 6 w 34"/>
                <a:gd name="T47" fmla="*/ 52 h 66"/>
                <a:gd name="T48" fmla="*/ 15 w 34"/>
                <a:gd name="T49" fmla="*/ 47 h 66"/>
                <a:gd name="T50" fmla="*/ 9 w 34"/>
                <a:gd name="T51" fmla="*/ 40 h 66"/>
                <a:gd name="T52" fmla="*/ 20 w 34"/>
                <a:gd name="T53" fmla="*/ 35 h 66"/>
                <a:gd name="T54" fmla="*/ 21 w 34"/>
                <a:gd name="T55" fmla="*/ 33 h 66"/>
                <a:gd name="T56" fmla="*/ 11 w 34"/>
                <a:gd name="T57" fmla="*/ 33 h 66"/>
                <a:gd name="T58" fmla="*/ 21 w 34"/>
                <a:gd name="T59" fmla="*/ 33 h 66"/>
                <a:gd name="T60" fmla="*/ 11 w 34"/>
                <a:gd name="T61" fmla="*/ 30 h 66"/>
                <a:gd name="T62" fmla="*/ 23 w 34"/>
                <a:gd name="T63" fmla="*/ 26 h 66"/>
                <a:gd name="T64" fmla="*/ 15 w 34"/>
                <a:gd name="T65" fmla="*/ 19 h 66"/>
                <a:gd name="T66" fmla="*/ 26 w 34"/>
                <a:gd name="T67" fmla="*/ 15 h 66"/>
                <a:gd name="T68" fmla="*/ 15 w 34"/>
                <a:gd name="T69" fmla="*/ 19 h 66"/>
                <a:gd name="T70" fmla="*/ 16 w 34"/>
                <a:gd name="T71" fmla="*/ 15 h 66"/>
                <a:gd name="T72" fmla="*/ 28 w 34"/>
                <a:gd name="T73" fmla="*/ 11 h 66"/>
                <a:gd name="T74" fmla="*/ 28 w 34"/>
                <a:gd name="T75" fmla="*/ 8 h 66"/>
                <a:gd name="T76" fmla="*/ 18 w 34"/>
                <a:gd name="T77" fmla="*/ 8 h 66"/>
                <a:gd name="T78" fmla="*/ 28 w 34"/>
                <a:gd name="T7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66">
                  <a:moveTo>
                    <a:pt x="19" y="5"/>
                  </a:moveTo>
                  <a:cubicBezTo>
                    <a:pt x="20" y="1"/>
                    <a:pt x="20" y="1"/>
                    <a:pt x="20" y="1"/>
                  </a:cubicBezTo>
                  <a:cubicBezTo>
                    <a:pt x="17" y="0"/>
                    <a:pt x="17" y="0"/>
                    <a:pt x="17" y="0"/>
                  </a:cubicBezTo>
                  <a:cubicBezTo>
                    <a:pt x="10" y="20"/>
                    <a:pt x="10" y="20"/>
                    <a:pt x="10" y="20"/>
                  </a:cubicBezTo>
                  <a:cubicBezTo>
                    <a:pt x="15" y="21"/>
                    <a:pt x="15" y="21"/>
                    <a:pt x="15" y="21"/>
                  </a:cubicBezTo>
                  <a:cubicBezTo>
                    <a:pt x="25" y="20"/>
                    <a:pt x="25" y="20"/>
                    <a:pt x="25" y="20"/>
                  </a:cubicBezTo>
                  <a:cubicBezTo>
                    <a:pt x="24" y="24"/>
                    <a:pt x="24" y="24"/>
                    <a:pt x="24" y="24"/>
                  </a:cubicBezTo>
                  <a:cubicBezTo>
                    <a:pt x="23" y="24"/>
                    <a:pt x="23" y="24"/>
                    <a:pt x="23" y="24"/>
                  </a:cubicBezTo>
                  <a:cubicBezTo>
                    <a:pt x="13" y="26"/>
                    <a:pt x="13" y="26"/>
                    <a:pt x="13" y="26"/>
                  </a:cubicBezTo>
                  <a:cubicBezTo>
                    <a:pt x="14" y="21"/>
                    <a:pt x="14" y="21"/>
                    <a:pt x="14" y="21"/>
                  </a:cubicBezTo>
                  <a:cubicBezTo>
                    <a:pt x="10" y="20"/>
                    <a:pt x="10" y="20"/>
                    <a:pt x="10" y="20"/>
                  </a:cubicBezTo>
                  <a:cubicBezTo>
                    <a:pt x="4" y="41"/>
                    <a:pt x="4" y="41"/>
                    <a:pt x="4" y="41"/>
                  </a:cubicBezTo>
                  <a:cubicBezTo>
                    <a:pt x="3" y="44"/>
                    <a:pt x="3" y="44"/>
                    <a:pt x="3" y="44"/>
                  </a:cubicBezTo>
                  <a:cubicBezTo>
                    <a:pt x="0" y="62"/>
                    <a:pt x="0" y="62"/>
                    <a:pt x="0" y="62"/>
                  </a:cubicBezTo>
                  <a:cubicBezTo>
                    <a:pt x="4" y="63"/>
                    <a:pt x="4" y="63"/>
                    <a:pt x="4" y="63"/>
                  </a:cubicBezTo>
                  <a:cubicBezTo>
                    <a:pt x="14" y="60"/>
                    <a:pt x="14" y="60"/>
                    <a:pt x="14" y="60"/>
                  </a:cubicBezTo>
                  <a:cubicBezTo>
                    <a:pt x="14" y="65"/>
                    <a:pt x="14" y="65"/>
                    <a:pt x="14" y="65"/>
                  </a:cubicBezTo>
                  <a:cubicBezTo>
                    <a:pt x="18" y="66"/>
                    <a:pt x="18" y="66"/>
                    <a:pt x="18" y="66"/>
                  </a:cubicBezTo>
                  <a:cubicBezTo>
                    <a:pt x="21" y="48"/>
                    <a:pt x="21" y="48"/>
                    <a:pt x="21" y="48"/>
                  </a:cubicBezTo>
                  <a:cubicBezTo>
                    <a:pt x="21" y="46"/>
                    <a:pt x="21" y="46"/>
                    <a:pt x="21" y="46"/>
                  </a:cubicBezTo>
                  <a:cubicBezTo>
                    <a:pt x="17" y="44"/>
                    <a:pt x="17" y="44"/>
                    <a:pt x="17" y="44"/>
                  </a:cubicBezTo>
                  <a:cubicBezTo>
                    <a:pt x="15" y="45"/>
                    <a:pt x="13" y="45"/>
                    <a:pt x="10" y="46"/>
                  </a:cubicBezTo>
                  <a:cubicBezTo>
                    <a:pt x="9" y="46"/>
                    <a:pt x="8" y="46"/>
                    <a:pt x="7" y="47"/>
                  </a:cubicBezTo>
                  <a:cubicBezTo>
                    <a:pt x="7" y="45"/>
                    <a:pt x="7" y="45"/>
                    <a:pt x="7" y="45"/>
                  </a:cubicBezTo>
                  <a:cubicBezTo>
                    <a:pt x="8" y="42"/>
                    <a:pt x="8" y="42"/>
                    <a:pt x="8" y="42"/>
                  </a:cubicBezTo>
                  <a:cubicBezTo>
                    <a:pt x="8" y="42"/>
                    <a:pt x="8" y="42"/>
                    <a:pt x="8" y="42"/>
                  </a:cubicBezTo>
                  <a:cubicBezTo>
                    <a:pt x="19" y="40"/>
                    <a:pt x="19" y="40"/>
                    <a:pt x="19" y="40"/>
                  </a:cubicBezTo>
                  <a:cubicBezTo>
                    <a:pt x="17" y="45"/>
                    <a:pt x="17" y="45"/>
                    <a:pt x="17" y="45"/>
                  </a:cubicBezTo>
                  <a:cubicBezTo>
                    <a:pt x="21" y="46"/>
                    <a:pt x="21" y="46"/>
                    <a:pt x="21" y="46"/>
                  </a:cubicBezTo>
                  <a:cubicBezTo>
                    <a:pt x="27" y="25"/>
                    <a:pt x="27" y="25"/>
                    <a:pt x="27" y="25"/>
                  </a:cubicBezTo>
                  <a:cubicBezTo>
                    <a:pt x="34" y="5"/>
                    <a:pt x="34" y="5"/>
                    <a:pt x="34" y="5"/>
                  </a:cubicBezTo>
                  <a:cubicBezTo>
                    <a:pt x="30" y="4"/>
                    <a:pt x="30" y="4"/>
                    <a:pt x="30" y="4"/>
                  </a:cubicBezTo>
                  <a:lnTo>
                    <a:pt x="19" y="5"/>
                  </a:lnTo>
                  <a:close/>
                  <a:moveTo>
                    <a:pt x="15" y="58"/>
                  </a:moveTo>
                  <a:cubicBezTo>
                    <a:pt x="4" y="61"/>
                    <a:pt x="4" y="61"/>
                    <a:pt x="4" y="61"/>
                  </a:cubicBezTo>
                  <a:cubicBezTo>
                    <a:pt x="5" y="59"/>
                    <a:pt x="5" y="59"/>
                    <a:pt x="5" y="59"/>
                  </a:cubicBezTo>
                  <a:cubicBezTo>
                    <a:pt x="15" y="55"/>
                    <a:pt x="15" y="55"/>
                    <a:pt x="15" y="55"/>
                  </a:cubicBezTo>
                  <a:lnTo>
                    <a:pt x="15" y="58"/>
                  </a:lnTo>
                  <a:close/>
                  <a:moveTo>
                    <a:pt x="16" y="53"/>
                  </a:moveTo>
                  <a:cubicBezTo>
                    <a:pt x="5" y="56"/>
                    <a:pt x="5" y="56"/>
                    <a:pt x="5" y="56"/>
                  </a:cubicBezTo>
                  <a:cubicBezTo>
                    <a:pt x="6" y="54"/>
                    <a:pt x="6" y="54"/>
                    <a:pt x="6" y="54"/>
                  </a:cubicBezTo>
                  <a:cubicBezTo>
                    <a:pt x="16" y="51"/>
                    <a:pt x="16" y="51"/>
                    <a:pt x="16" y="51"/>
                  </a:cubicBezTo>
                  <a:lnTo>
                    <a:pt x="16" y="53"/>
                  </a:lnTo>
                  <a:close/>
                  <a:moveTo>
                    <a:pt x="15" y="47"/>
                  </a:moveTo>
                  <a:cubicBezTo>
                    <a:pt x="16" y="47"/>
                    <a:pt x="16" y="47"/>
                    <a:pt x="17" y="47"/>
                  </a:cubicBezTo>
                  <a:cubicBezTo>
                    <a:pt x="17" y="47"/>
                    <a:pt x="17" y="47"/>
                    <a:pt x="17" y="47"/>
                  </a:cubicBezTo>
                  <a:cubicBezTo>
                    <a:pt x="16" y="48"/>
                    <a:pt x="16" y="48"/>
                    <a:pt x="16" y="48"/>
                  </a:cubicBezTo>
                  <a:cubicBezTo>
                    <a:pt x="6" y="52"/>
                    <a:pt x="6" y="52"/>
                    <a:pt x="6" y="52"/>
                  </a:cubicBezTo>
                  <a:cubicBezTo>
                    <a:pt x="6" y="49"/>
                    <a:pt x="6" y="49"/>
                    <a:pt x="6" y="49"/>
                  </a:cubicBezTo>
                  <a:cubicBezTo>
                    <a:pt x="9" y="48"/>
                    <a:pt x="12" y="47"/>
                    <a:pt x="15" y="47"/>
                  </a:cubicBezTo>
                  <a:close/>
                  <a:moveTo>
                    <a:pt x="19" y="38"/>
                  </a:moveTo>
                  <a:cubicBezTo>
                    <a:pt x="9" y="40"/>
                    <a:pt x="9" y="40"/>
                    <a:pt x="9" y="40"/>
                  </a:cubicBezTo>
                  <a:cubicBezTo>
                    <a:pt x="9" y="37"/>
                    <a:pt x="9" y="37"/>
                    <a:pt x="9" y="37"/>
                  </a:cubicBezTo>
                  <a:cubicBezTo>
                    <a:pt x="20" y="35"/>
                    <a:pt x="20" y="35"/>
                    <a:pt x="20" y="35"/>
                  </a:cubicBezTo>
                  <a:lnTo>
                    <a:pt x="19" y="38"/>
                  </a:lnTo>
                  <a:close/>
                  <a:moveTo>
                    <a:pt x="21" y="33"/>
                  </a:moveTo>
                  <a:cubicBezTo>
                    <a:pt x="10" y="35"/>
                    <a:pt x="10" y="35"/>
                    <a:pt x="10" y="35"/>
                  </a:cubicBezTo>
                  <a:cubicBezTo>
                    <a:pt x="11" y="33"/>
                    <a:pt x="11" y="33"/>
                    <a:pt x="11" y="33"/>
                  </a:cubicBezTo>
                  <a:cubicBezTo>
                    <a:pt x="22" y="31"/>
                    <a:pt x="22" y="31"/>
                    <a:pt x="22" y="31"/>
                  </a:cubicBezTo>
                  <a:lnTo>
                    <a:pt x="21" y="33"/>
                  </a:lnTo>
                  <a:close/>
                  <a:moveTo>
                    <a:pt x="22" y="29"/>
                  </a:moveTo>
                  <a:cubicBezTo>
                    <a:pt x="11" y="30"/>
                    <a:pt x="11" y="30"/>
                    <a:pt x="11" y="30"/>
                  </a:cubicBezTo>
                  <a:cubicBezTo>
                    <a:pt x="12" y="28"/>
                    <a:pt x="12" y="28"/>
                    <a:pt x="12" y="28"/>
                  </a:cubicBezTo>
                  <a:cubicBezTo>
                    <a:pt x="23" y="26"/>
                    <a:pt x="23" y="26"/>
                    <a:pt x="23" y="26"/>
                  </a:cubicBezTo>
                  <a:lnTo>
                    <a:pt x="22" y="29"/>
                  </a:lnTo>
                  <a:close/>
                  <a:moveTo>
                    <a:pt x="15" y="19"/>
                  </a:moveTo>
                  <a:cubicBezTo>
                    <a:pt x="16" y="17"/>
                    <a:pt x="16" y="17"/>
                    <a:pt x="16" y="17"/>
                  </a:cubicBezTo>
                  <a:cubicBezTo>
                    <a:pt x="26" y="15"/>
                    <a:pt x="26" y="15"/>
                    <a:pt x="26" y="15"/>
                  </a:cubicBezTo>
                  <a:cubicBezTo>
                    <a:pt x="26" y="18"/>
                    <a:pt x="26" y="18"/>
                    <a:pt x="26" y="18"/>
                  </a:cubicBezTo>
                  <a:lnTo>
                    <a:pt x="15" y="19"/>
                  </a:lnTo>
                  <a:close/>
                  <a:moveTo>
                    <a:pt x="27" y="13"/>
                  </a:moveTo>
                  <a:cubicBezTo>
                    <a:pt x="16" y="15"/>
                    <a:pt x="16" y="15"/>
                    <a:pt x="16" y="15"/>
                  </a:cubicBezTo>
                  <a:cubicBezTo>
                    <a:pt x="17" y="12"/>
                    <a:pt x="17" y="12"/>
                    <a:pt x="17" y="12"/>
                  </a:cubicBezTo>
                  <a:cubicBezTo>
                    <a:pt x="28" y="11"/>
                    <a:pt x="28" y="11"/>
                    <a:pt x="28" y="11"/>
                  </a:cubicBezTo>
                  <a:lnTo>
                    <a:pt x="27" y="13"/>
                  </a:lnTo>
                  <a:close/>
                  <a:moveTo>
                    <a:pt x="28" y="8"/>
                  </a:moveTo>
                  <a:cubicBezTo>
                    <a:pt x="18" y="10"/>
                    <a:pt x="18" y="10"/>
                    <a:pt x="18" y="10"/>
                  </a:cubicBezTo>
                  <a:cubicBezTo>
                    <a:pt x="18" y="8"/>
                    <a:pt x="18" y="8"/>
                    <a:pt x="18" y="8"/>
                  </a:cubicBezTo>
                  <a:cubicBezTo>
                    <a:pt x="29" y="6"/>
                    <a:pt x="29" y="6"/>
                    <a:pt x="29" y="6"/>
                  </a:cubicBezTo>
                  <a:lnTo>
                    <a:pt x="28" y="8"/>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5" name="Freeform 21"/>
            <p:cNvSpPr>
              <a:spLocks noEditPoints="1"/>
            </p:cNvSpPr>
            <p:nvPr/>
          </p:nvSpPr>
          <p:spPr bwMode="auto">
            <a:xfrm>
              <a:off x="9988488" y="4851947"/>
              <a:ext cx="155525" cy="223055"/>
            </a:xfrm>
            <a:custGeom>
              <a:avLst/>
              <a:gdLst>
                <a:gd name="T0" fmla="*/ 17 w 32"/>
                <a:gd name="T1" fmla="*/ 6 h 46"/>
                <a:gd name="T2" fmla="*/ 19 w 32"/>
                <a:gd name="T3" fmla="*/ 2 h 46"/>
                <a:gd name="T4" fmla="*/ 16 w 32"/>
                <a:gd name="T5" fmla="*/ 0 h 46"/>
                <a:gd name="T6" fmla="*/ 7 w 32"/>
                <a:gd name="T7" fmla="*/ 20 h 46"/>
                <a:gd name="T8" fmla="*/ 4 w 32"/>
                <a:gd name="T9" fmla="*/ 26 h 46"/>
                <a:gd name="T10" fmla="*/ 0 w 32"/>
                <a:gd name="T11" fmla="*/ 41 h 46"/>
                <a:gd name="T12" fmla="*/ 4 w 32"/>
                <a:gd name="T13" fmla="*/ 42 h 46"/>
                <a:gd name="T14" fmla="*/ 14 w 32"/>
                <a:gd name="T15" fmla="*/ 40 h 46"/>
                <a:gd name="T16" fmla="*/ 13 w 32"/>
                <a:gd name="T17" fmla="*/ 45 h 46"/>
                <a:gd name="T18" fmla="*/ 17 w 32"/>
                <a:gd name="T19" fmla="*/ 46 h 46"/>
                <a:gd name="T20" fmla="*/ 21 w 32"/>
                <a:gd name="T21" fmla="*/ 32 h 46"/>
                <a:gd name="T22" fmla="*/ 23 w 32"/>
                <a:gd name="T23" fmla="*/ 27 h 46"/>
                <a:gd name="T24" fmla="*/ 19 w 32"/>
                <a:gd name="T25" fmla="*/ 25 h 46"/>
                <a:gd name="T26" fmla="*/ 9 w 32"/>
                <a:gd name="T27" fmla="*/ 26 h 46"/>
                <a:gd name="T28" fmla="*/ 11 w 32"/>
                <a:gd name="T29" fmla="*/ 21 h 46"/>
                <a:gd name="T30" fmla="*/ 11 w 32"/>
                <a:gd name="T31" fmla="*/ 22 h 46"/>
                <a:gd name="T32" fmla="*/ 21 w 32"/>
                <a:gd name="T33" fmla="*/ 21 h 46"/>
                <a:gd name="T34" fmla="*/ 20 w 32"/>
                <a:gd name="T35" fmla="*/ 25 h 46"/>
                <a:gd name="T36" fmla="*/ 23 w 32"/>
                <a:gd name="T37" fmla="*/ 27 h 46"/>
                <a:gd name="T38" fmla="*/ 32 w 32"/>
                <a:gd name="T39" fmla="*/ 8 h 46"/>
                <a:gd name="T40" fmla="*/ 28 w 32"/>
                <a:gd name="T41" fmla="*/ 6 h 46"/>
                <a:gd name="T42" fmla="*/ 17 w 32"/>
                <a:gd name="T43" fmla="*/ 6 h 46"/>
                <a:gd name="T44" fmla="*/ 15 w 32"/>
                <a:gd name="T45" fmla="*/ 38 h 46"/>
                <a:gd name="T46" fmla="*/ 4 w 32"/>
                <a:gd name="T47" fmla="*/ 40 h 46"/>
                <a:gd name="T48" fmla="*/ 5 w 32"/>
                <a:gd name="T49" fmla="*/ 38 h 46"/>
                <a:gd name="T50" fmla="*/ 16 w 32"/>
                <a:gd name="T51" fmla="*/ 36 h 46"/>
                <a:gd name="T52" fmla="*/ 15 w 32"/>
                <a:gd name="T53" fmla="*/ 38 h 46"/>
                <a:gd name="T54" fmla="*/ 16 w 32"/>
                <a:gd name="T55" fmla="*/ 34 h 46"/>
                <a:gd name="T56" fmla="*/ 5 w 32"/>
                <a:gd name="T57" fmla="*/ 35 h 46"/>
                <a:gd name="T58" fmla="*/ 6 w 32"/>
                <a:gd name="T59" fmla="*/ 33 h 46"/>
                <a:gd name="T60" fmla="*/ 17 w 32"/>
                <a:gd name="T61" fmla="*/ 31 h 46"/>
                <a:gd name="T62" fmla="*/ 16 w 32"/>
                <a:gd name="T63" fmla="*/ 34 h 46"/>
                <a:gd name="T64" fmla="*/ 9 w 32"/>
                <a:gd name="T65" fmla="*/ 28 h 46"/>
                <a:gd name="T66" fmla="*/ 19 w 32"/>
                <a:gd name="T67" fmla="*/ 27 h 46"/>
                <a:gd name="T68" fmla="*/ 18 w 32"/>
                <a:gd name="T69" fmla="*/ 30 h 46"/>
                <a:gd name="T70" fmla="*/ 14 w 32"/>
                <a:gd name="T71" fmla="*/ 30 h 46"/>
                <a:gd name="T72" fmla="*/ 7 w 32"/>
                <a:gd name="T73" fmla="*/ 31 h 46"/>
                <a:gd name="T74" fmla="*/ 8 w 32"/>
                <a:gd name="T75" fmla="*/ 28 h 46"/>
                <a:gd name="T76" fmla="*/ 9 w 32"/>
                <a:gd name="T77" fmla="*/ 28 h 46"/>
                <a:gd name="T78" fmla="*/ 22 w 32"/>
                <a:gd name="T79" fmla="*/ 19 h 46"/>
                <a:gd name="T80" fmla="*/ 11 w 32"/>
                <a:gd name="T81" fmla="*/ 19 h 46"/>
                <a:gd name="T82" fmla="*/ 13 w 32"/>
                <a:gd name="T83" fmla="*/ 17 h 46"/>
                <a:gd name="T84" fmla="*/ 23 w 32"/>
                <a:gd name="T85" fmla="*/ 17 h 46"/>
                <a:gd name="T86" fmla="*/ 22 w 32"/>
                <a:gd name="T87" fmla="*/ 19 h 46"/>
                <a:gd name="T88" fmla="*/ 24 w 32"/>
                <a:gd name="T89" fmla="*/ 15 h 46"/>
                <a:gd name="T90" fmla="*/ 13 w 32"/>
                <a:gd name="T91" fmla="*/ 15 h 46"/>
                <a:gd name="T92" fmla="*/ 14 w 32"/>
                <a:gd name="T93" fmla="*/ 13 h 46"/>
                <a:gd name="T94" fmla="*/ 25 w 32"/>
                <a:gd name="T95" fmla="*/ 12 h 46"/>
                <a:gd name="T96" fmla="*/ 24 w 32"/>
                <a:gd name="T97" fmla="*/ 15 h 46"/>
                <a:gd name="T98" fmla="*/ 26 w 32"/>
                <a:gd name="T99" fmla="*/ 10 h 46"/>
                <a:gd name="T100" fmla="*/ 15 w 32"/>
                <a:gd name="T101" fmla="*/ 11 h 46"/>
                <a:gd name="T102" fmla="*/ 16 w 32"/>
                <a:gd name="T103" fmla="*/ 8 h 46"/>
                <a:gd name="T104" fmla="*/ 27 w 32"/>
                <a:gd name="T105" fmla="*/ 8 h 46"/>
                <a:gd name="T106" fmla="*/ 26 w 32"/>
                <a:gd name="T10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46">
                  <a:moveTo>
                    <a:pt x="17" y="6"/>
                  </a:moveTo>
                  <a:cubicBezTo>
                    <a:pt x="19" y="2"/>
                    <a:pt x="19" y="2"/>
                    <a:pt x="19" y="2"/>
                  </a:cubicBezTo>
                  <a:cubicBezTo>
                    <a:pt x="16" y="0"/>
                    <a:pt x="16" y="0"/>
                    <a:pt x="16" y="0"/>
                  </a:cubicBezTo>
                  <a:cubicBezTo>
                    <a:pt x="7" y="20"/>
                    <a:pt x="7" y="20"/>
                    <a:pt x="7" y="20"/>
                  </a:cubicBezTo>
                  <a:cubicBezTo>
                    <a:pt x="4" y="26"/>
                    <a:pt x="4" y="26"/>
                    <a:pt x="4" y="26"/>
                  </a:cubicBezTo>
                  <a:cubicBezTo>
                    <a:pt x="0" y="41"/>
                    <a:pt x="0" y="41"/>
                    <a:pt x="0" y="41"/>
                  </a:cubicBezTo>
                  <a:cubicBezTo>
                    <a:pt x="4" y="42"/>
                    <a:pt x="4" y="42"/>
                    <a:pt x="4" y="42"/>
                  </a:cubicBezTo>
                  <a:cubicBezTo>
                    <a:pt x="14" y="40"/>
                    <a:pt x="14" y="40"/>
                    <a:pt x="14" y="40"/>
                  </a:cubicBezTo>
                  <a:cubicBezTo>
                    <a:pt x="13" y="45"/>
                    <a:pt x="13" y="45"/>
                    <a:pt x="13" y="45"/>
                  </a:cubicBezTo>
                  <a:cubicBezTo>
                    <a:pt x="17" y="46"/>
                    <a:pt x="17" y="46"/>
                    <a:pt x="17" y="46"/>
                  </a:cubicBezTo>
                  <a:cubicBezTo>
                    <a:pt x="21" y="32"/>
                    <a:pt x="21" y="32"/>
                    <a:pt x="21" y="32"/>
                  </a:cubicBezTo>
                  <a:cubicBezTo>
                    <a:pt x="23" y="27"/>
                    <a:pt x="23" y="27"/>
                    <a:pt x="23" y="27"/>
                  </a:cubicBezTo>
                  <a:cubicBezTo>
                    <a:pt x="19" y="25"/>
                    <a:pt x="19" y="25"/>
                    <a:pt x="19" y="25"/>
                  </a:cubicBezTo>
                  <a:cubicBezTo>
                    <a:pt x="9" y="26"/>
                    <a:pt x="9" y="26"/>
                    <a:pt x="9" y="26"/>
                  </a:cubicBezTo>
                  <a:cubicBezTo>
                    <a:pt x="11" y="21"/>
                    <a:pt x="11" y="21"/>
                    <a:pt x="11" y="21"/>
                  </a:cubicBezTo>
                  <a:cubicBezTo>
                    <a:pt x="11" y="22"/>
                    <a:pt x="11" y="22"/>
                    <a:pt x="11" y="22"/>
                  </a:cubicBezTo>
                  <a:cubicBezTo>
                    <a:pt x="21" y="21"/>
                    <a:pt x="21" y="21"/>
                    <a:pt x="21" y="21"/>
                  </a:cubicBezTo>
                  <a:cubicBezTo>
                    <a:pt x="20" y="25"/>
                    <a:pt x="20" y="25"/>
                    <a:pt x="20" y="25"/>
                  </a:cubicBezTo>
                  <a:cubicBezTo>
                    <a:pt x="23" y="27"/>
                    <a:pt x="23" y="27"/>
                    <a:pt x="23" y="27"/>
                  </a:cubicBezTo>
                  <a:cubicBezTo>
                    <a:pt x="32" y="8"/>
                    <a:pt x="32" y="8"/>
                    <a:pt x="32" y="8"/>
                  </a:cubicBezTo>
                  <a:cubicBezTo>
                    <a:pt x="28" y="6"/>
                    <a:pt x="28" y="6"/>
                    <a:pt x="28" y="6"/>
                  </a:cubicBezTo>
                  <a:lnTo>
                    <a:pt x="17" y="6"/>
                  </a:lnTo>
                  <a:close/>
                  <a:moveTo>
                    <a:pt x="15" y="38"/>
                  </a:moveTo>
                  <a:cubicBezTo>
                    <a:pt x="4" y="40"/>
                    <a:pt x="4" y="40"/>
                    <a:pt x="4" y="40"/>
                  </a:cubicBezTo>
                  <a:cubicBezTo>
                    <a:pt x="5" y="38"/>
                    <a:pt x="5" y="38"/>
                    <a:pt x="5" y="38"/>
                  </a:cubicBezTo>
                  <a:cubicBezTo>
                    <a:pt x="16" y="36"/>
                    <a:pt x="16" y="36"/>
                    <a:pt x="16" y="36"/>
                  </a:cubicBezTo>
                  <a:lnTo>
                    <a:pt x="15" y="38"/>
                  </a:lnTo>
                  <a:close/>
                  <a:moveTo>
                    <a:pt x="16" y="34"/>
                  </a:moveTo>
                  <a:cubicBezTo>
                    <a:pt x="5" y="35"/>
                    <a:pt x="5" y="35"/>
                    <a:pt x="5" y="35"/>
                  </a:cubicBezTo>
                  <a:cubicBezTo>
                    <a:pt x="6" y="33"/>
                    <a:pt x="6" y="33"/>
                    <a:pt x="6" y="33"/>
                  </a:cubicBezTo>
                  <a:cubicBezTo>
                    <a:pt x="17" y="31"/>
                    <a:pt x="17" y="31"/>
                    <a:pt x="17" y="31"/>
                  </a:cubicBezTo>
                  <a:lnTo>
                    <a:pt x="16" y="34"/>
                  </a:lnTo>
                  <a:close/>
                  <a:moveTo>
                    <a:pt x="9" y="28"/>
                  </a:moveTo>
                  <a:cubicBezTo>
                    <a:pt x="13" y="27"/>
                    <a:pt x="16" y="28"/>
                    <a:pt x="19" y="27"/>
                  </a:cubicBezTo>
                  <a:cubicBezTo>
                    <a:pt x="18" y="30"/>
                    <a:pt x="18" y="30"/>
                    <a:pt x="18" y="30"/>
                  </a:cubicBezTo>
                  <a:cubicBezTo>
                    <a:pt x="16" y="30"/>
                    <a:pt x="15" y="30"/>
                    <a:pt x="14" y="30"/>
                  </a:cubicBezTo>
                  <a:cubicBezTo>
                    <a:pt x="12" y="30"/>
                    <a:pt x="9" y="30"/>
                    <a:pt x="7" y="31"/>
                  </a:cubicBezTo>
                  <a:cubicBezTo>
                    <a:pt x="8" y="28"/>
                    <a:pt x="8" y="28"/>
                    <a:pt x="8" y="28"/>
                  </a:cubicBezTo>
                  <a:cubicBezTo>
                    <a:pt x="8" y="28"/>
                    <a:pt x="9" y="28"/>
                    <a:pt x="9" y="28"/>
                  </a:cubicBezTo>
                  <a:close/>
                  <a:moveTo>
                    <a:pt x="22" y="19"/>
                  </a:moveTo>
                  <a:cubicBezTo>
                    <a:pt x="11" y="19"/>
                    <a:pt x="11" y="19"/>
                    <a:pt x="11" y="19"/>
                  </a:cubicBezTo>
                  <a:cubicBezTo>
                    <a:pt x="13" y="17"/>
                    <a:pt x="13" y="17"/>
                    <a:pt x="13" y="17"/>
                  </a:cubicBezTo>
                  <a:cubicBezTo>
                    <a:pt x="23" y="17"/>
                    <a:pt x="23" y="17"/>
                    <a:pt x="23" y="17"/>
                  </a:cubicBezTo>
                  <a:lnTo>
                    <a:pt x="22" y="19"/>
                  </a:lnTo>
                  <a:close/>
                  <a:moveTo>
                    <a:pt x="24" y="15"/>
                  </a:moveTo>
                  <a:cubicBezTo>
                    <a:pt x="13" y="15"/>
                    <a:pt x="13" y="15"/>
                    <a:pt x="13" y="15"/>
                  </a:cubicBezTo>
                  <a:cubicBezTo>
                    <a:pt x="14" y="13"/>
                    <a:pt x="14" y="13"/>
                    <a:pt x="14" y="13"/>
                  </a:cubicBezTo>
                  <a:cubicBezTo>
                    <a:pt x="25" y="12"/>
                    <a:pt x="25" y="12"/>
                    <a:pt x="25" y="12"/>
                  </a:cubicBezTo>
                  <a:lnTo>
                    <a:pt x="24" y="15"/>
                  </a:lnTo>
                  <a:close/>
                  <a:moveTo>
                    <a:pt x="26" y="10"/>
                  </a:moveTo>
                  <a:cubicBezTo>
                    <a:pt x="15" y="11"/>
                    <a:pt x="15" y="11"/>
                    <a:pt x="15" y="11"/>
                  </a:cubicBezTo>
                  <a:cubicBezTo>
                    <a:pt x="16" y="8"/>
                    <a:pt x="16" y="8"/>
                    <a:pt x="16" y="8"/>
                  </a:cubicBezTo>
                  <a:cubicBezTo>
                    <a:pt x="27" y="8"/>
                    <a:pt x="27" y="8"/>
                    <a:pt x="27" y="8"/>
                  </a:cubicBezTo>
                  <a:lnTo>
                    <a:pt x="26" y="10"/>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6" name="Freeform 22"/>
            <p:cNvSpPr>
              <a:spLocks noEditPoints="1"/>
            </p:cNvSpPr>
            <p:nvPr/>
          </p:nvSpPr>
          <p:spPr bwMode="auto">
            <a:xfrm>
              <a:off x="10066251" y="4571594"/>
              <a:ext cx="202591" cy="319235"/>
            </a:xfrm>
            <a:custGeom>
              <a:avLst/>
              <a:gdLst>
                <a:gd name="T0" fmla="*/ 68 w 99"/>
                <a:gd name="T1" fmla="*/ 5 h 156"/>
                <a:gd name="T2" fmla="*/ 40 w 99"/>
                <a:gd name="T3" fmla="*/ 45 h 156"/>
                <a:gd name="T4" fmla="*/ 73 w 99"/>
                <a:gd name="T5" fmla="*/ 50 h 156"/>
                <a:gd name="T6" fmla="*/ 68 w 99"/>
                <a:gd name="T7" fmla="*/ 59 h 156"/>
                <a:gd name="T8" fmla="*/ 50 w 99"/>
                <a:gd name="T9" fmla="*/ 50 h 156"/>
                <a:gd name="T10" fmla="*/ 19 w 99"/>
                <a:gd name="T11" fmla="*/ 92 h 156"/>
                <a:gd name="T12" fmla="*/ 9 w 99"/>
                <a:gd name="T13" fmla="*/ 142 h 156"/>
                <a:gd name="T14" fmla="*/ 28 w 99"/>
                <a:gd name="T15" fmla="*/ 151 h 156"/>
                <a:gd name="T16" fmla="*/ 59 w 99"/>
                <a:gd name="T17" fmla="*/ 109 h 156"/>
                <a:gd name="T18" fmla="*/ 99 w 99"/>
                <a:gd name="T19" fmla="*/ 17 h 156"/>
                <a:gd name="T20" fmla="*/ 64 w 99"/>
                <a:gd name="T21" fmla="*/ 14 h 156"/>
                <a:gd name="T22" fmla="*/ 9 w 99"/>
                <a:gd name="T23" fmla="*/ 137 h 156"/>
                <a:gd name="T24" fmla="*/ 38 w 99"/>
                <a:gd name="T25" fmla="*/ 130 h 156"/>
                <a:gd name="T26" fmla="*/ 40 w 99"/>
                <a:gd name="T27" fmla="*/ 125 h 156"/>
                <a:gd name="T28" fmla="*/ 16 w 99"/>
                <a:gd name="T29" fmla="*/ 120 h 156"/>
                <a:gd name="T30" fmla="*/ 40 w 99"/>
                <a:gd name="T31" fmla="*/ 125 h 156"/>
                <a:gd name="T32" fmla="*/ 19 w 99"/>
                <a:gd name="T33" fmla="*/ 116 h 156"/>
                <a:gd name="T34" fmla="*/ 47 w 99"/>
                <a:gd name="T35" fmla="*/ 109 h 156"/>
                <a:gd name="T36" fmla="*/ 50 w 99"/>
                <a:gd name="T37" fmla="*/ 104 h 156"/>
                <a:gd name="T38" fmla="*/ 28 w 99"/>
                <a:gd name="T39" fmla="*/ 97 h 156"/>
                <a:gd name="T40" fmla="*/ 54 w 99"/>
                <a:gd name="T41" fmla="*/ 94 h 156"/>
                <a:gd name="T42" fmla="*/ 50 w 99"/>
                <a:gd name="T43" fmla="*/ 104 h 156"/>
                <a:gd name="T44" fmla="*/ 31 w 99"/>
                <a:gd name="T45" fmla="*/ 92 h 156"/>
                <a:gd name="T46" fmla="*/ 59 w 99"/>
                <a:gd name="T47" fmla="*/ 85 h 156"/>
                <a:gd name="T48" fmla="*/ 61 w 99"/>
                <a:gd name="T49" fmla="*/ 80 h 156"/>
                <a:gd name="T50" fmla="*/ 38 w 99"/>
                <a:gd name="T51" fmla="*/ 76 h 156"/>
                <a:gd name="T52" fmla="*/ 61 w 99"/>
                <a:gd name="T53" fmla="*/ 80 h 156"/>
                <a:gd name="T54" fmla="*/ 40 w 99"/>
                <a:gd name="T55" fmla="*/ 71 h 156"/>
                <a:gd name="T56" fmla="*/ 68 w 99"/>
                <a:gd name="T57" fmla="*/ 64 h 156"/>
                <a:gd name="T58" fmla="*/ 75 w 99"/>
                <a:gd name="T59" fmla="*/ 45 h 156"/>
                <a:gd name="T60" fmla="*/ 54 w 99"/>
                <a:gd name="T61" fmla="*/ 40 h 156"/>
                <a:gd name="T62" fmla="*/ 75 w 99"/>
                <a:gd name="T63" fmla="*/ 45 h 156"/>
                <a:gd name="T64" fmla="*/ 54 w 99"/>
                <a:gd name="T65" fmla="*/ 35 h 156"/>
                <a:gd name="T66" fmla="*/ 83 w 99"/>
                <a:gd name="T67" fmla="*/ 28 h 156"/>
                <a:gd name="T68" fmla="*/ 85 w 99"/>
                <a:gd name="T69" fmla="*/ 24 h 156"/>
                <a:gd name="T70" fmla="*/ 64 w 99"/>
                <a:gd name="T71" fmla="*/ 19 h 156"/>
                <a:gd name="T72" fmla="*/ 85 w 99"/>
                <a:gd name="T73"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56">
                  <a:moveTo>
                    <a:pt x="64" y="14"/>
                  </a:moveTo>
                  <a:lnTo>
                    <a:pt x="68" y="5"/>
                  </a:lnTo>
                  <a:lnTo>
                    <a:pt x="61" y="0"/>
                  </a:lnTo>
                  <a:lnTo>
                    <a:pt x="40" y="45"/>
                  </a:lnTo>
                  <a:lnTo>
                    <a:pt x="50" y="50"/>
                  </a:lnTo>
                  <a:lnTo>
                    <a:pt x="73" y="50"/>
                  </a:lnTo>
                  <a:lnTo>
                    <a:pt x="71" y="59"/>
                  </a:lnTo>
                  <a:lnTo>
                    <a:pt x="68" y="59"/>
                  </a:lnTo>
                  <a:lnTo>
                    <a:pt x="45" y="59"/>
                  </a:lnTo>
                  <a:lnTo>
                    <a:pt x="50" y="50"/>
                  </a:lnTo>
                  <a:lnTo>
                    <a:pt x="40" y="45"/>
                  </a:lnTo>
                  <a:lnTo>
                    <a:pt x="19" y="92"/>
                  </a:lnTo>
                  <a:lnTo>
                    <a:pt x="0" y="137"/>
                  </a:lnTo>
                  <a:lnTo>
                    <a:pt x="9" y="142"/>
                  </a:lnTo>
                  <a:lnTo>
                    <a:pt x="33" y="142"/>
                  </a:lnTo>
                  <a:lnTo>
                    <a:pt x="28" y="151"/>
                  </a:lnTo>
                  <a:lnTo>
                    <a:pt x="38" y="156"/>
                  </a:lnTo>
                  <a:lnTo>
                    <a:pt x="59" y="109"/>
                  </a:lnTo>
                  <a:lnTo>
                    <a:pt x="78" y="64"/>
                  </a:lnTo>
                  <a:lnTo>
                    <a:pt x="99" y="17"/>
                  </a:lnTo>
                  <a:lnTo>
                    <a:pt x="90" y="14"/>
                  </a:lnTo>
                  <a:lnTo>
                    <a:pt x="64" y="14"/>
                  </a:lnTo>
                  <a:close/>
                  <a:moveTo>
                    <a:pt x="35" y="137"/>
                  </a:moveTo>
                  <a:lnTo>
                    <a:pt x="9" y="137"/>
                  </a:lnTo>
                  <a:lnTo>
                    <a:pt x="12" y="132"/>
                  </a:lnTo>
                  <a:lnTo>
                    <a:pt x="38" y="130"/>
                  </a:lnTo>
                  <a:lnTo>
                    <a:pt x="35" y="137"/>
                  </a:lnTo>
                  <a:close/>
                  <a:moveTo>
                    <a:pt x="40" y="125"/>
                  </a:moveTo>
                  <a:lnTo>
                    <a:pt x="14" y="128"/>
                  </a:lnTo>
                  <a:lnTo>
                    <a:pt x="16" y="120"/>
                  </a:lnTo>
                  <a:lnTo>
                    <a:pt x="42" y="120"/>
                  </a:lnTo>
                  <a:lnTo>
                    <a:pt x="40" y="125"/>
                  </a:lnTo>
                  <a:close/>
                  <a:moveTo>
                    <a:pt x="45" y="116"/>
                  </a:moveTo>
                  <a:lnTo>
                    <a:pt x="19" y="116"/>
                  </a:lnTo>
                  <a:lnTo>
                    <a:pt x="21" y="111"/>
                  </a:lnTo>
                  <a:lnTo>
                    <a:pt x="47" y="109"/>
                  </a:lnTo>
                  <a:lnTo>
                    <a:pt x="45" y="116"/>
                  </a:lnTo>
                  <a:close/>
                  <a:moveTo>
                    <a:pt x="50" y="104"/>
                  </a:moveTo>
                  <a:lnTo>
                    <a:pt x="24" y="106"/>
                  </a:lnTo>
                  <a:lnTo>
                    <a:pt x="28" y="97"/>
                  </a:lnTo>
                  <a:lnTo>
                    <a:pt x="28" y="97"/>
                  </a:lnTo>
                  <a:lnTo>
                    <a:pt x="54" y="94"/>
                  </a:lnTo>
                  <a:lnTo>
                    <a:pt x="50" y="106"/>
                  </a:lnTo>
                  <a:lnTo>
                    <a:pt x="50" y="104"/>
                  </a:lnTo>
                  <a:close/>
                  <a:moveTo>
                    <a:pt x="57" y="90"/>
                  </a:moveTo>
                  <a:lnTo>
                    <a:pt x="31" y="92"/>
                  </a:lnTo>
                  <a:lnTo>
                    <a:pt x="33" y="85"/>
                  </a:lnTo>
                  <a:lnTo>
                    <a:pt x="59" y="85"/>
                  </a:lnTo>
                  <a:lnTo>
                    <a:pt x="57" y="90"/>
                  </a:lnTo>
                  <a:close/>
                  <a:moveTo>
                    <a:pt x="61" y="80"/>
                  </a:moveTo>
                  <a:lnTo>
                    <a:pt x="35" y="80"/>
                  </a:lnTo>
                  <a:lnTo>
                    <a:pt x="38" y="76"/>
                  </a:lnTo>
                  <a:lnTo>
                    <a:pt x="64" y="73"/>
                  </a:lnTo>
                  <a:lnTo>
                    <a:pt x="61" y="80"/>
                  </a:lnTo>
                  <a:close/>
                  <a:moveTo>
                    <a:pt x="66" y="68"/>
                  </a:moveTo>
                  <a:lnTo>
                    <a:pt x="40" y="71"/>
                  </a:lnTo>
                  <a:lnTo>
                    <a:pt x="42" y="64"/>
                  </a:lnTo>
                  <a:lnTo>
                    <a:pt x="68" y="64"/>
                  </a:lnTo>
                  <a:lnTo>
                    <a:pt x="66" y="68"/>
                  </a:lnTo>
                  <a:close/>
                  <a:moveTo>
                    <a:pt x="75" y="45"/>
                  </a:moveTo>
                  <a:lnTo>
                    <a:pt x="50" y="45"/>
                  </a:lnTo>
                  <a:lnTo>
                    <a:pt x="54" y="40"/>
                  </a:lnTo>
                  <a:lnTo>
                    <a:pt x="78" y="38"/>
                  </a:lnTo>
                  <a:lnTo>
                    <a:pt x="75" y="45"/>
                  </a:lnTo>
                  <a:close/>
                  <a:moveTo>
                    <a:pt x="80" y="33"/>
                  </a:moveTo>
                  <a:lnTo>
                    <a:pt x="54" y="35"/>
                  </a:lnTo>
                  <a:lnTo>
                    <a:pt x="59" y="28"/>
                  </a:lnTo>
                  <a:lnTo>
                    <a:pt x="83" y="28"/>
                  </a:lnTo>
                  <a:lnTo>
                    <a:pt x="80" y="33"/>
                  </a:lnTo>
                  <a:close/>
                  <a:moveTo>
                    <a:pt x="85" y="24"/>
                  </a:moveTo>
                  <a:lnTo>
                    <a:pt x="59" y="24"/>
                  </a:lnTo>
                  <a:lnTo>
                    <a:pt x="64" y="19"/>
                  </a:lnTo>
                  <a:lnTo>
                    <a:pt x="87" y="19"/>
                  </a:lnTo>
                  <a:lnTo>
                    <a:pt x="85" y="24"/>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7" name="Freeform 23"/>
            <p:cNvSpPr>
              <a:spLocks noEditPoints="1"/>
            </p:cNvSpPr>
            <p:nvPr/>
          </p:nvSpPr>
          <p:spPr bwMode="auto">
            <a:xfrm>
              <a:off x="10191080" y="4287148"/>
              <a:ext cx="202591" cy="319235"/>
            </a:xfrm>
            <a:custGeom>
              <a:avLst/>
              <a:gdLst>
                <a:gd name="T0" fmla="*/ 33 w 42"/>
                <a:gd name="T1" fmla="*/ 3 h 66"/>
                <a:gd name="T2" fmla="*/ 24 w 42"/>
                <a:gd name="T3" fmla="*/ 5 h 66"/>
                <a:gd name="T4" fmla="*/ 9 w 42"/>
                <a:gd name="T5" fmla="*/ 40 h 66"/>
                <a:gd name="T6" fmla="*/ 23 w 42"/>
                <a:gd name="T7" fmla="*/ 41 h 66"/>
                <a:gd name="T8" fmla="*/ 21 w 42"/>
                <a:gd name="T9" fmla="*/ 45 h 66"/>
                <a:gd name="T10" fmla="*/ 12 w 42"/>
                <a:gd name="T11" fmla="*/ 41 h 66"/>
                <a:gd name="T12" fmla="*/ 0 w 42"/>
                <a:gd name="T13" fmla="*/ 59 h 66"/>
                <a:gd name="T14" fmla="*/ 14 w 42"/>
                <a:gd name="T15" fmla="*/ 61 h 66"/>
                <a:gd name="T16" fmla="*/ 16 w 42"/>
                <a:gd name="T17" fmla="*/ 66 h 66"/>
                <a:gd name="T18" fmla="*/ 34 w 42"/>
                <a:gd name="T19" fmla="*/ 28 h 66"/>
                <a:gd name="T20" fmla="*/ 19 w 42"/>
                <a:gd name="T21" fmla="*/ 26 h 66"/>
                <a:gd name="T22" fmla="*/ 21 w 42"/>
                <a:gd name="T23" fmla="*/ 22 h 66"/>
                <a:gd name="T24" fmla="*/ 30 w 42"/>
                <a:gd name="T25" fmla="*/ 26 h 66"/>
                <a:gd name="T26" fmla="*/ 39 w 42"/>
                <a:gd name="T27" fmla="*/ 16 h 66"/>
                <a:gd name="T28" fmla="*/ 40 w 42"/>
                <a:gd name="T29" fmla="*/ 10 h 66"/>
                <a:gd name="T30" fmla="*/ 15 w 42"/>
                <a:gd name="T31" fmla="*/ 58 h 66"/>
                <a:gd name="T32" fmla="*/ 5 w 42"/>
                <a:gd name="T33" fmla="*/ 56 h 66"/>
                <a:gd name="T34" fmla="*/ 15 w 42"/>
                <a:gd name="T35" fmla="*/ 58 h 66"/>
                <a:gd name="T36" fmla="*/ 6 w 42"/>
                <a:gd name="T37" fmla="*/ 54 h 66"/>
                <a:gd name="T38" fmla="*/ 18 w 42"/>
                <a:gd name="T39" fmla="*/ 52 h 66"/>
                <a:gd name="T40" fmla="*/ 19 w 42"/>
                <a:gd name="T41" fmla="*/ 50 h 66"/>
                <a:gd name="T42" fmla="*/ 9 w 42"/>
                <a:gd name="T43" fmla="*/ 48 h 66"/>
                <a:gd name="T44" fmla="*/ 19 w 42"/>
                <a:gd name="T45" fmla="*/ 50 h 66"/>
                <a:gd name="T46" fmla="*/ 13 w 42"/>
                <a:gd name="T47" fmla="*/ 39 h 66"/>
                <a:gd name="T48" fmla="*/ 25 w 42"/>
                <a:gd name="T49" fmla="*/ 37 h 66"/>
                <a:gd name="T50" fmla="*/ 26 w 42"/>
                <a:gd name="T51" fmla="*/ 35 h 66"/>
                <a:gd name="T52" fmla="*/ 16 w 42"/>
                <a:gd name="T53" fmla="*/ 33 h 66"/>
                <a:gd name="T54" fmla="*/ 26 w 42"/>
                <a:gd name="T55" fmla="*/ 35 h 66"/>
                <a:gd name="T56" fmla="*/ 28 w 42"/>
                <a:gd name="T57" fmla="*/ 30 h 66"/>
                <a:gd name="T58" fmla="*/ 18 w 42"/>
                <a:gd name="T59" fmla="*/ 28 h 66"/>
                <a:gd name="T60" fmla="*/ 33 w 42"/>
                <a:gd name="T61" fmla="*/ 20 h 66"/>
                <a:gd name="T62" fmla="*/ 23 w 42"/>
                <a:gd name="T63" fmla="*/ 18 h 66"/>
                <a:gd name="T64" fmla="*/ 33 w 42"/>
                <a:gd name="T65" fmla="*/ 20 h 66"/>
                <a:gd name="T66" fmla="*/ 24 w 42"/>
                <a:gd name="T67" fmla="*/ 16 h 66"/>
                <a:gd name="T68" fmla="*/ 30 w 42"/>
                <a:gd name="T69" fmla="*/ 13 h 66"/>
                <a:gd name="T70" fmla="*/ 35 w 42"/>
                <a:gd name="T71" fmla="*/ 15 h 66"/>
                <a:gd name="T72" fmla="*/ 32 w 42"/>
                <a:gd name="T73" fmla="*/ 11 h 66"/>
                <a:gd name="T74" fmla="*/ 27 w 42"/>
                <a:gd name="T75" fmla="*/ 8 h 66"/>
                <a:gd name="T76" fmla="*/ 38 w 42"/>
                <a:gd name="T7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66">
                  <a:moveTo>
                    <a:pt x="30" y="6"/>
                  </a:moveTo>
                  <a:cubicBezTo>
                    <a:pt x="33" y="3"/>
                    <a:pt x="33" y="3"/>
                    <a:pt x="33" y="3"/>
                  </a:cubicBezTo>
                  <a:cubicBezTo>
                    <a:pt x="31" y="0"/>
                    <a:pt x="31" y="0"/>
                    <a:pt x="31" y="0"/>
                  </a:cubicBezTo>
                  <a:cubicBezTo>
                    <a:pt x="24" y="5"/>
                    <a:pt x="24" y="5"/>
                    <a:pt x="24" y="5"/>
                  </a:cubicBezTo>
                  <a:cubicBezTo>
                    <a:pt x="17" y="20"/>
                    <a:pt x="17" y="20"/>
                    <a:pt x="17" y="20"/>
                  </a:cubicBezTo>
                  <a:cubicBezTo>
                    <a:pt x="9" y="40"/>
                    <a:pt x="9" y="40"/>
                    <a:pt x="9" y="40"/>
                  </a:cubicBezTo>
                  <a:cubicBezTo>
                    <a:pt x="12" y="42"/>
                    <a:pt x="12" y="42"/>
                    <a:pt x="12" y="42"/>
                  </a:cubicBezTo>
                  <a:cubicBezTo>
                    <a:pt x="23" y="41"/>
                    <a:pt x="23" y="41"/>
                    <a:pt x="23" y="41"/>
                  </a:cubicBezTo>
                  <a:cubicBezTo>
                    <a:pt x="21" y="45"/>
                    <a:pt x="21" y="45"/>
                    <a:pt x="21" y="45"/>
                  </a:cubicBezTo>
                  <a:cubicBezTo>
                    <a:pt x="21" y="45"/>
                    <a:pt x="21" y="45"/>
                    <a:pt x="21" y="45"/>
                  </a:cubicBezTo>
                  <a:cubicBezTo>
                    <a:pt x="10" y="46"/>
                    <a:pt x="10" y="46"/>
                    <a:pt x="10" y="46"/>
                  </a:cubicBezTo>
                  <a:cubicBezTo>
                    <a:pt x="12" y="41"/>
                    <a:pt x="12" y="41"/>
                    <a:pt x="12" y="41"/>
                  </a:cubicBezTo>
                  <a:cubicBezTo>
                    <a:pt x="9" y="40"/>
                    <a:pt x="9" y="40"/>
                    <a:pt x="9" y="40"/>
                  </a:cubicBezTo>
                  <a:cubicBezTo>
                    <a:pt x="0" y="59"/>
                    <a:pt x="0" y="59"/>
                    <a:pt x="0" y="59"/>
                  </a:cubicBezTo>
                  <a:cubicBezTo>
                    <a:pt x="4" y="61"/>
                    <a:pt x="4" y="61"/>
                    <a:pt x="4" y="61"/>
                  </a:cubicBezTo>
                  <a:cubicBezTo>
                    <a:pt x="14" y="61"/>
                    <a:pt x="14" y="61"/>
                    <a:pt x="14" y="61"/>
                  </a:cubicBezTo>
                  <a:cubicBezTo>
                    <a:pt x="12" y="65"/>
                    <a:pt x="12" y="65"/>
                    <a:pt x="12" y="65"/>
                  </a:cubicBezTo>
                  <a:cubicBezTo>
                    <a:pt x="16" y="66"/>
                    <a:pt x="16" y="66"/>
                    <a:pt x="16" y="66"/>
                  </a:cubicBezTo>
                  <a:cubicBezTo>
                    <a:pt x="25" y="47"/>
                    <a:pt x="25" y="47"/>
                    <a:pt x="25" y="47"/>
                  </a:cubicBezTo>
                  <a:cubicBezTo>
                    <a:pt x="34" y="28"/>
                    <a:pt x="34" y="28"/>
                    <a:pt x="34" y="28"/>
                  </a:cubicBezTo>
                  <a:cubicBezTo>
                    <a:pt x="30" y="26"/>
                    <a:pt x="30" y="26"/>
                    <a:pt x="30" y="26"/>
                  </a:cubicBezTo>
                  <a:cubicBezTo>
                    <a:pt x="19" y="26"/>
                    <a:pt x="19" y="26"/>
                    <a:pt x="19" y="26"/>
                  </a:cubicBezTo>
                  <a:cubicBezTo>
                    <a:pt x="21" y="22"/>
                    <a:pt x="21" y="22"/>
                    <a:pt x="21" y="22"/>
                  </a:cubicBezTo>
                  <a:cubicBezTo>
                    <a:pt x="21" y="22"/>
                    <a:pt x="21" y="22"/>
                    <a:pt x="21" y="22"/>
                  </a:cubicBezTo>
                  <a:cubicBezTo>
                    <a:pt x="32" y="22"/>
                    <a:pt x="32" y="22"/>
                    <a:pt x="32" y="22"/>
                  </a:cubicBezTo>
                  <a:cubicBezTo>
                    <a:pt x="30" y="26"/>
                    <a:pt x="30" y="26"/>
                    <a:pt x="30" y="26"/>
                  </a:cubicBezTo>
                  <a:cubicBezTo>
                    <a:pt x="34" y="28"/>
                    <a:pt x="34" y="28"/>
                    <a:pt x="34" y="28"/>
                  </a:cubicBezTo>
                  <a:cubicBezTo>
                    <a:pt x="39" y="16"/>
                    <a:pt x="39" y="16"/>
                    <a:pt x="39" y="16"/>
                  </a:cubicBezTo>
                  <a:cubicBezTo>
                    <a:pt x="42" y="13"/>
                    <a:pt x="42" y="13"/>
                    <a:pt x="42" y="13"/>
                  </a:cubicBezTo>
                  <a:cubicBezTo>
                    <a:pt x="40" y="10"/>
                    <a:pt x="40" y="10"/>
                    <a:pt x="40" y="10"/>
                  </a:cubicBezTo>
                  <a:lnTo>
                    <a:pt x="30" y="6"/>
                  </a:lnTo>
                  <a:close/>
                  <a:moveTo>
                    <a:pt x="15" y="58"/>
                  </a:moveTo>
                  <a:cubicBezTo>
                    <a:pt x="4" y="59"/>
                    <a:pt x="4" y="59"/>
                    <a:pt x="4" y="59"/>
                  </a:cubicBezTo>
                  <a:cubicBezTo>
                    <a:pt x="5" y="56"/>
                    <a:pt x="5" y="56"/>
                    <a:pt x="5" y="56"/>
                  </a:cubicBezTo>
                  <a:cubicBezTo>
                    <a:pt x="16" y="56"/>
                    <a:pt x="16" y="56"/>
                    <a:pt x="16" y="56"/>
                  </a:cubicBezTo>
                  <a:lnTo>
                    <a:pt x="15" y="58"/>
                  </a:lnTo>
                  <a:close/>
                  <a:moveTo>
                    <a:pt x="17" y="54"/>
                  </a:moveTo>
                  <a:cubicBezTo>
                    <a:pt x="6" y="54"/>
                    <a:pt x="6" y="54"/>
                    <a:pt x="6" y="54"/>
                  </a:cubicBezTo>
                  <a:cubicBezTo>
                    <a:pt x="7" y="52"/>
                    <a:pt x="7" y="52"/>
                    <a:pt x="7" y="52"/>
                  </a:cubicBezTo>
                  <a:cubicBezTo>
                    <a:pt x="18" y="52"/>
                    <a:pt x="18" y="52"/>
                    <a:pt x="18" y="52"/>
                  </a:cubicBezTo>
                  <a:lnTo>
                    <a:pt x="17" y="54"/>
                  </a:lnTo>
                  <a:close/>
                  <a:moveTo>
                    <a:pt x="19" y="50"/>
                  </a:moveTo>
                  <a:cubicBezTo>
                    <a:pt x="8" y="50"/>
                    <a:pt x="8" y="50"/>
                    <a:pt x="8" y="50"/>
                  </a:cubicBezTo>
                  <a:cubicBezTo>
                    <a:pt x="9" y="48"/>
                    <a:pt x="9" y="48"/>
                    <a:pt x="9" y="48"/>
                  </a:cubicBezTo>
                  <a:cubicBezTo>
                    <a:pt x="20" y="47"/>
                    <a:pt x="20" y="47"/>
                    <a:pt x="20" y="47"/>
                  </a:cubicBezTo>
                  <a:lnTo>
                    <a:pt x="19" y="50"/>
                  </a:lnTo>
                  <a:close/>
                  <a:moveTo>
                    <a:pt x="24" y="39"/>
                  </a:moveTo>
                  <a:cubicBezTo>
                    <a:pt x="13" y="39"/>
                    <a:pt x="13" y="39"/>
                    <a:pt x="13" y="39"/>
                  </a:cubicBezTo>
                  <a:cubicBezTo>
                    <a:pt x="14" y="37"/>
                    <a:pt x="14" y="37"/>
                    <a:pt x="14" y="37"/>
                  </a:cubicBezTo>
                  <a:cubicBezTo>
                    <a:pt x="25" y="37"/>
                    <a:pt x="25" y="37"/>
                    <a:pt x="25" y="37"/>
                  </a:cubicBezTo>
                  <a:lnTo>
                    <a:pt x="24" y="39"/>
                  </a:lnTo>
                  <a:close/>
                  <a:moveTo>
                    <a:pt x="26" y="35"/>
                  </a:moveTo>
                  <a:cubicBezTo>
                    <a:pt x="15" y="35"/>
                    <a:pt x="15" y="35"/>
                    <a:pt x="15" y="35"/>
                  </a:cubicBezTo>
                  <a:cubicBezTo>
                    <a:pt x="16" y="33"/>
                    <a:pt x="16" y="33"/>
                    <a:pt x="16" y="33"/>
                  </a:cubicBezTo>
                  <a:cubicBezTo>
                    <a:pt x="27" y="32"/>
                    <a:pt x="27" y="32"/>
                    <a:pt x="27" y="32"/>
                  </a:cubicBezTo>
                  <a:lnTo>
                    <a:pt x="26" y="35"/>
                  </a:lnTo>
                  <a:close/>
                  <a:moveTo>
                    <a:pt x="29" y="28"/>
                  </a:moveTo>
                  <a:cubicBezTo>
                    <a:pt x="28" y="30"/>
                    <a:pt x="28" y="30"/>
                    <a:pt x="28" y="30"/>
                  </a:cubicBezTo>
                  <a:cubicBezTo>
                    <a:pt x="17" y="31"/>
                    <a:pt x="17" y="31"/>
                    <a:pt x="17" y="31"/>
                  </a:cubicBezTo>
                  <a:cubicBezTo>
                    <a:pt x="18" y="28"/>
                    <a:pt x="18" y="28"/>
                    <a:pt x="18" y="28"/>
                  </a:cubicBezTo>
                  <a:lnTo>
                    <a:pt x="29" y="28"/>
                  </a:lnTo>
                  <a:close/>
                  <a:moveTo>
                    <a:pt x="33" y="20"/>
                  </a:moveTo>
                  <a:cubicBezTo>
                    <a:pt x="22" y="20"/>
                    <a:pt x="22" y="20"/>
                    <a:pt x="22" y="20"/>
                  </a:cubicBezTo>
                  <a:cubicBezTo>
                    <a:pt x="23" y="18"/>
                    <a:pt x="23" y="18"/>
                    <a:pt x="23" y="18"/>
                  </a:cubicBezTo>
                  <a:cubicBezTo>
                    <a:pt x="34" y="17"/>
                    <a:pt x="34" y="17"/>
                    <a:pt x="34" y="17"/>
                  </a:cubicBezTo>
                  <a:lnTo>
                    <a:pt x="33" y="20"/>
                  </a:lnTo>
                  <a:close/>
                  <a:moveTo>
                    <a:pt x="35" y="15"/>
                  </a:moveTo>
                  <a:cubicBezTo>
                    <a:pt x="24" y="16"/>
                    <a:pt x="24" y="16"/>
                    <a:pt x="24" y="16"/>
                  </a:cubicBezTo>
                  <a:cubicBezTo>
                    <a:pt x="25" y="13"/>
                    <a:pt x="25" y="13"/>
                    <a:pt x="25" y="13"/>
                  </a:cubicBezTo>
                  <a:cubicBezTo>
                    <a:pt x="30" y="13"/>
                    <a:pt x="30" y="13"/>
                    <a:pt x="30" y="13"/>
                  </a:cubicBezTo>
                  <a:cubicBezTo>
                    <a:pt x="32" y="13"/>
                    <a:pt x="34" y="13"/>
                    <a:pt x="36" y="14"/>
                  </a:cubicBezTo>
                  <a:lnTo>
                    <a:pt x="35" y="15"/>
                  </a:lnTo>
                  <a:close/>
                  <a:moveTo>
                    <a:pt x="36" y="13"/>
                  </a:moveTo>
                  <a:cubicBezTo>
                    <a:pt x="35" y="12"/>
                    <a:pt x="34" y="12"/>
                    <a:pt x="32" y="11"/>
                  </a:cubicBezTo>
                  <a:cubicBezTo>
                    <a:pt x="31" y="11"/>
                    <a:pt x="28" y="11"/>
                    <a:pt x="26" y="11"/>
                  </a:cubicBezTo>
                  <a:cubicBezTo>
                    <a:pt x="27" y="8"/>
                    <a:pt x="27" y="8"/>
                    <a:pt x="27" y="8"/>
                  </a:cubicBezTo>
                  <a:cubicBezTo>
                    <a:pt x="28" y="8"/>
                    <a:pt x="28" y="8"/>
                    <a:pt x="28" y="8"/>
                  </a:cubicBezTo>
                  <a:cubicBezTo>
                    <a:pt x="32" y="8"/>
                    <a:pt x="35" y="10"/>
                    <a:pt x="38" y="11"/>
                  </a:cubicBezTo>
                  <a:lnTo>
                    <a:pt x="36" y="13"/>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8" name="Freeform 24"/>
            <p:cNvSpPr>
              <a:spLocks noEditPoints="1"/>
            </p:cNvSpPr>
            <p:nvPr/>
          </p:nvSpPr>
          <p:spPr bwMode="auto">
            <a:xfrm>
              <a:off x="10340465" y="4213478"/>
              <a:ext cx="130968" cy="135061"/>
            </a:xfrm>
            <a:custGeom>
              <a:avLst/>
              <a:gdLst>
                <a:gd name="T0" fmla="*/ 36 w 64"/>
                <a:gd name="T1" fmla="*/ 17 h 66"/>
                <a:gd name="T2" fmla="*/ 43 w 64"/>
                <a:gd name="T3" fmla="*/ 7 h 66"/>
                <a:gd name="T4" fmla="*/ 36 w 64"/>
                <a:gd name="T5" fmla="*/ 0 h 66"/>
                <a:gd name="T6" fmla="*/ 0 w 64"/>
                <a:gd name="T7" fmla="*/ 36 h 66"/>
                <a:gd name="T8" fmla="*/ 5 w 64"/>
                <a:gd name="T9" fmla="*/ 43 h 66"/>
                <a:gd name="T10" fmla="*/ 29 w 64"/>
                <a:gd name="T11" fmla="*/ 52 h 66"/>
                <a:gd name="T12" fmla="*/ 22 w 64"/>
                <a:gd name="T13" fmla="*/ 59 h 66"/>
                <a:gd name="T14" fmla="*/ 26 w 64"/>
                <a:gd name="T15" fmla="*/ 66 h 66"/>
                <a:gd name="T16" fmla="*/ 64 w 64"/>
                <a:gd name="T17" fmla="*/ 33 h 66"/>
                <a:gd name="T18" fmla="*/ 57 w 64"/>
                <a:gd name="T19" fmla="*/ 26 h 66"/>
                <a:gd name="T20" fmla="*/ 36 w 64"/>
                <a:gd name="T21" fmla="*/ 17 h 66"/>
                <a:gd name="T22" fmla="*/ 34 w 64"/>
                <a:gd name="T23" fmla="*/ 48 h 66"/>
                <a:gd name="T24" fmla="*/ 10 w 64"/>
                <a:gd name="T25" fmla="*/ 38 h 66"/>
                <a:gd name="T26" fmla="*/ 15 w 64"/>
                <a:gd name="T27" fmla="*/ 36 h 66"/>
                <a:gd name="T28" fmla="*/ 38 w 64"/>
                <a:gd name="T29" fmla="*/ 45 h 66"/>
                <a:gd name="T30" fmla="*/ 34 w 64"/>
                <a:gd name="T31" fmla="*/ 48 h 66"/>
                <a:gd name="T32" fmla="*/ 41 w 64"/>
                <a:gd name="T33" fmla="*/ 40 h 66"/>
                <a:gd name="T34" fmla="*/ 17 w 64"/>
                <a:gd name="T35" fmla="*/ 31 h 66"/>
                <a:gd name="T36" fmla="*/ 22 w 64"/>
                <a:gd name="T37" fmla="*/ 26 h 66"/>
                <a:gd name="T38" fmla="*/ 45 w 64"/>
                <a:gd name="T39" fmla="*/ 36 h 66"/>
                <a:gd name="T40" fmla="*/ 41 w 64"/>
                <a:gd name="T41" fmla="*/ 40 h 66"/>
                <a:gd name="T42" fmla="*/ 50 w 64"/>
                <a:gd name="T43" fmla="*/ 33 h 66"/>
                <a:gd name="T44" fmla="*/ 26 w 64"/>
                <a:gd name="T45" fmla="*/ 24 h 66"/>
                <a:gd name="T46" fmla="*/ 31 w 64"/>
                <a:gd name="T47" fmla="*/ 19 h 66"/>
                <a:gd name="T48" fmla="*/ 55 w 64"/>
                <a:gd name="T49" fmla="*/ 29 h 66"/>
                <a:gd name="T50" fmla="*/ 50 w 64"/>
                <a:gd name="T51"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36" y="17"/>
                  </a:moveTo>
                  <a:lnTo>
                    <a:pt x="43" y="7"/>
                  </a:lnTo>
                  <a:lnTo>
                    <a:pt x="36" y="0"/>
                  </a:lnTo>
                  <a:lnTo>
                    <a:pt x="0" y="36"/>
                  </a:lnTo>
                  <a:lnTo>
                    <a:pt x="5" y="43"/>
                  </a:lnTo>
                  <a:lnTo>
                    <a:pt x="29" y="52"/>
                  </a:lnTo>
                  <a:lnTo>
                    <a:pt x="22" y="59"/>
                  </a:lnTo>
                  <a:lnTo>
                    <a:pt x="26" y="66"/>
                  </a:lnTo>
                  <a:lnTo>
                    <a:pt x="64" y="33"/>
                  </a:lnTo>
                  <a:lnTo>
                    <a:pt x="57" y="26"/>
                  </a:lnTo>
                  <a:lnTo>
                    <a:pt x="36" y="17"/>
                  </a:lnTo>
                  <a:close/>
                  <a:moveTo>
                    <a:pt x="34" y="48"/>
                  </a:moveTo>
                  <a:lnTo>
                    <a:pt x="10" y="38"/>
                  </a:lnTo>
                  <a:lnTo>
                    <a:pt x="15" y="36"/>
                  </a:lnTo>
                  <a:lnTo>
                    <a:pt x="38" y="45"/>
                  </a:lnTo>
                  <a:lnTo>
                    <a:pt x="34" y="48"/>
                  </a:lnTo>
                  <a:close/>
                  <a:moveTo>
                    <a:pt x="41" y="40"/>
                  </a:moveTo>
                  <a:lnTo>
                    <a:pt x="17" y="31"/>
                  </a:lnTo>
                  <a:lnTo>
                    <a:pt x="22" y="26"/>
                  </a:lnTo>
                  <a:lnTo>
                    <a:pt x="45" y="36"/>
                  </a:lnTo>
                  <a:lnTo>
                    <a:pt x="41" y="40"/>
                  </a:lnTo>
                  <a:close/>
                  <a:moveTo>
                    <a:pt x="50" y="33"/>
                  </a:moveTo>
                  <a:lnTo>
                    <a:pt x="26" y="24"/>
                  </a:lnTo>
                  <a:lnTo>
                    <a:pt x="31" y="19"/>
                  </a:lnTo>
                  <a:lnTo>
                    <a:pt x="55" y="29"/>
                  </a:lnTo>
                  <a:lnTo>
                    <a:pt x="50" y="33"/>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9" name="Freeform 25"/>
            <p:cNvSpPr>
              <a:spLocks noEditPoints="1"/>
            </p:cNvSpPr>
            <p:nvPr/>
          </p:nvSpPr>
          <p:spPr bwMode="auto">
            <a:xfrm>
              <a:off x="10414135" y="4010887"/>
              <a:ext cx="290586" cy="270122"/>
            </a:xfrm>
            <a:custGeom>
              <a:avLst/>
              <a:gdLst>
                <a:gd name="T0" fmla="*/ 111 w 142"/>
                <a:gd name="T1" fmla="*/ 14 h 132"/>
                <a:gd name="T2" fmla="*/ 113 w 142"/>
                <a:gd name="T3" fmla="*/ 0 h 132"/>
                <a:gd name="T4" fmla="*/ 38 w 142"/>
                <a:gd name="T5" fmla="*/ 66 h 132"/>
                <a:gd name="T6" fmla="*/ 7 w 142"/>
                <a:gd name="T7" fmla="*/ 109 h 132"/>
                <a:gd name="T8" fmla="*/ 24 w 142"/>
                <a:gd name="T9" fmla="*/ 125 h 132"/>
                <a:gd name="T10" fmla="*/ 66 w 142"/>
                <a:gd name="T11" fmla="*/ 99 h 132"/>
                <a:gd name="T12" fmla="*/ 97 w 142"/>
                <a:gd name="T13" fmla="*/ 57 h 132"/>
                <a:gd name="T14" fmla="*/ 83 w 142"/>
                <a:gd name="T15" fmla="*/ 40 h 132"/>
                <a:gd name="T16" fmla="*/ 106 w 142"/>
                <a:gd name="T17" fmla="*/ 50 h 132"/>
                <a:gd name="T18" fmla="*/ 104 w 142"/>
                <a:gd name="T19" fmla="*/ 64 h 132"/>
                <a:gd name="T20" fmla="*/ 135 w 142"/>
                <a:gd name="T21" fmla="*/ 24 h 132"/>
                <a:gd name="T22" fmla="*/ 12 w 142"/>
                <a:gd name="T23" fmla="*/ 104 h 132"/>
                <a:gd name="T24" fmla="*/ 40 w 142"/>
                <a:gd name="T25" fmla="*/ 109 h 132"/>
                <a:gd name="T26" fmla="*/ 42 w 142"/>
                <a:gd name="T27" fmla="*/ 106 h 132"/>
                <a:gd name="T28" fmla="*/ 24 w 142"/>
                <a:gd name="T29" fmla="*/ 92 h 132"/>
                <a:gd name="T30" fmla="*/ 42 w 142"/>
                <a:gd name="T31" fmla="*/ 106 h 132"/>
                <a:gd name="T32" fmla="*/ 28 w 142"/>
                <a:gd name="T33" fmla="*/ 90 h 132"/>
                <a:gd name="T34" fmla="*/ 57 w 142"/>
                <a:gd name="T35" fmla="*/ 95 h 132"/>
                <a:gd name="T36" fmla="*/ 59 w 142"/>
                <a:gd name="T37" fmla="*/ 92 h 132"/>
                <a:gd name="T38" fmla="*/ 35 w 142"/>
                <a:gd name="T39" fmla="*/ 80 h 132"/>
                <a:gd name="T40" fmla="*/ 45 w 142"/>
                <a:gd name="T41" fmla="*/ 73 h 132"/>
                <a:gd name="T42" fmla="*/ 59 w 142"/>
                <a:gd name="T43" fmla="*/ 92 h 132"/>
                <a:gd name="T44" fmla="*/ 47 w 142"/>
                <a:gd name="T45" fmla="*/ 71 h 132"/>
                <a:gd name="T46" fmla="*/ 76 w 142"/>
                <a:gd name="T47" fmla="*/ 76 h 132"/>
                <a:gd name="T48" fmla="*/ 80 w 142"/>
                <a:gd name="T49" fmla="*/ 73 h 132"/>
                <a:gd name="T50" fmla="*/ 61 w 142"/>
                <a:gd name="T51" fmla="*/ 59 h 132"/>
                <a:gd name="T52" fmla="*/ 80 w 142"/>
                <a:gd name="T53" fmla="*/ 73 h 132"/>
                <a:gd name="T54" fmla="*/ 90 w 142"/>
                <a:gd name="T55" fmla="*/ 64 h 132"/>
                <a:gd name="T56" fmla="*/ 71 w 142"/>
                <a:gd name="T57" fmla="*/ 52 h 132"/>
                <a:gd name="T58" fmla="*/ 109 w 142"/>
                <a:gd name="T59" fmla="*/ 47 h 132"/>
                <a:gd name="T60" fmla="*/ 90 w 142"/>
                <a:gd name="T61" fmla="*/ 33 h 132"/>
                <a:gd name="T62" fmla="*/ 109 w 142"/>
                <a:gd name="T63" fmla="*/ 47 h 132"/>
                <a:gd name="T64" fmla="*/ 94 w 142"/>
                <a:gd name="T65" fmla="*/ 28 h 132"/>
                <a:gd name="T66" fmla="*/ 123 w 142"/>
                <a:gd name="T67" fmla="*/ 36 h 132"/>
                <a:gd name="T68" fmla="*/ 128 w 142"/>
                <a:gd name="T69" fmla="*/ 31 h 132"/>
                <a:gd name="T70" fmla="*/ 106 w 142"/>
                <a:gd name="T71" fmla="*/ 17 h 132"/>
                <a:gd name="T72" fmla="*/ 128 w 142"/>
                <a:gd name="T73"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32">
                  <a:moveTo>
                    <a:pt x="135" y="24"/>
                  </a:moveTo>
                  <a:lnTo>
                    <a:pt x="111" y="14"/>
                  </a:lnTo>
                  <a:lnTo>
                    <a:pt x="120" y="7"/>
                  </a:lnTo>
                  <a:lnTo>
                    <a:pt x="113" y="0"/>
                  </a:lnTo>
                  <a:lnTo>
                    <a:pt x="76" y="33"/>
                  </a:lnTo>
                  <a:lnTo>
                    <a:pt x="38" y="66"/>
                  </a:lnTo>
                  <a:lnTo>
                    <a:pt x="0" y="99"/>
                  </a:lnTo>
                  <a:lnTo>
                    <a:pt x="7" y="109"/>
                  </a:lnTo>
                  <a:lnTo>
                    <a:pt x="31" y="118"/>
                  </a:lnTo>
                  <a:lnTo>
                    <a:pt x="24" y="125"/>
                  </a:lnTo>
                  <a:lnTo>
                    <a:pt x="28" y="132"/>
                  </a:lnTo>
                  <a:lnTo>
                    <a:pt x="66" y="99"/>
                  </a:lnTo>
                  <a:lnTo>
                    <a:pt x="104" y="64"/>
                  </a:lnTo>
                  <a:lnTo>
                    <a:pt x="97" y="57"/>
                  </a:lnTo>
                  <a:lnTo>
                    <a:pt x="73" y="47"/>
                  </a:lnTo>
                  <a:lnTo>
                    <a:pt x="83" y="40"/>
                  </a:lnTo>
                  <a:lnTo>
                    <a:pt x="83" y="40"/>
                  </a:lnTo>
                  <a:lnTo>
                    <a:pt x="106" y="50"/>
                  </a:lnTo>
                  <a:lnTo>
                    <a:pt x="97" y="57"/>
                  </a:lnTo>
                  <a:lnTo>
                    <a:pt x="104" y="64"/>
                  </a:lnTo>
                  <a:lnTo>
                    <a:pt x="142" y="31"/>
                  </a:lnTo>
                  <a:lnTo>
                    <a:pt x="135" y="24"/>
                  </a:lnTo>
                  <a:close/>
                  <a:moveTo>
                    <a:pt x="35" y="113"/>
                  </a:moveTo>
                  <a:lnTo>
                    <a:pt x="12" y="104"/>
                  </a:lnTo>
                  <a:lnTo>
                    <a:pt x="16" y="99"/>
                  </a:lnTo>
                  <a:lnTo>
                    <a:pt x="40" y="109"/>
                  </a:lnTo>
                  <a:lnTo>
                    <a:pt x="35" y="113"/>
                  </a:lnTo>
                  <a:close/>
                  <a:moveTo>
                    <a:pt x="42" y="106"/>
                  </a:moveTo>
                  <a:lnTo>
                    <a:pt x="19" y="97"/>
                  </a:lnTo>
                  <a:lnTo>
                    <a:pt x="24" y="92"/>
                  </a:lnTo>
                  <a:lnTo>
                    <a:pt x="47" y="102"/>
                  </a:lnTo>
                  <a:lnTo>
                    <a:pt x="42" y="106"/>
                  </a:lnTo>
                  <a:close/>
                  <a:moveTo>
                    <a:pt x="52" y="99"/>
                  </a:moveTo>
                  <a:lnTo>
                    <a:pt x="28" y="90"/>
                  </a:lnTo>
                  <a:lnTo>
                    <a:pt x="33" y="85"/>
                  </a:lnTo>
                  <a:lnTo>
                    <a:pt x="57" y="95"/>
                  </a:lnTo>
                  <a:lnTo>
                    <a:pt x="52" y="99"/>
                  </a:lnTo>
                  <a:close/>
                  <a:moveTo>
                    <a:pt x="59" y="92"/>
                  </a:moveTo>
                  <a:lnTo>
                    <a:pt x="59" y="90"/>
                  </a:lnTo>
                  <a:lnTo>
                    <a:pt x="35" y="80"/>
                  </a:lnTo>
                  <a:lnTo>
                    <a:pt x="45" y="73"/>
                  </a:lnTo>
                  <a:lnTo>
                    <a:pt x="45" y="73"/>
                  </a:lnTo>
                  <a:lnTo>
                    <a:pt x="68" y="83"/>
                  </a:lnTo>
                  <a:lnTo>
                    <a:pt x="59" y="92"/>
                  </a:lnTo>
                  <a:close/>
                  <a:moveTo>
                    <a:pt x="73" y="80"/>
                  </a:moveTo>
                  <a:lnTo>
                    <a:pt x="47" y="71"/>
                  </a:lnTo>
                  <a:lnTo>
                    <a:pt x="52" y="66"/>
                  </a:lnTo>
                  <a:lnTo>
                    <a:pt x="76" y="76"/>
                  </a:lnTo>
                  <a:lnTo>
                    <a:pt x="73" y="80"/>
                  </a:lnTo>
                  <a:close/>
                  <a:moveTo>
                    <a:pt x="80" y="73"/>
                  </a:moveTo>
                  <a:lnTo>
                    <a:pt x="57" y="64"/>
                  </a:lnTo>
                  <a:lnTo>
                    <a:pt x="61" y="59"/>
                  </a:lnTo>
                  <a:lnTo>
                    <a:pt x="85" y="69"/>
                  </a:lnTo>
                  <a:lnTo>
                    <a:pt x="80" y="73"/>
                  </a:lnTo>
                  <a:close/>
                  <a:moveTo>
                    <a:pt x="94" y="62"/>
                  </a:moveTo>
                  <a:lnTo>
                    <a:pt x="90" y="64"/>
                  </a:lnTo>
                  <a:lnTo>
                    <a:pt x="66" y="54"/>
                  </a:lnTo>
                  <a:lnTo>
                    <a:pt x="71" y="52"/>
                  </a:lnTo>
                  <a:lnTo>
                    <a:pt x="94" y="62"/>
                  </a:lnTo>
                  <a:close/>
                  <a:moveTo>
                    <a:pt x="109" y="47"/>
                  </a:moveTo>
                  <a:lnTo>
                    <a:pt x="85" y="38"/>
                  </a:lnTo>
                  <a:lnTo>
                    <a:pt x="90" y="33"/>
                  </a:lnTo>
                  <a:lnTo>
                    <a:pt x="113" y="43"/>
                  </a:lnTo>
                  <a:lnTo>
                    <a:pt x="109" y="47"/>
                  </a:lnTo>
                  <a:close/>
                  <a:moveTo>
                    <a:pt x="118" y="38"/>
                  </a:moveTo>
                  <a:lnTo>
                    <a:pt x="94" y="28"/>
                  </a:lnTo>
                  <a:lnTo>
                    <a:pt x="99" y="26"/>
                  </a:lnTo>
                  <a:lnTo>
                    <a:pt x="123" y="36"/>
                  </a:lnTo>
                  <a:lnTo>
                    <a:pt x="118" y="38"/>
                  </a:lnTo>
                  <a:close/>
                  <a:moveTo>
                    <a:pt x="128" y="31"/>
                  </a:moveTo>
                  <a:lnTo>
                    <a:pt x="102" y="21"/>
                  </a:lnTo>
                  <a:lnTo>
                    <a:pt x="106" y="17"/>
                  </a:lnTo>
                  <a:lnTo>
                    <a:pt x="132" y="28"/>
                  </a:lnTo>
                  <a:lnTo>
                    <a:pt x="128" y="31"/>
                  </a:lnTo>
                  <a:close/>
                </a:path>
              </a:pathLst>
            </a:custGeom>
            <a:solidFill>
              <a:srgbClr val="E3383A"/>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grpSp>
      <p:grpSp>
        <p:nvGrpSpPr>
          <p:cNvPr id="744" name="Group 743"/>
          <p:cNvGrpSpPr/>
          <p:nvPr/>
        </p:nvGrpSpPr>
        <p:grpSpPr>
          <a:xfrm>
            <a:off x="1994307" y="3418043"/>
            <a:ext cx="900314" cy="1691411"/>
            <a:chOff x="9693810" y="3988242"/>
            <a:chExt cx="1015003" cy="1964655"/>
          </a:xfrm>
          <a:solidFill>
            <a:srgbClr val="57595A"/>
          </a:solidFill>
        </p:grpSpPr>
        <p:sp>
          <p:nvSpPr>
            <p:cNvPr id="759" name="Freeform 7"/>
            <p:cNvSpPr>
              <a:spLocks/>
            </p:cNvSpPr>
            <p:nvPr/>
          </p:nvSpPr>
          <p:spPr bwMode="auto">
            <a:xfrm>
              <a:off x="10094900" y="4379235"/>
              <a:ext cx="130968" cy="249658"/>
            </a:xfrm>
            <a:custGeom>
              <a:avLst/>
              <a:gdLst>
                <a:gd name="T0" fmla="*/ 64 w 64"/>
                <a:gd name="T1" fmla="*/ 4 h 122"/>
                <a:gd name="T2" fmla="*/ 54 w 64"/>
                <a:gd name="T3" fmla="*/ 0 h 122"/>
                <a:gd name="T4" fmla="*/ 17 w 64"/>
                <a:gd name="T5" fmla="*/ 77 h 122"/>
                <a:gd name="T6" fmla="*/ 0 w 64"/>
                <a:gd name="T7" fmla="*/ 70 h 122"/>
                <a:gd name="T8" fmla="*/ 2 w 64"/>
                <a:gd name="T9" fmla="*/ 122 h 122"/>
                <a:gd name="T10" fmla="*/ 43 w 64"/>
                <a:gd name="T11" fmla="*/ 92 h 122"/>
                <a:gd name="T12" fmla="*/ 26 w 64"/>
                <a:gd name="T13" fmla="*/ 85 h 122"/>
                <a:gd name="T14" fmla="*/ 64 w 64"/>
                <a:gd name="T15" fmla="*/ 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2">
                  <a:moveTo>
                    <a:pt x="64" y="4"/>
                  </a:moveTo>
                  <a:lnTo>
                    <a:pt x="54" y="0"/>
                  </a:lnTo>
                  <a:lnTo>
                    <a:pt x="17" y="77"/>
                  </a:lnTo>
                  <a:lnTo>
                    <a:pt x="0" y="70"/>
                  </a:lnTo>
                  <a:lnTo>
                    <a:pt x="2" y="122"/>
                  </a:lnTo>
                  <a:lnTo>
                    <a:pt x="43" y="92"/>
                  </a:lnTo>
                  <a:lnTo>
                    <a:pt x="26" y="85"/>
                  </a:lnTo>
                  <a:lnTo>
                    <a:pt x="64" y="4"/>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0" name="Freeform 8"/>
            <p:cNvSpPr>
              <a:spLocks/>
            </p:cNvSpPr>
            <p:nvPr/>
          </p:nvSpPr>
          <p:spPr bwMode="auto">
            <a:xfrm>
              <a:off x="9945514" y="4653449"/>
              <a:ext cx="130968" cy="251704"/>
            </a:xfrm>
            <a:custGeom>
              <a:avLst/>
              <a:gdLst>
                <a:gd name="T0" fmla="*/ 64 w 64"/>
                <a:gd name="T1" fmla="*/ 5 h 123"/>
                <a:gd name="T2" fmla="*/ 54 w 64"/>
                <a:gd name="T3" fmla="*/ 0 h 123"/>
                <a:gd name="T4" fmla="*/ 16 w 64"/>
                <a:gd name="T5" fmla="*/ 78 h 123"/>
                <a:gd name="T6" fmla="*/ 0 w 64"/>
                <a:gd name="T7" fmla="*/ 71 h 123"/>
                <a:gd name="T8" fmla="*/ 2 w 64"/>
                <a:gd name="T9" fmla="*/ 123 h 123"/>
                <a:gd name="T10" fmla="*/ 42 w 64"/>
                <a:gd name="T11" fmla="*/ 92 h 123"/>
                <a:gd name="T12" fmla="*/ 28 w 64"/>
                <a:gd name="T13" fmla="*/ 85 h 123"/>
                <a:gd name="T14" fmla="*/ 64 w 64"/>
                <a:gd name="T15" fmla="*/ 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3">
                  <a:moveTo>
                    <a:pt x="64" y="5"/>
                  </a:moveTo>
                  <a:lnTo>
                    <a:pt x="54" y="0"/>
                  </a:lnTo>
                  <a:lnTo>
                    <a:pt x="16" y="78"/>
                  </a:lnTo>
                  <a:lnTo>
                    <a:pt x="0" y="71"/>
                  </a:lnTo>
                  <a:lnTo>
                    <a:pt x="2" y="123"/>
                  </a:lnTo>
                  <a:lnTo>
                    <a:pt x="42" y="92"/>
                  </a:lnTo>
                  <a:lnTo>
                    <a:pt x="28" y="85"/>
                  </a:lnTo>
                  <a:lnTo>
                    <a:pt x="64" y="5"/>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1" name="Freeform 9"/>
            <p:cNvSpPr>
              <a:spLocks/>
            </p:cNvSpPr>
            <p:nvPr/>
          </p:nvSpPr>
          <p:spPr bwMode="auto">
            <a:xfrm>
              <a:off x="9843196" y="4976776"/>
              <a:ext cx="106412" cy="251704"/>
            </a:xfrm>
            <a:custGeom>
              <a:avLst/>
              <a:gdLst>
                <a:gd name="T0" fmla="*/ 52 w 52"/>
                <a:gd name="T1" fmla="*/ 5 h 123"/>
                <a:gd name="T2" fmla="*/ 43 w 52"/>
                <a:gd name="T3" fmla="*/ 0 h 123"/>
                <a:gd name="T4" fmla="*/ 19 w 52"/>
                <a:gd name="T5" fmla="*/ 78 h 123"/>
                <a:gd name="T6" fmla="*/ 0 w 52"/>
                <a:gd name="T7" fmla="*/ 74 h 123"/>
                <a:gd name="T8" fmla="*/ 10 w 52"/>
                <a:gd name="T9" fmla="*/ 123 h 123"/>
                <a:gd name="T10" fmla="*/ 45 w 52"/>
                <a:gd name="T11" fmla="*/ 85 h 123"/>
                <a:gd name="T12" fmla="*/ 29 w 52"/>
                <a:gd name="T13" fmla="*/ 81 h 123"/>
                <a:gd name="T14" fmla="*/ 52 w 52"/>
                <a:gd name="T15" fmla="*/ 5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23">
                  <a:moveTo>
                    <a:pt x="52" y="5"/>
                  </a:moveTo>
                  <a:lnTo>
                    <a:pt x="43" y="0"/>
                  </a:lnTo>
                  <a:lnTo>
                    <a:pt x="19" y="78"/>
                  </a:lnTo>
                  <a:lnTo>
                    <a:pt x="0" y="74"/>
                  </a:lnTo>
                  <a:lnTo>
                    <a:pt x="10" y="123"/>
                  </a:lnTo>
                  <a:lnTo>
                    <a:pt x="45" y="85"/>
                  </a:lnTo>
                  <a:lnTo>
                    <a:pt x="29" y="81"/>
                  </a:lnTo>
                  <a:lnTo>
                    <a:pt x="52" y="5"/>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2" name="Freeform 10"/>
            <p:cNvSpPr>
              <a:spLocks/>
            </p:cNvSpPr>
            <p:nvPr/>
          </p:nvSpPr>
          <p:spPr bwMode="auto">
            <a:xfrm>
              <a:off x="9771572" y="5296011"/>
              <a:ext cx="96180" cy="251704"/>
            </a:xfrm>
            <a:custGeom>
              <a:avLst/>
              <a:gdLst>
                <a:gd name="T0" fmla="*/ 47 w 47"/>
                <a:gd name="T1" fmla="*/ 3 h 123"/>
                <a:gd name="T2" fmla="*/ 35 w 47"/>
                <a:gd name="T3" fmla="*/ 0 h 123"/>
                <a:gd name="T4" fmla="*/ 19 w 47"/>
                <a:gd name="T5" fmla="*/ 76 h 123"/>
                <a:gd name="T6" fmla="*/ 0 w 47"/>
                <a:gd name="T7" fmla="*/ 71 h 123"/>
                <a:gd name="T8" fmla="*/ 12 w 47"/>
                <a:gd name="T9" fmla="*/ 123 h 123"/>
                <a:gd name="T10" fmla="*/ 47 w 47"/>
                <a:gd name="T11" fmla="*/ 83 h 123"/>
                <a:gd name="T12" fmla="*/ 28 w 47"/>
                <a:gd name="T13" fmla="*/ 78 h 123"/>
                <a:gd name="T14" fmla="*/ 47 w 47"/>
                <a:gd name="T15" fmla="*/ 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3">
                  <a:moveTo>
                    <a:pt x="47" y="3"/>
                  </a:moveTo>
                  <a:lnTo>
                    <a:pt x="35" y="0"/>
                  </a:lnTo>
                  <a:lnTo>
                    <a:pt x="19" y="76"/>
                  </a:lnTo>
                  <a:lnTo>
                    <a:pt x="0" y="71"/>
                  </a:lnTo>
                  <a:lnTo>
                    <a:pt x="12" y="123"/>
                  </a:lnTo>
                  <a:lnTo>
                    <a:pt x="47" y="83"/>
                  </a:lnTo>
                  <a:lnTo>
                    <a:pt x="28" y="78"/>
                  </a:lnTo>
                  <a:lnTo>
                    <a:pt x="47" y="3"/>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3" name="Freeform 11"/>
            <p:cNvSpPr>
              <a:spLocks/>
            </p:cNvSpPr>
            <p:nvPr/>
          </p:nvSpPr>
          <p:spPr bwMode="auto">
            <a:xfrm>
              <a:off x="9693810" y="5672544"/>
              <a:ext cx="96180" cy="251704"/>
            </a:xfrm>
            <a:custGeom>
              <a:avLst/>
              <a:gdLst>
                <a:gd name="T0" fmla="*/ 47 w 47"/>
                <a:gd name="T1" fmla="*/ 3 h 123"/>
                <a:gd name="T2" fmla="*/ 35 w 47"/>
                <a:gd name="T3" fmla="*/ 0 h 123"/>
                <a:gd name="T4" fmla="*/ 19 w 47"/>
                <a:gd name="T5" fmla="*/ 76 h 123"/>
                <a:gd name="T6" fmla="*/ 0 w 47"/>
                <a:gd name="T7" fmla="*/ 71 h 123"/>
                <a:gd name="T8" fmla="*/ 14 w 47"/>
                <a:gd name="T9" fmla="*/ 123 h 123"/>
                <a:gd name="T10" fmla="*/ 47 w 47"/>
                <a:gd name="T11" fmla="*/ 83 h 123"/>
                <a:gd name="T12" fmla="*/ 28 w 47"/>
                <a:gd name="T13" fmla="*/ 78 h 123"/>
                <a:gd name="T14" fmla="*/ 47 w 47"/>
                <a:gd name="T15" fmla="*/ 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3">
                  <a:moveTo>
                    <a:pt x="47" y="3"/>
                  </a:moveTo>
                  <a:lnTo>
                    <a:pt x="35" y="0"/>
                  </a:lnTo>
                  <a:lnTo>
                    <a:pt x="19" y="76"/>
                  </a:lnTo>
                  <a:lnTo>
                    <a:pt x="0" y="71"/>
                  </a:lnTo>
                  <a:lnTo>
                    <a:pt x="14" y="123"/>
                  </a:lnTo>
                  <a:lnTo>
                    <a:pt x="47" y="83"/>
                  </a:lnTo>
                  <a:lnTo>
                    <a:pt x="28" y="78"/>
                  </a:lnTo>
                  <a:lnTo>
                    <a:pt x="47" y="3"/>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4" name="Freeform 12"/>
            <p:cNvSpPr>
              <a:spLocks/>
            </p:cNvSpPr>
            <p:nvPr/>
          </p:nvSpPr>
          <p:spPr bwMode="auto">
            <a:xfrm>
              <a:off x="10495990" y="4180736"/>
              <a:ext cx="212823" cy="167803"/>
            </a:xfrm>
            <a:custGeom>
              <a:avLst/>
              <a:gdLst>
                <a:gd name="T0" fmla="*/ 104 w 104"/>
                <a:gd name="T1" fmla="*/ 0 h 82"/>
                <a:gd name="T2" fmla="*/ 52 w 104"/>
                <a:gd name="T3" fmla="*/ 9 h 82"/>
                <a:gd name="T4" fmla="*/ 64 w 104"/>
                <a:gd name="T5" fmla="*/ 23 h 82"/>
                <a:gd name="T6" fmla="*/ 0 w 104"/>
                <a:gd name="T7" fmla="*/ 73 h 82"/>
                <a:gd name="T8" fmla="*/ 7 w 104"/>
                <a:gd name="T9" fmla="*/ 82 h 82"/>
                <a:gd name="T10" fmla="*/ 71 w 104"/>
                <a:gd name="T11" fmla="*/ 33 h 82"/>
                <a:gd name="T12" fmla="*/ 80 w 104"/>
                <a:gd name="T13" fmla="*/ 47 h 82"/>
                <a:gd name="T14" fmla="*/ 104 w 104"/>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2">
                  <a:moveTo>
                    <a:pt x="104" y="0"/>
                  </a:moveTo>
                  <a:lnTo>
                    <a:pt x="52" y="9"/>
                  </a:lnTo>
                  <a:lnTo>
                    <a:pt x="64" y="23"/>
                  </a:lnTo>
                  <a:lnTo>
                    <a:pt x="0" y="73"/>
                  </a:lnTo>
                  <a:lnTo>
                    <a:pt x="7" y="82"/>
                  </a:lnTo>
                  <a:lnTo>
                    <a:pt x="71" y="33"/>
                  </a:lnTo>
                  <a:lnTo>
                    <a:pt x="80" y="47"/>
                  </a:lnTo>
                  <a:lnTo>
                    <a:pt x="104" y="0"/>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5" name="Freeform 13"/>
            <p:cNvSpPr>
              <a:spLocks/>
            </p:cNvSpPr>
            <p:nvPr/>
          </p:nvSpPr>
          <p:spPr bwMode="auto">
            <a:xfrm>
              <a:off x="10311816" y="4411977"/>
              <a:ext cx="126875" cy="237380"/>
            </a:xfrm>
            <a:custGeom>
              <a:avLst/>
              <a:gdLst>
                <a:gd name="T0" fmla="*/ 62 w 62"/>
                <a:gd name="T1" fmla="*/ 54 h 116"/>
                <a:gd name="T2" fmla="*/ 59 w 62"/>
                <a:gd name="T3" fmla="*/ 0 h 116"/>
                <a:gd name="T4" fmla="*/ 19 w 62"/>
                <a:gd name="T5" fmla="*/ 33 h 116"/>
                <a:gd name="T6" fmla="*/ 33 w 62"/>
                <a:gd name="T7" fmla="*/ 40 h 116"/>
                <a:gd name="T8" fmla="*/ 0 w 62"/>
                <a:gd name="T9" fmla="*/ 111 h 116"/>
                <a:gd name="T10" fmla="*/ 12 w 62"/>
                <a:gd name="T11" fmla="*/ 116 h 116"/>
                <a:gd name="T12" fmla="*/ 45 w 62"/>
                <a:gd name="T13" fmla="*/ 45 h 116"/>
                <a:gd name="T14" fmla="*/ 62 w 62"/>
                <a:gd name="T15" fmla="*/ 5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6">
                  <a:moveTo>
                    <a:pt x="62" y="54"/>
                  </a:moveTo>
                  <a:lnTo>
                    <a:pt x="59" y="0"/>
                  </a:lnTo>
                  <a:lnTo>
                    <a:pt x="19" y="33"/>
                  </a:lnTo>
                  <a:lnTo>
                    <a:pt x="33" y="40"/>
                  </a:lnTo>
                  <a:lnTo>
                    <a:pt x="0" y="111"/>
                  </a:lnTo>
                  <a:lnTo>
                    <a:pt x="12" y="116"/>
                  </a:lnTo>
                  <a:lnTo>
                    <a:pt x="45" y="45"/>
                  </a:lnTo>
                  <a:lnTo>
                    <a:pt x="62" y="54"/>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6" name="Freeform 14"/>
            <p:cNvSpPr>
              <a:spLocks/>
            </p:cNvSpPr>
            <p:nvPr/>
          </p:nvSpPr>
          <p:spPr bwMode="auto">
            <a:xfrm>
              <a:off x="10168569" y="4727118"/>
              <a:ext cx="120736" cy="249658"/>
            </a:xfrm>
            <a:custGeom>
              <a:avLst/>
              <a:gdLst>
                <a:gd name="T0" fmla="*/ 59 w 59"/>
                <a:gd name="T1" fmla="*/ 52 h 122"/>
                <a:gd name="T2" fmla="*/ 56 w 59"/>
                <a:gd name="T3" fmla="*/ 0 h 122"/>
                <a:gd name="T4" fmla="*/ 16 w 59"/>
                <a:gd name="T5" fmla="*/ 33 h 122"/>
                <a:gd name="T6" fmla="*/ 33 w 59"/>
                <a:gd name="T7" fmla="*/ 40 h 122"/>
                <a:gd name="T8" fmla="*/ 0 w 59"/>
                <a:gd name="T9" fmla="*/ 118 h 122"/>
                <a:gd name="T10" fmla="*/ 11 w 59"/>
                <a:gd name="T11" fmla="*/ 122 h 122"/>
                <a:gd name="T12" fmla="*/ 44 w 59"/>
                <a:gd name="T13" fmla="*/ 44 h 122"/>
                <a:gd name="T14" fmla="*/ 59 w 59"/>
                <a:gd name="T15" fmla="*/ 5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2">
                  <a:moveTo>
                    <a:pt x="59" y="52"/>
                  </a:moveTo>
                  <a:lnTo>
                    <a:pt x="56" y="0"/>
                  </a:lnTo>
                  <a:lnTo>
                    <a:pt x="16" y="33"/>
                  </a:lnTo>
                  <a:lnTo>
                    <a:pt x="33" y="40"/>
                  </a:lnTo>
                  <a:lnTo>
                    <a:pt x="0" y="118"/>
                  </a:lnTo>
                  <a:lnTo>
                    <a:pt x="11" y="122"/>
                  </a:lnTo>
                  <a:lnTo>
                    <a:pt x="44" y="44"/>
                  </a:lnTo>
                  <a:lnTo>
                    <a:pt x="59" y="52"/>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7" name="Freeform 15"/>
            <p:cNvSpPr>
              <a:spLocks/>
            </p:cNvSpPr>
            <p:nvPr/>
          </p:nvSpPr>
          <p:spPr bwMode="auto">
            <a:xfrm>
              <a:off x="10066251" y="5036121"/>
              <a:ext cx="102319" cy="216916"/>
            </a:xfrm>
            <a:custGeom>
              <a:avLst/>
              <a:gdLst>
                <a:gd name="T0" fmla="*/ 50 w 50"/>
                <a:gd name="T1" fmla="*/ 52 h 106"/>
                <a:gd name="T2" fmla="*/ 47 w 50"/>
                <a:gd name="T3" fmla="*/ 0 h 106"/>
                <a:gd name="T4" fmla="*/ 7 w 50"/>
                <a:gd name="T5" fmla="*/ 35 h 106"/>
                <a:gd name="T6" fmla="*/ 24 w 50"/>
                <a:gd name="T7" fmla="*/ 40 h 106"/>
                <a:gd name="T8" fmla="*/ 0 w 50"/>
                <a:gd name="T9" fmla="*/ 101 h 106"/>
                <a:gd name="T10" fmla="*/ 9 w 50"/>
                <a:gd name="T11" fmla="*/ 106 h 106"/>
                <a:gd name="T12" fmla="*/ 35 w 50"/>
                <a:gd name="T13" fmla="*/ 45 h 106"/>
                <a:gd name="T14" fmla="*/ 50 w 50"/>
                <a:gd name="T15" fmla="*/ 52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6">
                  <a:moveTo>
                    <a:pt x="50" y="52"/>
                  </a:moveTo>
                  <a:lnTo>
                    <a:pt x="47" y="0"/>
                  </a:lnTo>
                  <a:lnTo>
                    <a:pt x="7" y="35"/>
                  </a:lnTo>
                  <a:lnTo>
                    <a:pt x="24" y="40"/>
                  </a:lnTo>
                  <a:lnTo>
                    <a:pt x="0" y="101"/>
                  </a:lnTo>
                  <a:lnTo>
                    <a:pt x="9" y="106"/>
                  </a:lnTo>
                  <a:lnTo>
                    <a:pt x="35" y="45"/>
                  </a:lnTo>
                  <a:lnTo>
                    <a:pt x="50" y="52"/>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8" name="Freeform 16"/>
            <p:cNvSpPr>
              <a:spLocks/>
            </p:cNvSpPr>
            <p:nvPr/>
          </p:nvSpPr>
          <p:spPr bwMode="auto">
            <a:xfrm>
              <a:off x="9925051" y="5703239"/>
              <a:ext cx="92087" cy="249658"/>
            </a:xfrm>
            <a:custGeom>
              <a:avLst/>
              <a:gdLst>
                <a:gd name="T0" fmla="*/ 45 w 45"/>
                <a:gd name="T1" fmla="*/ 51 h 122"/>
                <a:gd name="T2" fmla="*/ 31 w 45"/>
                <a:gd name="T3" fmla="*/ 0 h 122"/>
                <a:gd name="T4" fmla="*/ 0 w 45"/>
                <a:gd name="T5" fmla="*/ 42 h 122"/>
                <a:gd name="T6" fmla="*/ 17 w 45"/>
                <a:gd name="T7" fmla="*/ 44 h 122"/>
                <a:gd name="T8" fmla="*/ 3 w 45"/>
                <a:gd name="T9" fmla="*/ 122 h 122"/>
                <a:gd name="T10" fmla="*/ 12 w 45"/>
                <a:gd name="T11" fmla="*/ 122 h 122"/>
                <a:gd name="T12" fmla="*/ 29 w 45"/>
                <a:gd name="T13" fmla="*/ 47 h 122"/>
                <a:gd name="T14" fmla="*/ 45 w 45"/>
                <a:gd name="T15" fmla="*/ 5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22">
                  <a:moveTo>
                    <a:pt x="45" y="51"/>
                  </a:moveTo>
                  <a:lnTo>
                    <a:pt x="31" y="0"/>
                  </a:lnTo>
                  <a:lnTo>
                    <a:pt x="0" y="42"/>
                  </a:lnTo>
                  <a:lnTo>
                    <a:pt x="17" y="44"/>
                  </a:lnTo>
                  <a:lnTo>
                    <a:pt x="3" y="122"/>
                  </a:lnTo>
                  <a:lnTo>
                    <a:pt x="12" y="122"/>
                  </a:lnTo>
                  <a:lnTo>
                    <a:pt x="29" y="47"/>
                  </a:lnTo>
                  <a:lnTo>
                    <a:pt x="45" y="51"/>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69" name="Freeform 17"/>
            <p:cNvSpPr>
              <a:spLocks/>
            </p:cNvSpPr>
            <p:nvPr/>
          </p:nvSpPr>
          <p:spPr bwMode="auto">
            <a:xfrm>
              <a:off x="9988488" y="5349216"/>
              <a:ext cx="106412" cy="251704"/>
            </a:xfrm>
            <a:custGeom>
              <a:avLst/>
              <a:gdLst>
                <a:gd name="T0" fmla="*/ 52 w 52"/>
                <a:gd name="T1" fmla="*/ 52 h 123"/>
                <a:gd name="T2" fmla="*/ 45 w 52"/>
                <a:gd name="T3" fmla="*/ 0 h 123"/>
                <a:gd name="T4" fmla="*/ 10 w 52"/>
                <a:gd name="T5" fmla="*/ 36 h 123"/>
                <a:gd name="T6" fmla="*/ 26 w 52"/>
                <a:gd name="T7" fmla="*/ 43 h 123"/>
                <a:gd name="T8" fmla="*/ 0 w 52"/>
                <a:gd name="T9" fmla="*/ 118 h 123"/>
                <a:gd name="T10" fmla="*/ 12 w 52"/>
                <a:gd name="T11" fmla="*/ 123 h 123"/>
                <a:gd name="T12" fmla="*/ 36 w 52"/>
                <a:gd name="T13" fmla="*/ 45 h 123"/>
                <a:gd name="T14" fmla="*/ 52 w 52"/>
                <a:gd name="T15" fmla="*/ 5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23">
                  <a:moveTo>
                    <a:pt x="52" y="52"/>
                  </a:moveTo>
                  <a:lnTo>
                    <a:pt x="45" y="0"/>
                  </a:lnTo>
                  <a:lnTo>
                    <a:pt x="10" y="36"/>
                  </a:lnTo>
                  <a:lnTo>
                    <a:pt x="26" y="43"/>
                  </a:lnTo>
                  <a:lnTo>
                    <a:pt x="0" y="118"/>
                  </a:lnTo>
                  <a:lnTo>
                    <a:pt x="12" y="123"/>
                  </a:lnTo>
                  <a:lnTo>
                    <a:pt x="36" y="45"/>
                  </a:lnTo>
                  <a:lnTo>
                    <a:pt x="52" y="52"/>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sp>
          <p:nvSpPr>
            <p:cNvPr id="770" name="Freeform 7"/>
            <p:cNvSpPr>
              <a:spLocks/>
            </p:cNvSpPr>
            <p:nvPr/>
          </p:nvSpPr>
          <p:spPr bwMode="auto">
            <a:xfrm rot="1652500">
              <a:off x="10336959" y="3988242"/>
              <a:ext cx="130968" cy="249658"/>
            </a:xfrm>
            <a:custGeom>
              <a:avLst/>
              <a:gdLst>
                <a:gd name="T0" fmla="*/ 64 w 64"/>
                <a:gd name="T1" fmla="*/ 4 h 122"/>
                <a:gd name="T2" fmla="*/ 54 w 64"/>
                <a:gd name="T3" fmla="*/ 0 h 122"/>
                <a:gd name="T4" fmla="*/ 17 w 64"/>
                <a:gd name="T5" fmla="*/ 77 h 122"/>
                <a:gd name="T6" fmla="*/ 0 w 64"/>
                <a:gd name="T7" fmla="*/ 70 h 122"/>
                <a:gd name="T8" fmla="*/ 2 w 64"/>
                <a:gd name="T9" fmla="*/ 122 h 122"/>
                <a:gd name="T10" fmla="*/ 43 w 64"/>
                <a:gd name="T11" fmla="*/ 92 h 122"/>
                <a:gd name="T12" fmla="*/ 26 w 64"/>
                <a:gd name="T13" fmla="*/ 85 h 122"/>
                <a:gd name="T14" fmla="*/ 64 w 64"/>
                <a:gd name="T15" fmla="*/ 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2">
                  <a:moveTo>
                    <a:pt x="64" y="4"/>
                  </a:moveTo>
                  <a:lnTo>
                    <a:pt x="54" y="0"/>
                  </a:lnTo>
                  <a:lnTo>
                    <a:pt x="17" y="77"/>
                  </a:lnTo>
                  <a:lnTo>
                    <a:pt x="0" y="70"/>
                  </a:lnTo>
                  <a:lnTo>
                    <a:pt x="2" y="122"/>
                  </a:lnTo>
                  <a:lnTo>
                    <a:pt x="43" y="92"/>
                  </a:lnTo>
                  <a:lnTo>
                    <a:pt x="26" y="85"/>
                  </a:lnTo>
                  <a:lnTo>
                    <a:pt x="64" y="4"/>
                  </a:lnTo>
                  <a:close/>
                </a:path>
              </a:pathLst>
            </a:custGeom>
            <a:grpFill/>
            <a:ln w="9525">
              <a:solidFill>
                <a:srgbClr val="57595A"/>
              </a:solid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endParaRPr>
            </a:p>
          </p:txBody>
        </p:sp>
      </p:grpSp>
      <p:sp>
        <p:nvSpPr>
          <p:cNvPr id="745" name="Oval 744"/>
          <p:cNvSpPr>
            <a:spLocks noChangeAspect="1"/>
          </p:cNvSpPr>
          <p:nvPr/>
        </p:nvSpPr>
        <p:spPr>
          <a:xfrm>
            <a:off x="2817316" y="3417447"/>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46" name="Oval 745"/>
          <p:cNvSpPr>
            <a:spLocks noChangeAspect="1"/>
          </p:cNvSpPr>
          <p:nvPr/>
        </p:nvSpPr>
        <p:spPr>
          <a:xfrm>
            <a:off x="2525239" y="3662974"/>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47" name="Oval 746"/>
          <p:cNvSpPr>
            <a:spLocks noChangeAspect="1"/>
          </p:cNvSpPr>
          <p:nvPr/>
        </p:nvSpPr>
        <p:spPr>
          <a:xfrm>
            <a:off x="2376496" y="3973507"/>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48" name="Oval 747"/>
          <p:cNvSpPr>
            <a:spLocks noChangeAspect="1"/>
          </p:cNvSpPr>
          <p:nvPr/>
        </p:nvSpPr>
        <p:spPr>
          <a:xfrm>
            <a:off x="2262529" y="4219280"/>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49" name="Oval 748"/>
          <p:cNvSpPr>
            <a:spLocks noChangeAspect="1"/>
          </p:cNvSpPr>
          <p:nvPr/>
        </p:nvSpPr>
        <p:spPr>
          <a:xfrm>
            <a:off x="2185928" y="4469460"/>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50" name="Oval 749"/>
          <p:cNvSpPr>
            <a:spLocks noChangeAspect="1"/>
          </p:cNvSpPr>
          <p:nvPr/>
        </p:nvSpPr>
        <p:spPr>
          <a:xfrm>
            <a:off x="2122413" y="4793233"/>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51" name="Oval 750"/>
          <p:cNvSpPr>
            <a:spLocks noChangeAspect="1"/>
          </p:cNvSpPr>
          <p:nvPr/>
        </p:nvSpPr>
        <p:spPr>
          <a:xfrm>
            <a:off x="2041996" y="5144883"/>
            <a:ext cx="104500" cy="101426"/>
          </a:xfrm>
          <a:prstGeom prst="ellipse">
            <a:avLst/>
          </a:prstGeom>
          <a:solidFill>
            <a:srgbClr val="E3383A"/>
          </a:solidFill>
          <a:ln w="9525" cap="flat" cmpd="sng" algn="ctr">
            <a:solidFill>
              <a:sysClr val="window" lastClr="FFFFFF"/>
            </a:solidFill>
            <a:prstDash val="solid"/>
          </a:ln>
          <a:effectLst/>
        </p:spPr>
        <p:txBody>
          <a:bodyPr rtlCol="0" anchor="ctr"/>
          <a:lstStyle/>
          <a:p>
            <a:pPr algn="ctr" eaLnBrk="1" fontAlgn="auto" hangingPunct="1">
              <a:spcBef>
                <a:spcPts val="0"/>
              </a:spcBef>
              <a:spcAft>
                <a:spcPts val="0"/>
              </a:spcAft>
              <a:defRPr/>
            </a:pPr>
            <a:endParaRPr lang="en-US" sz="900" kern="0" dirty="0">
              <a:solidFill>
                <a:prstClr val="white"/>
              </a:solidFill>
              <a:latin typeface="Times New Roman"/>
            </a:endParaRPr>
          </a:p>
        </p:txBody>
      </p:sp>
      <p:sp>
        <p:nvSpPr>
          <p:cNvPr id="752" name="TextBox 751"/>
          <p:cNvSpPr txBox="1"/>
          <p:nvPr/>
        </p:nvSpPr>
        <p:spPr>
          <a:xfrm>
            <a:off x="2961004" y="3392273"/>
            <a:ext cx="344646" cy="169277"/>
          </a:xfrm>
          <a:prstGeom prst="rect">
            <a:avLst/>
          </a:prstGeom>
          <a:noFill/>
        </p:spPr>
        <p:txBody>
          <a:bodyPr wrap="none" lIns="0" tIns="0" rIns="0" bIns="0" rtlCol="0">
            <a:spAutoFit/>
          </a:bodyPr>
          <a:lstStyle/>
          <a:p>
            <a:pPr eaLnBrk="1" fontAlgn="auto" hangingPunct="1">
              <a:spcBef>
                <a:spcPts val="0"/>
              </a:spcBef>
              <a:spcAft>
                <a:spcPts val="0"/>
              </a:spcAft>
              <a:defRPr/>
            </a:pPr>
            <a:r>
              <a:rPr lang="en-US" sz="1100" b="1" kern="0" dirty="0">
                <a:solidFill>
                  <a:prstClr val="black"/>
                </a:solidFill>
                <a:latin typeface="Arial" panose="020B0604020202020204" pitchFamily="34" charset="0"/>
                <a:cs typeface="Arial" panose="020B0604020202020204" pitchFamily="34" charset="0"/>
              </a:rPr>
              <a:t>Delhi</a:t>
            </a:r>
          </a:p>
        </p:txBody>
      </p:sp>
      <p:grpSp>
        <p:nvGrpSpPr>
          <p:cNvPr id="1033" name="Group 1032"/>
          <p:cNvGrpSpPr/>
          <p:nvPr/>
        </p:nvGrpSpPr>
        <p:grpSpPr>
          <a:xfrm>
            <a:off x="4549909" y="5259601"/>
            <a:ext cx="818573" cy="261610"/>
            <a:chOff x="1049895" y="8763000"/>
            <a:chExt cx="762687" cy="251134"/>
          </a:xfrm>
        </p:grpSpPr>
        <p:sp>
          <p:nvSpPr>
            <p:cNvPr id="1034" name="Oval 1033"/>
            <p:cNvSpPr>
              <a:spLocks noChangeAspect="1"/>
            </p:cNvSpPr>
            <p:nvPr/>
          </p:nvSpPr>
          <p:spPr>
            <a:xfrm>
              <a:off x="1049895" y="8841840"/>
              <a:ext cx="73152" cy="73152"/>
            </a:xfrm>
            <a:prstGeom prst="ellipse">
              <a:avLst/>
            </a:prstGeom>
            <a:solidFill>
              <a:srgbClr val="E3383A"/>
            </a:solidFill>
            <a:ln w="9525" cap="flat" cmpd="sng" algn="ctr">
              <a:solidFill>
                <a:srgbClr val="E3383A">
                  <a:shade val="95000"/>
                  <a:satMod val="105000"/>
                </a:srgbClr>
              </a:solidFill>
              <a:prstDash val="solid"/>
            </a:ln>
            <a:effectLst/>
          </p:spPr>
          <p:txBody>
            <a:bodyPr rtlCol="0" anchor="ctr"/>
            <a:lstStyle/>
            <a:p>
              <a:pPr algn="ctr" eaLnBrk="1" fontAlgn="auto" hangingPunct="1">
                <a:spcBef>
                  <a:spcPts val="0"/>
                </a:spcBef>
                <a:spcAft>
                  <a:spcPts val="0"/>
                </a:spcAft>
                <a:defRPr/>
              </a:pPr>
              <a:endParaRPr lang="en-US" sz="800" kern="0" dirty="0">
                <a:solidFill>
                  <a:prstClr val="white"/>
                </a:solidFill>
                <a:latin typeface="Times New Roman"/>
              </a:endParaRPr>
            </a:p>
          </p:txBody>
        </p:sp>
        <p:sp>
          <p:nvSpPr>
            <p:cNvPr id="1035" name="TextBox 1034"/>
            <p:cNvSpPr txBox="1"/>
            <p:nvPr/>
          </p:nvSpPr>
          <p:spPr>
            <a:xfrm>
              <a:off x="1129725" y="8763000"/>
              <a:ext cx="682857" cy="251134"/>
            </a:xfrm>
            <a:prstGeom prst="rect">
              <a:avLst/>
            </a:prstGeom>
            <a:noFill/>
          </p:spPr>
          <p:txBody>
            <a:bodyPr wrap="none" rtlCol="0">
              <a:spAutoFit/>
            </a:bodyPr>
            <a:lstStyle/>
            <a:p>
              <a:pPr eaLnBrk="1" fontAlgn="auto" hangingPunct="1">
                <a:spcBef>
                  <a:spcPts val="0"/>
                </a:spcBef>
                <a:spcAft>
                  <a:spcPts val="0"/>
                </a:spcAft>
                <a:defRPr/>
              </a:pPr>
              <a:r>
                <a:rPr lang="en-US" sz="1100" kern="0" dirty="0">
                  <a:solidFill>
                    <a:prstClr val="black"/>
                  </a:solidFill>
                  <a:latin typeface="Arial" panose="020B0604020202020204" pitchFamily="34" charset="0"/>
                  <a:cs typeface="Arial" panose="020B0604020202020204" pitchFamily="34" charset="0"/>
                </a:rPr>
                <a:t>Pit-stops</a:t>
              </a:r>
            </a:p>
          </p:txBody>
        </p:sp>
      </p:grpSp>
      <p:sp>
        <p:nvSpPr>
          <p:cNvPr id="1061" name="Isosceles Triangle 1060"/>
          <p:cNvSpPr/>
          <p:nvPr/>
        </p:nvSpPr>
        <p:spPr bwMode="gray">
          <a:xfrm>
            <a:off x="1031731" y="4336671"/>
            <a:ext cx="6035196" cy="3197009"/>
          </a:xfrm>
          <a:prstGeom prst="triangle">
            <a:avLst>
              <a:gd name="adj" fmla="val 23083"/>
            </a:avLst>
          </a:prstGeom>
          <a:gradFill flip="none" rotWithShape="1">
            <a:gsLst>
              <a:gs pos="0">
                <a:srgbClr val="E22727">
                  <a:alpha val="50000"/>
                  <a:lumMod val="46000"/>
                  <a:lumOff val="54000"/>
                </a:srgbClr>
              </a:gs>
              <a:gs pos="100000">
                <a:srgbClr val="FFFFFF">
                  <a:alpha val="48000"/>
                  <a:lumMod val="65000"/>
                  <a:lumOff val="35000"/>
                </a:srgbClr>
              </a:gs>
            </a:gsLst>
            <a:lin ang="2700000" scaled="1"/>
            <a:tileRect/>
          </a:grad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latin typeface="Arial"/>
              <a:cs typeface="Arial" pitchFamily="34" charset="0"/>
            </a:endParaRPr>
          </a:p>
        </p:txBody>
      </p:sp>
      <p:grpSp>
        <p:nvGrpSpPr>
          <p:cNvPr id="2" name="Group 1"/>
          <p:cNvGrpSpPr/>
          <p:nvPr/>
        </p:nvGrpSpPr>
        <p:grpSpPr>
          <a:xfrm>
            <a:off x="631377" y="7285633"/>
            <a:ext cx="6686100" cy="1706121"/>
            <a:chOff x="1290456" y="6456030"/>
            <a:chExt cx="4581003" cy="1079509"/>
          </a:xfrm>
        </p:grpSpPr>
        <p:sp>
          <p:nvSpPr>
            <p:cNvPr id="1036" name="TextBox 1035"/>
            <p:cNvSpPr txBox="1"/>
            <p:nvPr/>
          </p:nvSpPr>
          <p:spPr bwMode="gray">
            <a:xfrm>
              <a:off x="1290456" y="6748845"/>
              <a:ext cx="438912" cy="144655"/>
            </a:xfrm>
            <a:prstGeom prst="rect">
              <a:avLst/>
            </a:prstGeom>
            <a:noFill/>
            <a:ln>
              <a:noFill/>
            </a:ln>
          </p:spPr>
          <p:txBody>
            <a:bodyPr wrap="none" lIns="18288" tIns="18288" rIns="18288" bIns="18288" rtlCol="0">
              <a:noAutofit/>
            </a:bodyPr>
            <a:lstStyle/>
            <a:p>
              <a:pPr algn="ctr">
                <a:defRPr/>
              </a:pPr>
              <a:r>
                <a:rPr lang="en-US" sz="1050" b="1" kern="0" dirty="0">
                  <a:solidFill>
                    <a:prstClr val="black"/>
                  </a:solidFill>
                  <a:latin typeface="Arial"/>
                  <a:cs typeface="Arial" panose="020B0604020202020204" pitchFamily="34" charset="0"/>
                </a:rPr>
                <a:t>Delhi</a:t>
              </a:r>
            </a:p>
          </p:txBody>
        </p:sp>
        <p:sp>
          <p:nvSpPr>
            <p:cNvPr id="1037" name="TextBox 1036"/>
            <p:cNvSpPr txBox="1"/>
            <p:nvPr/>
          </p:nvSpPr>
          <p:spPr bwMode="gray">
            <a:xfrm>
              <a:off x="2047065" y="6771237"/>
              <a:ext cx="438912" cy="144655"/>
            </a:xfrm>
            <a:prstGeom prst="rect">
              <a:avLst/>
            </a:prstGeom>
            <a:noFill/>
            <a:ln>
              <a:noFill/>
            </a:ln>
          </p:spPr>
          <p:txBody>
            <a:bodyPr wrap="none" lIns="18288" tIns="18288" rIns="18288" bIns="18288" rtlCol="0">
              <a:noAutofit/>
            </a:bodyPr>
            <a:lstStyle/>
            <a:p>
              <a:pPr algn="ctr">
                <a:defRPr/>
              </a:pPr>
              <a:r>
                <a:rPr lang="en-US" sz="900" b="1" kern="0" dirty="0">
                  <a:solidFill>
                    <a:prstClr val="black"/>
                  </a:solidFill>
                  <a:latin typeface="Arial"/>
                  <a:cs typeface="Arial" panose="020B0604020202020204" pitchFamily="34" charset="0"/>
                </a:rPr>
                <a:t>Jaipur</a:t>
              </a:r>
            </a:p>
          </p:txBody>
        </p:sp>
        <p:sp>
          <p:nvSpPr>
            <p:cNvPr id="1038" name="TextBox 1037"/>
            <p:cNvSpPr txBox="1"/>
            <p:nvPr/>
          </p:nvSpPr>
          <p:spPr bwMode="gray">
            <a:xfrm>
              <a:off x="2681901" y="6771237"/>
              <a:ext cx="438912" cy="144655"/>
            </a:xfrm>
            <a:prstGeom prst="rect">
              <a:avLst/>
            </a:prstGeom>
            <a:noFill/>
            <a:ln>
              <a:noFill/>
            </a:ln>
          </p:spPr>
          <p:txBody>
            <a:bodyPr wrap="none" lIns="18288" tIns="18288" rIns="18288" bIns="18288" rtlCol="0">
              <a:noAutofit/>
            </a:bodyPr>
            <a:lstStyle/>
            <a:p>
              <a:pPr algn="ctr">
                <a:defRPr/>
              </a:pPr>
              <a:r>
                <a:rPr lang="en-US" sz="900" b="1" kern="0" dirty="0">
                  <a:solidFill>
                    <a:prstClr val="black"/>
                  </a:solidFill>
                  <a:latin typeface="Arial"/>
                  <a:cs typeface="Arial" panose="020B0604020202020204" pitchFamily="34" charset="0"/>
                </a:rPr>
                <a:t>Bhilwara</a:t>
              </a:r>
            </a:p>
          </p:txBody>
        </p:sp>
        <p:sp>
          <p:nvSpPr>
            <p:cNvPr id="1039" name="TextBox 1038"/>
            <p:cNvSpPr txBox="1"/>
            <p:nvPr/>
          </p:nvSpPr>
          <p:spPr bwMode="gray">
            <a:xfrm>
              <a:off x="3316737" y="6771237"/>
              <a:ext cx="438912" cy="144655"/>
            </a:xfrm>
            <a:prstGeom prst="rect">
              <a:avLst/>
            </a:prstGeom>
            <a:noFill/>
            <a:ln>
              <a:noFill/>
            </a:ln>
          </p:spPr>
          <p:txBody>
            <a:bodyPr wrap="none" lIns="18288" tIns="18288" rIns="18288" bIns="18288" rtlCol="0">
              <a:noAutofit/>
            </a:bodyPr>
            <a:lstStyle/>
            <a:p>
              <a:pPr algn="ctr">
                <a:defRPr/>
              </a:pPr>
              <a:r>
                <a:rPr lang="en-US" sz="900" b="1" kern="0" dirty="0">
                  <a:solidFill>
                    <a:prstClr val="black"/>
                  </a:solidFill>
                  <a:latin typeface="Arial"/>
                  <a:cs typeface="Arial" panose="020B0604020202020204" pitchFamily="34" charset="0"/>
                </a:rPr>
                <a:t>Kherwara</a:t>
              </a:r>
            </a:p>
          </p:txBody>
        </p:sp>
        <p:sp>
          <p:nvSpPr>
            <p:cNvPr id="1040" name="TextBox 1039"/>
            <p:cNvSpPr txBox="1"/>
            <p:nvPr/>
          </p:nvSpPr>
          <p:spPr bwMode="gray">
            <a:xfrm>
              <a:off x="3951573" y="6771237"/>
              <a:ext cx="438912" cy="144655"/>
            </a:xfrm>
            <a:prstGeom prst="rect">
              <a:avLst/>
            </a:prstGeom>
            <a:noFill/>
            <a:ln>
              <a:noFill/>
            </a:ln>
          </p:spPr>
          <p:txBody>
            <a:bodyPr wrap="none" lIns="18288" tIns="18288" rIns="18288" bIns="18288" rtlCol="0">
              <a:noAutofit/>
            </a:bodyPr>
            <a:lstStyle/>
            <a:p>
              <a:pPr algn="ctr">
                <a:defRPr/>
              </a:pPr>
              <a:r>
                <a:rPr lang="en-US" sz="900" b="1" kern="0" dirty="0">
                  <a:solidFill>
                    <a:prstClr val="black"/>
                  </a:solidFill>
                  <a:latin typeface="Arial"/>
                  <a:cs typeface="Arial" panose="020B0604020202020204" pitchFamily="34" charset="0"/>
                </a:rPr>
                <a:t>Vadodara</a:t>
              </a:r>
            </a:p>
          </p:txBody>
        </p:sp>
        <p:sp>
          <p:nvSpPr>
            <p:cNvPr id="1041" name="TextBox 1040"/>
            <p:cNvSpPr txBox="1"/>
            <p:nvPr/>
          </p:nvSpPr>
          <p:spPr bwMode="gray">
            <a:xfrm>
              <a:off x="4586409" y="6771237"/>
              <a:ext cx="438912" cy="144655"/>
            </a:xfrm>
            <a:prstGeom prst="rect">
              <a:avLst/>
            </a:prstGeom>
            <a:noFill/>
            <a:ln>
              <a:noFill/>
            </a:ln>
          </p:spPr>
          <p:txBody>
            <a:bodyPr wrap="none" lIns="18288" tIns="18288" rIns="18288" bIns="18288" rtlCol="0">
              <a:noAutofit/>
            </a:bodyPr>
            <a:lstStyle/>
            <a:p>
              <a:pPr algn="ctr">
                <a:defRPr/>
              </a:pPr>
              <a:r>
                <a:rPr lang="en-US" sz="900" b="1" kern="0" dirty="0">
                  <a:solidFill>
                    <a:prstClr val="black"/>
                  </a:solidFill>
                  <a:latin typeface="Arial"/>
                  <a:cs typeface="Arial" panose="020B0604020202020204" pitchFamily="34" charset="0"/>
                </a:rPr>
                <a:t>Vapi</a:t>
              </a:r>
            </a:p>
          </p:txBody>
        </p:sp>
        <p:grpSp>
          <p:nvGrpSpPr>
            <p:cNvPr id="1043" name="Group 1042"/>
            <p:cNvGrpSpPr/>
            <p:nvPr/>
          </p:nvGrpSpPr>
          <p:grpSpPr bwMode="gray">
            <a:xfrm>
              <a:off x="1402707" y="6894603"/>
              <a:ext cx="4286026" cy="280988"/>
              <a:chOff x="409700" y="4838700"/>
              <a:chExt cx="3349500" cy="280988"/>
            </a:xfrm>
          </p:grpSpPr>
          <p:sp>
            <p:nvSpPr>
              <p:cNvPr id="1044" name="Rectangle 1032"/>
              <p:cNvSpPr/>
              <p:nvPr/>
            </p:nvSpPr>
            <p:spPr bwMode="gray">
              <a:xfrm>
                <a:off x="447800" y="4862513"/>
                <a:ext cx="3282696" cy="233362"/>
              </a:xfrm>
              <a:custGeom>
                <a:avLst/>
                <a:gdLst>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 name="connsiteX0" fmla="*/ 3300 w 3285996"/>
                  <a:gd name="connsiteY0" fmla="*/ 0 h 233362"/>
                  <a:gd name="connsiteX1" fmla="*/ 3285996 w 3285996"/>
                  <a:gd name="connsiteY1" fmla="*/ 0 h 233362"/>
                  <a:gd name="connsiteX2" fmla="*/ 3285996 w 3285996"/>
                  <a:gd name="connsiteY2" fmla="*/ 233362 h 233362"/>
                  <a:gd name="connsiteX3" fmla="*/ 3300 w 3285996"/>
                  <a:gd name="connsiteY3" fmla="*/ 233362 h 233362"/>
                  <a:gd name="connsiteX4" fmla="*/ 0 w 3285996"/>
                  <a:gd name="connsiteY4" fmla="*/ 93662 h 233362"/>
                  <a:gd name="connsiteX5" fmla="*/ 3300 w 3285996"/>
                  <a:gd name="connsiteY5" fmla="*/ 0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5" fmla="*/ 91440 w 3285996"/>
                  <a:gd name="connsiteY5" fmla="*/ 185102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825"/>
                  <a:gd name="connsiteY0" fmla="*/ 0 h 233362"/>
                  <a:gd name="connsiteX1" fmla="*/ 3282696 w 3282825"/>
                  <a:gd name="connsiteY1" fmla="*/ 0 h 233362"/>
                  <a:gd name="connsiteX2" fmla="*/ 3282825 w 3282825"/>
                  <a:gd name="connsiteY2" fmla="*/ 100012 h 233362"/>
                  <a:gd name="connsiteX3" fmla="*/ 3282696 w 3282825"/>
                  <a:gd name="connsiteY3" fmla="*/ 233362 h 233362"/>
                  <a:gd name="connsiteX4" fmla="*/ 0 w 3282825"/>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696" h="233362">
                    <a:moveTo>
                      <a:pt x="0" y="0"/>
                    </a:moveTo>
                    <a:lnTo>
                      <a:pt x="3282696" y="0"/>
                    </a:lnTo>
                    <a:lnTo>
                      <a:pt x="3282696" y="233362"/>
                    </a:lnTo>
                    <a:lnTo>
                      <a:pt x="0" y="233362"/>
                    </a:lnTo>
                    <a:lnTo>
                      <a:pt x="0" y="0"/>
                    </a:lnTo>
                    <a:close/>
                  </a:path>
                </a:pathLst>
              </a:custGeom>
              <a:solidFill>
                <a:srgbClr val="000000">
                  <a:lumMod val="50000"/>
                  <a:lumOff val="50000"/>
                </a:srgbClr>
              </a:solidFill>
              <a:ln w="127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18824" eaLnBrk="1" fontAlgn="auto" hangingPunct="1">
                  <a:spcBef>
                    <a:spcPts val="0"/>
                  </a:spcBef>
                  <a:spcAft>
                    <a:spcPts val="0"/>
                  </a:spcAft>
                  <a:defRPr/>
                </a:pPr>
                <a:endParaRPr lang="en-US" sz="2400" kern="0" dirty="0">
                  <a:solidFill>
                    <a:srgbClr val="57585A"/>
                  </a:solidFill>
                  <a:latin typeface="Arial"/>
                </a:endParaRPr>
              </a:p>
            </p:txBody>
          </p:sp>
          <p:sp>
            <p:nvSpPr>
              <p:cNvPr id="1045" name="Rectangle 1032"/>
              <p:cNvSpPr/>
              <p:nvPr/>
            </p:nvSpPr>
            <p:spPr bwMode="gray">
              <a:xfrm>
                <a:off x="409700" y="4838700"/>
                <a:ext cx="60200" cy="280988"/>
              </a:xfrm>
              <a:custGeom>
                <a:avLst/>
                <a:gdLst>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 name="connsiteX0" fmla="*/ 3300 w 3285996"/>
                  <a:gd name="connsiteY0" fmla="*/ 0 h 233362"/>
                  <a:gd name="connsiteX1" fmla="*/ 3285996 w 3285996"/>
                  <a:gd name="connsiteY1" fmla="*/ 0 h 233362"/>
                  <a:gd name="connsiteX2" fmla="*/ 3285996 w 3285996"/>
                  <a:gd name="connsiteY2" fmla="*/ 233362 h 233362"/>
                  <a:gd name="connsiteX3" fmla="*/ 3300 w 3285996"/>
                  <a:gd name="connsiteY3" fmla="*/ 233362 h 233362"/>
                  <a:gd name="connsiteX4" fmla="*/ 0 w 3285996"/>
                  <a:gd name="connsiteY4" fmla="*/ 93662 h 233362"/>
                  <a:gd name="connsiteX5" fmla="*/ 3300 w 3285996"/>
                  <a:gd name="connsiteY5" fmla="*/ 0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5" fmla="*/ 91440 w 3285996"/>
                  <a:gd name="connsiteY5" fmla="*/ 185102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825"/>
                  <a:gd name="connsiteY0" fmla="*/ 0 h 233362"/>
                  <a:gd name="connsiteX1" fmla="*/ 3282696 w 3282825"/>
                  <a:gd name="connsiteY1" fmla="*/ 0 h 233362"/>
                  <a:gd name="connsiteX2" fmla="*/ 3282825 w 3282825"/>
                  <a:gd name="connsiteY2" fmla="*/ 100012 h 233362"/>
                  <a:gd name="connsiteX3" fmla="*/ 3282696 w 3282825"/>
                  <a:gd name="connsiteY3" fmla="*/ 233362 h 233362"/>
                  <a:gd name="connsiteX4" fmla="*/ 0 w 3282825"/>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696" h="233362">
                    <a:moveTo>
                      <a:pt x="0" y="0"/>
                    </a:moveTo>
                    <a:lnTo>
                      <a:pt x="3282696" y="0"/>
                    </a:lnTo>
                    <a:lnTo>
                      <a:pt x="3282696" y="233362"/>
                    </a:lnTo>
                    <a:lnTo>
                      <a:pt x="0" y="233362"/>
                    </a:lnTo>
                    <a:lnTo>
                      <a:pt x="0" y="0"/>
                    </a:lnTo>
                    <a:close/>
                  </a:path>
                </a:pathLst>
              </a:custGeom>
              <a:solidFill>
                <a:srgbClr val="FFFF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18824" eaLnBrk="1" fontAlgn="auto" hangingPunct="1">
                  <a:spcBef>
                    <a:spcPts val="0"/>
                  </a:spcBef>
                  <a:spcAft>
                    <a:spcPts val="0"/>
                  </a:spcAft>
                  <a:defRPr/>
                </a:pPr>
                <a:endParaRPr lang="en-US" sz="2400" kern="0" dirty="0">
                  <a:solidFill>
                    <a:srgbClr val="57585A"/>
                  </a:solidFill>
                  <a:latin typeface="Arial"/>
                </a:endParaRPr>
              </a:p>
            </p:txBody>
          </p:sp>
          <p:sp>
            <p:nvSpPr>
              <p:cNvPr id="1046" name="Rectangle 1032"/>
              <p:cNvSpPr/>
              <p:nvPr>
                <p:custDataLst>
                  <p:tags r:id="rId2"/>
                </p:custDataLst>
              </p:nvPr>
            </p:nvSpPr>
            <p:spPr bwMode="gray">
              <a:xfrm>
                <a:off x="3699000" y="4838700"/>
                <a:ext cx="60200" cy="280988"/>
              </a:xfrm>
              <a:custGeom>
                <a:avLst/>
                <a:gdLst>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 name="connsiteX0" fmla="*/ 3300 w 3285996"/>
                  <a:gd name="connsiteY0" fmla="*/ 0 h 233362"/>
                  <a:gd name="connsiteX1" fmla="*/ 3285996 w 3285996"/>
                  <a:gd name="connsiteY1" fmla="*/ 0 h 233362"/>
                  <a:gd name="connsiteX2" fmla="*/ 3285996 w 3285996"/>
                  <a:gd name="connsiteY2" fmla="*/ 233362 h 233362"/>
                  <a:gd name="connsiteX3" fmla="*/ 3300 w 3285996"/>
                  <a:gd name="connsiteY3" fmla="*/ 233362 h 233362"/>
                  <a:gd name="connsiteX4" fmla="*/ 0 w 3285996"/>
                  <a:gd name="connsiteY4" fmla="*/ 93662 h 233362"/>
                  <a:gd name="connsiteX5" fmla="*/ 3300 w 3285996"/>
                  <a:gd name="connsiteY5" fmla="*/ 0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5" fmla="*/ 91440 w 3285996"/>
                  <a:gd name="connsiteY5" fmla="*/ 185102 h 233362"/>
                  <a:gd name="connsiteX0" fmla="*/ 0 w 3285996"/>
                  <a:gd name="connsiteY0" fmla="*/ 93662 h 233362"/>
                  <a:gd name="connsiteX1" fmla="*/ 3300 w 3285996"/>
                  <a:gd name="connsiteY1" fmla="*/ 0 h 233362"/>
                  <a:gd name="connsiteX2" fmla="*/ 3285996 w 3285996"/>
                  <a:gd name="connsiteY2" fmla="*/ 0 h 233362"/>
                  <a:gd name="connsiteX3" fmla="*/ 3285996 w 3285996"/>
                  <a:gd name="connsiteY3" fmla="*/ 233362 h 233362"/>
                  <a:gd name="connsiteX4" fmla="*/ 3300 w 3285996"/>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825"/>
                  <a:gd name="connsiteY0" fmla="*/ 0 h 233362"/>
                  <a:gd name="connsiteX1" fmla="*/ 3282696 w 3282825"/>
                  <a:gd name="connsiteY1" fmla="*/ 0 h 233362"/>
                  <a:gd name="connsiteX2" fmla="*/ 3282825 w 3282825"/>
                  <a:gd name="connsiteY2" fmla="*/ 100012 h 233362"/>
                  <a:gd name="connsiteX3" fmla="*/ 3282696 w 3282825"/>
                  <a:gd name="connsiteY3" fmla="*/ 233362 h 233362"/>
                  <a:gd name="connsiteX4" fmla="*/ 0 w 3282825"/>
                  <a:gd name="connsiteY4"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0" fmla="*/ 0 w 3282696"/>
                  <a:gd name="connsiteY0" fmla="*/ 0 h 233362"/>
                  <a:gd name="connsiteX1" fmla="*/ 3282696 w 3282696"/>
                  <a:gd name="connsiteY1" fmla="*/ 0 h 233362"/>
                  <a:gd name="connsiteX2" fmla="*/ 3282696 w 3282696"/>
                  <a:gd name="connsiteY2" fmla="*/ 233362 h 233362"/>
                  <a:gd name="connsiteX3" fmla="*/ 0 w 3282696"/>
                  <a:gd name="connsiteY3" fmla="*/ 233362 h 233362"/>
                  <a:gd name="connsiteX4" fmla="*/ 0 w 3282696"/>
                  <a:gd name="connsiteY4" fmla="*/ 0 h 23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696" h="233362">
                    <a:moveTo>
                      <a:pt x="0" y="0"/>
                    </a:moveTo>
                    <a:lnTo>
                      <a:pt x="3282696" y="0"/>
                    </a:lnTo>
                    <a:lnTo>
                      <a:pt x="3282696" y="233362"/>
                    </a:lnTo>
                    <a:lnTo>
                      <a:pt x="0" y="233362"/>
                    </a:lnTo>
                    <a:lnTo>
                      <a:pt x="0" y="0"/>
                    </a:lnTo>
                    <a:close/>
                  </a:path>
                </a:pathLst>
              </a:custGeom>
              <a:solidFill>
                <a:srgbClr val="FFFF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18824" eaLnBrk="1" fontAlgn="auto" hangingPunct="1">
                  <a:spcBef>
                    <a:spcPts val="0"/>
                  </a:spcBef>
                  <a:spcAft>
                    <a:spcPts val="0"/>
                  </a:spcAft>
                  <a:defRPr/>
                </a:pPr>
                <a:endParaRPr lang="en-US" sz="2400" kern="0" dirty="0">
                  <a:solidFill>
                    <a:srgbClr val="57585A"/>
                  </a:solidFill>
                  <a:latin typeface="Arial"/>
                </a:endParaRPr>
              </a:p>
            </p:txBody>
          </p:sp>
          <p:sp>
            <p:nvSpPr>
              <p:cNvPr id="1047" name="Freeform 1046"/>
              <p:cNvSpPr/>
              <p:nvPr/>
            </p:nvSpPr>
            <p:spPr bwMode="gray">
              <a:xfrm>
                <a:off x="457200" y="4979194"/>
                <a:ext cx="3282950" cy="0"/>
              </a:xfrm>
              <a:custGeom>
                <a:avLst/>
                <a:gdLst>
                  <a:gd name="connsiteX0" fmla="*/ 3282950 w 3282950"/>
                  <a:gd name="connsiteY0" fmla="*/ 0 h 0"/>
                  <a:gd name="connsiteX1" fmla="*/ 0 w 3282950"/>
                  <a:gd name="connsiteY1" fmla="*/ 0 h 0"/>
                </a:gdLst>
                <a:ahLst/>
                <a:cxnLst>
                  <a:cxn ang="0">
                    <a:pos x="connsiteX0" y="connsiteY0"/>
                  </a:cxn>
                  <a:cxn ang="0">
                    <a:pos x="connsiteX1" y="connsiteY1"/>
                  </a:cxn>
                </a:cxnLst>
                <a:rect l="l" t="t" r="r" b="b"/>
                <a:pathLst>
                  <a:path w="3282950">
                    <a:moveTo>
                      <a:pt x="3282950" y="0"/>
                    </a:moveTo>
                    <a:lnTo>
                      <a:pt x="0" y="0"/>
                    </a:lnTo>
                  </a:path>
                </a:pathLst>
              </a:custGeom>
              <a:noFill/>
              <a:ln w="12700" cap="flat" cmpd="sng" algn="ctr">
                <a:solidFill>
                  <a:srgbClr val="FFFFFF"/>
                </a:solidFill>
                <a:prstDash val="dash"/>
              </a:ln>
              <a:effectLst/>
            </p:spPr>
            <p:txBody>
              <a:bodyPr rtlCol="0" anchor="ctr"/>
              <a:lstStyle/>
              <a:p>
                <a:pPr algn="ctr" defTabSz="1018824" eaLnBrk="1" fontAlgn="auto" hangingPunct="1">
                  <a:spcBef>
                    <a:spcPts val="0"/>
                  </a:spcBef>
                  <a:spcAft>
                    <a:spcPts val="0"/>
                  </a:spcAft>
                  <a:defRPr/>
                </a:pPr>
                <a:endParaRPr lang="en-US" sz="2400" kern="0" dirty="0">
                  <a:solidFill>
                    <a:srgbClr val="57585A"/>
                  </a:solidFill>
                  <a:latin typeface="Arial"/>
                </a:endParaRPr>
              </a:p>
            </p:txBody>
          </p:sp>
          <p:sp>
            <p:nvSpPr>
              <p:cNvPr id="1048" name="Oval 1047"/>
              <p:cNvSpPr>
                <a:spLocks noChangeAspect="1"/>
              </p:cNvSpPr>
              <p:nvPr/>
            </p:nvSpPr>
            <p:spPr bwMode="gray">
              <a:xfrm>
                <a:off x="606647"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black"/>
                  </a:solidFill>
                  <a:latin typeface="Times New Roman"/>
                </a:endParaRPr>
              </a:p>
            </p:txBody>
          </p:sp>
          <p:sp>
            <p:nvSpPr>
              <p:cNvPr id="1049" name="Oval 1048"/>
              <p:cNvSpPr>
                <a:spLocks noChangeAspect="1"/>
              </p:cNvSpPr>
              <p:nvPr/>
            </p:nvSpPr>
            <p:spPr bwMode="gray">
              <a:xfrm>
                <a:off x="1109355"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0" name="Oval 1049"/>
              <p:cNvSpPr>
                <a:spLocks noChangeAspect="1"/>
              </p:cNvSpPr>
              <p:nvPr/>
            </p:nvSpPr>
            <p:spPr bwMode="gray">
              <a:xfrm>
                <a:off x="1583458"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1" name="Oval 1050"/>
              <p:cNvSpPr>
                <a:spLocks noChangeAspect="1"/>
              </p:cNvSpPr>
              <p:nvPr/>
            </p:nvSpPr>
            <p:spPr bwMode="gray">
              <a:xfrm>
                <a:off x="2057561"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2" name="Oval 1051"/>
              <p:cNvSpPr>
                <a:spLocks noChangeAspect="1"/>
              </p:cNvSpPr>
              <p:nvPr/>
            </p:nvSpPr>
            <p:spPr bwMode="gray">
              <a:xfrm>
                <a:off x="2531664"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3" name="Oval 1052"/>
              <p:cNvSpPr>
                <a:spLocks noChangeAspect="1"/>
              </p:cNvSpPr>
              <p:nvPr/>
            </p:nvSpPr>
            <p:spPr bwMode="gray">
              <a:xfrm>
                <a:off x="3005767"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4" name="Oval 1053"/>
              <p:cNvSpPr>
                <a:spLocks noChangeAspect="1"/>
              </p:cNvSpPr>
              <p:nvPr>
                <p:custDataLst>
                  <p:tags r:id="rId3"/>
                </p:custDataLst>
              </p:nvPr>
            </p:nvSpPr>
            <p:spPr bwMode="gray">
              <a:xfrm>
                <a:off x="3479871" y="4947191"/>
                <a:ext cx="50022" cy="50021"/>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5" name="Oval 1054"/>
              <p:cNvSpPr>
                <a:spLocks noChangeAspect="1"/>
              </p:cNvSpPr>
              <p:nvPr/>
            </p:nvSpPr>
            <p:spPr bwMode="gray">
              <a:xfrm>
                <a:off x="1090201"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6" name="Oval 1055"/>
              <p:cNvSpPr>
                <a:spLocks noChangeAspect="1"/>
              </p:cNvSpPr>
              <p:nvPr/>
            </p:nvSpPr>
            <p:spPr bwMode="gray">
              <a:xfrm>
                <a:off x="1547647"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7" name="Oval 1056"/>
              <p:cNvSpPr>
                <a:spLocks noChangeAspect="1"/>
              </p:cNvSpPr>
              <p:nvPr/>
            </p:nvSpPr>
            <p:spPr bwMode="gray">
              <a:xfrm>
                <a:off x="2035533"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8" name="Oval 1057"/>
              <p:cNvSpPr>
                <a:spLocks noChangeAspect="1"/>
              </p:cNvSpPr>
              <p:nvPr/>
            </p:nvSpPr>
            <p:spPr bwMode="gray">
              <a:xfrm>
                <a:off x="2500846"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59" name="Oval 1058"/>
              <p:cNvSpPr>
                <a:spLocks noChangeAspect="1"/>
              </p:cNvSpPr>
              <p:nvPr/>
            </p:nvSpPr>
            <p:spPr bwMode="gray">
              <a:xfrm>
                <a:off x="2980254"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white"/>
                  </a:solidFill>
                  <a:latin typeface="Times New Roman"/>
                </a:endParaRPr>
              </a:p>
            </p:txBody>
          </p:sp>
          <p:sp>
            <p:nvSpPr>
              <p:cNvPr id="1060" name="Oval 1059"/>
              <p:cNvSpPr>
                <a:spLocks noChangeAspect="1"/>
              </p:cNvSpPr>
              <p:nvPr/>
            </p:nvSpPr>
            <p:spPr bwMode="gray">
              <a:xfrm>
                <a:off x="3451267" y="4923351"/>
                <a:ext cx="107229" cy="107226"/>
              </a:xfrm>
              <a:prstGeom prst="ellipse">
                <a:avLst/>
              </a:prstGeom>
              <a:solidFill>
                <a:srgbClr val="E3383A"/>
              </a:solidFill>
              <a:ln w="9525" cap="flat" cmpd="sng" algn="ctr">
                <a:solidFill>
                  <a:srgbClr val="FFFFFF"/>
                </a:solidFill>
                <a:prstDash val="solid"/>
              </a:ln>
              <a:effectLst/>
            </p:spPr>
            <p:txBody>
              <a:bodyPr rtlCol="0" anchor="ctr"/>
              <a:lstStyle/>
              <a:p>
                <a:pPr algn="ctr" eaLnBrk="1" fontAlgn="auto" hangingPunct="1">
                  <a:spcBef>
                    <a:spcPts val="0"/>
                  </a:spcBef>
                  <a:spcAft>
                    <a:spcPts val="0"/>
                  </a:spcAft>
                  <a:defRPr/>
                </a:pPr>
                <a:endParaRPr lang="en-US" sz="700" kern="0" dirty="0">
                  <a:solidFill>
                    <a:prstClr val="black"/>
                  </a:solidFill>
                  <a:latin typeface="Times New Roman"/>
                </a:endParaRPr>
              </a:p>
            </p:txBody>
          </p:sp>
        </p:grpSp>
        <p:grpSp>
          <p:nvGrpSpPr>
            <p:cNvPr id="1062" name="Group 1061"/>
            <p:cNvGrpSpPr/>
            <p:nvPr/>
          </p:nvGrpSpPr>
          <p:grpSpPr>
            <a:xfrm>
              <a:off x="1649776" y="6775597"/>
              <a:ext cx="138023" cy="138023"/>
              <a:chOff x="845897" y="4821702"/>
              <a:chExt cx="167007" cy="167007"/>
            </a:xfrm>
          </p:grpSpPr>
          <p:sp>
            <p:nvSpPr>
              <p:cNvPr id="1063" name="Teardrop 1062"/>
              <p:cNvSpPr/>
              <p:nvPr/>
            </p:nvSpPr>
            <p:spPr bwMode="gray">
              <a:xfrm rot="8068095">
                <a:off x="845897" y="4821702"/>
                <a:ext cx="167007" cy="167007"/>
              </a:xfrm>
              <a:prstGeom prst="teardrop">
                <a:avLst>
                  <a:gd name="adj" fmla="val 135414"/>
                </a:avLst>
              </a:prstGeom>
              <a:solidFill>
                <a:srgbClr val="E3383A"/>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800" kern="0" dirty="0">
                  <a:solidFill>
                    <a:prstClr val="white"/>
                  </a:solidFill>
                  <a:latin typeface="Times New Roman"/>
                </a:endParaRPr>
              </a:p>
            </p:txBody>
          </p:sp>
          <p:sp>
            <p:nvSpPr>
              <p:cNvPr id="1064" name="Oval 1063"/>
              <p:cNvSpPr>
                <a:spLocks noChangeAspect="1"/>
              </p:cNvSpPr>
              <p:nvPr/>
            </p:nvSpPr>
            <p:spPr bwMode="gray">
              <a:xfrm>
                <a:off x="881219" y="4857024"/>
                <a:ext cx="94557" cy="94557"/>
              </a:xfrm>
              <a:prstGeom prst="ellipse">
                <a:avLst/>
              </a:prstGeom>
              <a:solidFill>
                <a:srgbClr val="FFFFFF"/>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800" kern="0" dirty="0">
                  <a:solidFill>
                    <a:prstClr val="white"/>
                  </a:solidFill>
                  <a:latin typeface="Times New Roman"/>
                </a:endParaRPr>
              </a:p>
            </p:txBody>
          </p:sp>
        </p:grpSp>
        <p:sp>
          <p:nvSpPr>
            <p:cNvPr id="1066" name="TextBox 1065"/>
            <p:cNvSpPr txBox="1"/>
            <p:nvPr/>
          </p:nvSpPr>
          <p:spPr bwMode="gray">
            <a:xfrm>
              <a:off x="1738269" y="6456031"/>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D1</a:t>
              </a:r>
            </a:p>
          </p:txBody>
        </p:sp>
        <p:sp>
          <p:nvSpPr>
            <p:cNvPr id="1067" name="Freeform 42"/>
            <p:cNvSpPr>
              <a:spLocks noEditPoints="1"/>
            </p:cNvSpPr>
            <p:nvPr/>
          </p:nvSpPr>
          <p:spPr bwMode="gray">
            <a:xfrm flipH="1">
              <a:off x="1787141"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68" name="TextBox 1067"/>
            <p:cNvSpPr txBox="1"/>
            <p:nvPr/>
          </p:nvSpPr>
          <p:spPr bwMode="gray">
            <a:xfrm>
              <a:off x="2376153" y="6456030"/>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D2</a:t>
              </a:r>
            </a:p>
          </p:txBody>
        </p:sp>
        <p:sp>
          <p:nvSpPr>
            <p:cNvPr id="1069" name="Freeform 42"/>
            <p:cNvSpPr>
              <a:spLocks noEditPoints="1"/>
            </p:cNvSpPr>
            <p:nvPr/>
          </p:nvSpPr>
          <p:spPr bwMode="gray">
            <a:xfrm flipH="1">
              <a:off x="2421977"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70" name="TextBox 1069"/>
            <p:cNvSpPr txBox="1"/>
            <p:nvPr/>
          </p:nvSpPr>
          <p:spPr bwMode="gray">
            <a:xfrm>
              <a:off x="3014037" y="6456031"/>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D3</a:t>
              </a:r>
            </a:p>
          </p:txBody>
        </p:sp>
        <p:sp>
          <p:nvSpPr>
            <p:cNvPr id="1071" name="Freeform 42"/>
            <p:cNvSpPr>
              <a:spLocks noEditPoints="1"/>
            </p:cNvSpPr>
            <p:nvPr/>
          </p:nvSpPr>
          <p:spPr bwMode="gray">
            <a:xfrm flipH="1">
              <a:off x="3056813"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72" name="TextBox 1071"/>
            <p:cNvSpPr txBox="1"/>
            <p:nvPr/>
          </p:nvSpPr>
          <p:spPr bwMode="gray">
            <a:xfrm>
              <a:off x="3651921" y="6456031"/>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D4</a:t>
              </a:r>
            </a:p>
          </p:txBody>
        </p:sp>
        <p:sp>
          <p:nvSpPr>
            <p:cNvPr id="1073" name="Freeform 42"/>
            <p:cNvSpPr>
              <a:spLocks noEditPoints="1"/>
            </p:cNvSpPr>
            <p:nvPr/>
          </p:nvSpPr>
          <p:spPr bwMode="gray">
            <a:xfrm flipH="1">
              <a:off x="3691649"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74" name="TextBox 1073"/>
            <p:cNvSpPr txBox="1"/>
            <p:nvPr/>
          </p:nvSpPr>
          <p:spPr bwMode="gray">
            <a:xfrm>
              <a:off x="4289805" y="6456031"/>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D5</a:t>
              </a:r>
            </a:p>
          </p:txBody>
        </p:sp>
        <p:sp>
          <p:nvSpPr>
            <p:cNvPr id="1075" name="Freeform 42"/>
            <p:cNvSpPr>
              <a:spLocks noEditPoints="1"/>
            </p:cNvSpPr>
            <p:nvPr/>
          </p:nvSpPr>
          <p:spPr bwMode="gray">
            <a:xfrm flipH="1">
              <a:off x="4326485"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76" name="TextBox 1075"/>
            <p:cNvSpPr txBox="1"/>
            <p:nvPr/>
          </p:nvSpPr>
          <p:spPr bwMode="gray">
            <a:xfrm>
              <a:off x="4891889" y="6456031"/>
              <a:ext cx="420624" cy="107722"/>
            </a:xfrm>
            <a:prstGeom prst="rect">
              <a:avLst/>
            </a:prstGeom>
            <a:noFill/>
            <a:ln>
              <a:noFill/>
            </a:ln>
          </p:spPr>
          <p:txBody>
            <a:bodyPr wrap="none" lIns="18288" tIns="18288" rIns="18288" bIns="18288" rtlCol="0" anchor="ctr" anchorCtr="1">
              <a:noAutofit/>
            </a:bodyPr>
            <a:lstStyle/>
            <a:p>
              <a:pPr algn="ctr">
                <a:defRPr/>
              </a:pPr>
              <a:r>
                <a:rPr lang="en-US" sz="1000" b="1" kern="0" dirty="0">
                  <a:solidFill>
                    <a:prstClr val="black"/>
                  </a:solidFill>
                  <a:latin typeface="Arial"/>
                  <a:cs typeface="Arial" panose="020B0604020202020204" pitchFamily="34" charset="0"/>
                </a:rPr>
                <a:t>V1, D6</a:t>
              </a:r>
            </a:p>
          </p:txBody>
        </p:sp>
        <p:sp>
          <p:nvSpPr>
            <p:cNvPr id="1077" name="Freeform 42"/>
            <p:cNvSpPr>
              <a:spLocks noEditPoints="1"/>
            </p:cNvSpPr>
            <p:nvPr/>
          </p:nvSpPr>
          <p:spPr bwMode="gray">
            <a:xfrm flipH="1">
              <a:off x="4925521" y="6627174"/>
              <a:ext cx="341168" cy="118564"/>
            </a:xfrm>
            <a:custGeom>
              <a:avLst/>
              <a:gdLst>
                <a:gd name="T0" fmla="*/ 1917508521 w 1606"/>
                <a:gd name="T1" fmla="*/ 664666599 h 575"/>
                <a:gd name="T2" fmla="*/ 1973453066 w 1606"/>
                <a:gd name="T3" fmla="*/ 762617918 h 575"/>
                <a:gd name="T4" fmla="*/ 2072755473 w 1606"/>
                <a:gd name="T5" fmla="*/ 706645336 h 575"/>
                <a:gd name="T6" fmla="*/ 2016809995 w 1606"/>
                <a:gd name="T7" fmla="*/ 608694950 h 575"/>
                <a:gd name="T8" fmla="*/ 1601420534 w 1606"/>
                <a:gd name="T9" fmla="*/ 646476093 h 575"/>
                <a:gd name="T10" fmla="*/ 1630791327 w 1606"/>
                <a:gd name="T11" fmla="*/ 754221798 h 575"/>
                <a:gd name="T12" fmla="*/ 1741281897 w 1606"/>
                <a:gd name="T13" fmla="*/ 726235973 h 575"/>
                <a:gd name="T14" fmla="*/ 1711911104 w 1606"/>
                <a:gd name="T15" fmla="*/ 615690940 h 575"/>
                <a:gd name="T16" fmla="*/ 225177634 w 1606"/>
                <a:gd name="T17" fmla="*/ 629684785 h 575"/>
                <a:gd name="T18" fmla="*/ 225177634 w 1606"/>
                <a:gd name="T19" fmla="*/ 743027281 h 575"/>
                <a:gd name="T20" fmla="*/ 341263218 w 1606"/>
                <a:gd name="T21" fmla="*/ 743027281 h 575"/>
                <a:gd name="T22" fmla="*/ 341263218 w 1606"/>
                <a:gd name="T23" fmla="*/ 629684785 h 575"/>
                <a:gd name="T24" fmla="*/ 2147483647 w 1606"/>
                <a:gd name="T25" fmla="*/ 603097225 h 575"/>
                <a:gd name="T26" fmla="*/ 2138490593 w 1606"/>
                <a:gd name="T27" fmla="*/ 706645336 h 575"/>
                <a:gd name="T28" fmla="*/ 1774849184 w 1606"/>
                <a:gd name="T29" fmla="*/ 584906719 h 575"/>
                <a:gd name="T30" fmla="*/ 1851773400 w 1606"/>
                <a:gd name="T31" fmla="*/ 706645336 h 575"/>
                <a:gd name="T32" fmla="*/ 1805618497 w 1606"/>
                <a:gd name="T33" fmla="*/ 631083983 h 575"/>
                <a:gd name="T34" fmla="*/ 890920893 w 1606"/>
                <a:gd name="T35" fmla="*/ 575111401 h 575"/>
                <a:gd name="T36" fmla="*/ 2097930705 w 1606"/>
                <a:gd name="T37" fmla="*/ 626885456 h 575"/>
                <a:gd name="T38" fmla="*/ 2054572843 w 1606"/>
                <a:gd name="T39" fmla="*/ 787805347 h 575"/>
                <a:gd name="T40" fmla="*/ 1892333289 w 1606"/>
                <a:gd name="T41" fmla="*/ 744426479 h 575"/>
                <a:gd name="T42" fmla="*/ 1935690218 w 1606"/>
                <a:gd name="T43" fmla="*/ 583507521 h 575"/>
                <a:gd name="T44" fmla="*/ 1753869513 w 1606"/>
                <a:gd name="T45" fmla="*/ 601698027 h 575"/>
                <a:gd name="T46" fmla="*/ 1753869513 w 1606"/>
                <a:gd name="T47" fmla="*/ 769613908 h 575"/>
                <a:gd name="T48" fmla="*/ 1587434398 w 1606"/>
                <a:gd name="T49" fmla="*/ 769613908 h 575"/>
                <a:gd name="T50" fmla="*/ 1587434398 w 1606"/>
                <a:gd name="T51" fmla="*/ 601698027 h 575"/>
                <a:gd name="T52" fmla="*/ 342661738 w 1606"/>
                <a:gd name="T53" fmla="*/ 583507521 h 575"/>
                <a:gd name="T54" fmla="*/ 384620147 w 1606"/>
                <a:gd name="T55" fmla="*/ 744426479 h 575"/>
                <a:gd name="T56" fmla="*/ 223779113 w 1606"/>
                <a:gd name="T57" fmla="*/ 787805347 h 575"/>
                <a:gd name="T58" fmla="*/ 180422184 w 1606"/>
                <a:gd name="T59" fmla="*/ 626885456 h 575"/>
                <a:gd name="T60" fmla="*/ 763646213 w 1606"/>
                <a:gd name="T61" fmla="*/ 526136674 h 575"/>
                <a:gd name="T62" fmla="*/ 890920893 w 1606"/>
                <a:gd name="T63" fmla="*/ 465966498 h 575"/>
                <a:gd name="T64" fmla="*/ 890920893 w 1606"/>
                <a:gd name="T65" fmla="*/ 391803410 h 575"/>
                <a:gd name="T66" fmla="*/ 763646213 w 1606"/>
                <a:gd name="T67" fmla="*/ 331634167 h 575"/>
                <a:gd name="T68" fmla="*/ 763646213 w 1606"/>
                <a:gd name="T69" fmla="*/ 211293815 h 575"/>
                <a:gd name="T70" fmla="*/ 622386330 w 1606"/>
                <a:gd name="T71" fmla="*/ 396001937 h 575"/>
                <a:gd name="T72" fmla="*/ 600008139 w 1606"/>
                <a:gd name="T73" fmla="*/ 397401135 h 575"/>
                <a:gd name="T74" fmla="*/ 893717934 w 1606"/>
                <a:gd name="T75" fmla="*/ 90954396 h 575"/>
                <a:gd name="T76" fmla="*/ 1029384668 w 1606"/>
                <a:gd name="T77" fmla="*/ 139930056 h 575"/>
                <a:gd name="T78" fmla="*/ 1369249366 w 1606"/>
                <a:gd name="T79" fmla="*/ 331634167 h 575"/>
                <a:gd name="T80" fmla="*/ 1029384668 w 1606"/>
                <a:gd name="T81" fmla="*/ 446375861 h 575"/>
                <a:gd name="T82" fmla="*/ 1790233841 w 1606"/>
                <a:gd name="T83" fmla="*/ 121738617 h 575"/>
                <a:gd name="T84" fmla="*/ 1436383007 w 1606"/>
                <a:gd name="T85" fmla="*/ 244877365 h 575"/>
                <a:gd name="T86" fmla="*/ 1790233841 w 1606"/>
                <a:gd name="T87" fmla="*/ 429584553 h 575"/>
                <a:gd name="T88" fmla="*/ 1823801128 w 1606"/>
                <a:gd name="T89" fmla="*/ 30784220 h 575"/>
                <a:gd name="T90" fmla="*/ 2147483647 w 1606"/>
                <a:gd name="T91" fmla="*/ 226685925 h 575"/>
                <a:gd name="T92" fmla="*/ 1862962496 w 1606"/>
                <a:gd name="T93" fmla="*/ 347026277 h 575"/>
                <a:gd name="T94" fmla="*/ 2147483647 w 1606"/>
                <a:gd name="T95" fmla="*/ 530334268 h 575"/>
                <a:gd name="T96" fmla="*/ 930082261 w 1606"/>
                <a:gd name="T97" fmla="*/ 584906719 h 575"/>
                <a:gd name="T98" fmla="*/ 1527293359 w 1606"/>
                <a:gd name="T99" fmla="*/ 706645336 h 575"/>
                <a:gd name="T100" fmla="*/ 405599818 w 1606"/>
                <a:gd name="T101" fmla="*/ 608694950 h 575"/>
                <a:gd name="T102" fmla="*/ 254548427 w 1606"/>
                <a:gd name="T103" fmla="*/ 544327180 h 575"/>
                <a:gd name="T104" fmla="*/ 139862296 w 1606"/>
                <a:gd name="T105" fmla="*/ 664666599 h 575"/>
                <a:gd name="T106" fmla="*/ 72728655 w 1606"/>
                <a:gd name="T107" fmla="*/ 726235973 h 575"/>
                <a:gd name="T108" fmla="*/ 0 w 1606"/>
                <a:gd name="T109" fmla="*/ 726235973 h 575"/>
                <a:gd name="T110" fmla="*/ 75525696 w 1606"/>
                <a:gd name="T111" fmla="*/ 428185355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 h="575">
                  <a:moveTo>
                    <a:pt x="1426" y="432"/>
                  </a:moveTo>
                  <a:lnTo>
                    <a:pt x="1411" y="435"/>
                  </a:lnTo>
                  <a:lnTo>
                    <a:pt x="1397" y="440"/>
                  </a:lnTo>
                  <a:lnTo>
                    <a:pt x="1385" y="450"/>
                  </a:lnTo>
                  <a:lnTo>
                    <a:pt x="1377" y="462"/>
                  </a:lnTo>
                  <a:lnTo>
                    <a:pt x="1371" y="475"/>
                  </a:lnTo>
                  <a:lnTo>
                    <a:pt x="1369" y="490"/>
                  </a:lnTo>
                  <a:lnTo>
                    <a:pt x="1371" y="505"/>
                  </a:lnTo>
                  <a:lnTo>
                    <a:pt x="1377" y="519"/>
                  </a:lnTo>
                  <a:lnTo>
                    <a:pt x="1385" y="531"/>
                  </a:lnTo>
                  <a:lnTo>
                    <a:pt x="1397" y="539"/>
                  </a:lnTo>
                  <a:lnTo>
                    <a:pt x="1411" y="545"/>
                  </a:lnTo>
                  <a:lnTo>
                    <a:pt x="1426" y="548"/>
                  </a:lnTo>
                  <a:lnTo>
                    <a:pt x="1442" y="545"/>
                  </a:lnTo>
                  <a:lnTo>
                    <a:pt x="1456" y="539"/>
                  </a:lnTo>
                  <a:lnTo>
                    <a:pt x="1468" y="531"/>
                  </a:lnTo>
                  <a:lnTo>
                    <a:pt x="1476" y="519"/>
                  </a:lnTo>
                  <a:lnTo>
                    <a:pt x="1482" y="505"/>
                  </a:lnTo>
                  <a:lnTo>
                    <a:pt x="1484" y="490"/>
                  </a:lnTo>
                  <a:lnTo>
                    <a:pt x="1482" y="475"/>
                  </a:lnTo>
                  <a:lnTo>
                    <a:pt x="1476" y="462"/>
                  </a:lnTo>
                  <a:lnTo>
                    <a:pt x="1468" y="450"/>
                  </a:lnTo>
                  <a:lnTo>
                    <a:pt x="1456" y="440"/>
                  </a:lnTo>
                  <a:lnTo>
                    <a:pt x="1442" y="435"/>
                  </a:lnTo>
                  <a:lnTo>
                    <a:pt x="1426" y="432"/>
                  </a:lnTo>
                  <a:close/>
                  <a:moveTo>
                    <a:pt x="1194" y="432"/>
                  </a:moveTo>
                  <a:lnTo>
                    <a:pt x="1179" y="435"/>
                  </a:lnTo>
                  <a:lnTo>
                    <a:pt x="1166" y="440"/>
                  </a:lnTo>
                  <a:lnTo>
                    <a:pt x="1154" y="450"/>
                  </a:lnTo>
                  <a:lnTo>
                    <a:pt x="1145" y="462"/>
                  </a:lnTo>
                  <a:lnTo>
                    <a:pt x="1139" y="475"/>
                  </a:lnTo>
                  <a:lnTo>
                    <a:pt x="1137" y="490"/>
                  </a:lnTo>
                  <a:lnTo>
                    <a:pt x="1139" y="505"/>
                  </a:lnTo>
                  <a:lnTo>
                    <a:pt x="1145" y="519"/>
                  </a:lnTo>
                  <a:lnTo>
                    <a:pt x="1154" y="531"/>
                  </a:lnTo>
                  <a:lnTo>
                    <a:pt x="1166" y="539"/>
                  </a:lnTo>
                  <a:lnTo>
                    <a:pt x="1179" y="545"/>
                  </a:lnTo>
                  <a:lnTo>
                    <a:pt x="1194" y="548"/>
                  </a:lnTo>
                  <a:lnTo>
                    <a:pt x="1210" y="545"/>
                  </a:lnTo>
                  <a:lnTo>
                    <a:pt x="1224" y="539"/>
                  </a:lnTo>
                  <a:lnTo>
                    <a:pt x="1236" y="531"/>
                  </a:lnTo>
                  <a:lnTo>
                    <a:pt x="1245" y="519"/>
                  </a:lnTo>
                  <a:lnTo>
                    <a:pt x="1251" y="505"/>
                  </a:lnTo>
                  <a:lnTo>
                    <a:pt x="1252" y="490"/>
                  </a:lnTo>
                  <a:lnTo>
                    <a:pt x="1251" y="475"/>
                  </a:lnTo>
                  <a:lnTo>
                    <a:pt x="1245" y="462"/>
                  </a:lnTo>
                  <a:lnTo>
                    <a:pt x="1236" y="450"/>
                  </a:lnTo>
                  <a:lnTo>
                    <a:pt x="1224" y="440"/>
                  </a:lnTo>
                  <a:lnTo>
                    <a:pt x="1210" y="435"/>
                  </a:lnTo>
                  <a:lnTo>
                    <a:pt x="1194" y="432"/>
                  </a:lnTo>
                  <a:close/>
                  <a:moveTo>
                    <a:pt x="202" y="432"/>
                  </a:moveTo>
                  <a:lnTo>
                    <a:pt x="187" y="435"/>
                  </a:lnTo>
                  <a:lnTo>
                    <a:pt x="173" y="440"/>
                  </a:lnTo>
                  <a:lnTo>
                    <a:pt x="161" y="450"/>
                  </a:lnTo>
                  <a:lnTo>
                    <a:pt x="153" y="462"/>
                  </a:lnTo>
                  <a:lnTo>
                    <a:pt x="147" y="475"/>
                  </a:lnTo>
                  <a:lnTo>
                    <a:pt x="145" y="490"/>
                  </a:lnTo>
                  <a:lnTo>
                    <a:pt x="147" y="505"/>
                  </a:lnTo>
                  <a:lnTo>
                    <a:pt x="153" y="519"/>
                  </a:lnTo>
                  <a:lnTo>
                    <a:pt x="161" y="531"/>
                  </a:lnTo>
                  <a:lnTo>
                    <a:pt x="173" y="539"/>
                  </a:lnTo>
                  <a:lnTo>
                    <a:pt x="187" y="545"/>
                  </a:lnTo>
                  <a:lnTo>
                    <a:pt x="202" y="548"/>
                  </a:lnTo>
                  <a:lnTo>
                    <a:pt x="218" y="545"/>
                  </a:lnTo>
                  <a:lnTo>
                    <a:pt x="232" y="539"/>
                  </a:lnTo>
                  <a:lnTo>
                    <a:pt x="244" y="531"/>
                  </a:lnTo>
                  <a:lnTo>
                    <a:pt x="252" y="519"/>
                  </a:lnTo>
                  <a:lnTo>
                    <a:pt x="258" y="505"/>
                  </a:lnTo>
                  <a:lnTo>
                    <a:pt x="260" y="490"/>
                  </a:lnTo>
                  <a:lnTo>
                    <a:pt x="258" y="475"/>
                  </a:lnTo>
                  <a:lnTo>
                    <a:pt x="252" y="462"/>
                  </a:lnTo>
                  <a:lnTo>
                    <a:pt x="244" y="450"/>
                  </a:lnTo>
                  <a:lnTo>
                    <a:pt x="232" y="440"/>
                  </a:lnTo>
                  <a:lnTo>
                    <a:pt x="218" y="435"/>
                  </a:lnTo>
                  <a:lnTo>
                    <a:pt x="202" y="432"/>
                  </a:lnTo>
                  <a:close/>
                  <a:moveTo>
                    <a:pt x="1501" y="418"/>
                  </a:moveTo>
                  <a:lnTo>
                    <a:pt x="1547" y="418"/>
                  </a:lnTo>
                  <a:lnTo>
                    <a:pt x="1547" y="431"/>
                  </a:lnTo>
                  <a:lnTo>
                    <a:pt x="1606" y="431"/>
                  </a:lnTo>
                  <a:lnTo>
                    <a:pt x="1606" y="499"/>
                  </a:lnTo>
                  <a:lnTo>
                    <a:pt x="1547" y="499"/>
                  </a:lnTo>
                  <a:lnTo>
                    <a:pt x="1547" y="519"/>
                  </a:lnTo>
                  <a:lnTo>
                    <a:pt x="1525" y="519"/>
                  </a:lnTo>
                  <a:lnTo>
                    <a:pt x="1529" y="505"/>
                  </a:lnTo>
                  <a:lnTo>
                    <a:pt x="1530" y="490"/>
                  </a:lnTo>
                  <a:lnTo>
                    <a:pt x="1528" y="470"/>
                  </a:lnTo>
                  <a:lnTo>
                    <a:pt x="1522" y="451"/>
                  </a:lnTo>
                  <a:lnTo>
                    <a:pt x="1512" y="433"/>
                  </a:lnTo>
                  <a:lnTo>
                    <a:pt x="1501" y="418"/>
                  </a:lnTo>
                  <a:close/>
                  <a:moveTo>
                    <a:pt x="1269" y="418"/>
                  </a:moveTo>
                  <a:lnTo>
                    <a:pt x="1352" y="418"/>
                  </a:lnTo>
                  <a:lnTo>
                    <a:pt x="1340" y="433"/>
                  </a:lnTo>
                  <a:lnTo>
                    <a:pt x="1331" y="451"/>
                  </a:lnTo>
                  <a:lnTo>
                    <a:pt x="1325" y="470"/>
                  </a:lnTo>
                  <a:lnTo>
                    <a:pt x="1323" y="490"/>
                  </a:lnTo>
                  <a:lnTo>
                    <a:pt x="1324" y="505"/>
                  </a:lnTo>
                  <a:lnTo>
                    <a:pt x="1327" y="519"/>
                  </a:lnTo>
                  <a:lnTo>
                    <a:pt x="1295" y="519"/>
                  </a:lnTo>
                  <a:lnTo>
                    <a:pt x="1297" y="505"/>
                  </a:lnTo>
                  <a:lnTo>
                    <a:pt x="1298" y="490"/>
                  </a:lnTo>
                  <a:lnTo>
                    <a:pt x="1296" y="470"/>
                  </a:lnTo>
                  <a:lnTo>
                    <a:pt x="1291" y="451"/>
                  </a:lnTo>
                  <a:lnTo>
                    <a:pt x="1282" y="433"/>
                  </a:lnTo>
                  <a:lnTo>
                    <a:pt x="1269" y="418"/>
                  </a:lnTo>
                  <a:close/>
                  <a:moveTo>
                    <a:pt x="546" y="411"/>
                  </a:moveTo>
                  <a:lnTo>
                    <a:pt x="546" y="419"/>
                  </a:lnTo>
                  <a:lnTo>
                    <a:pt x="637" y="419"/>
                  </a:lnTo>
                  <a:lnTo>
                    <a:pt x="637" y="411"/>
                  </a:lnTo>
                  <a:lnTo>
                    <a:pt x="546" y="411"/>
                  </a:lnTo>
                  <a:close/>
                  <a:moveTo>
                    <a:pt x="1426" y="405"/>
                  </a:moveTo>
                  <a:lnTo>
                    <a:pt x="1449" y="409"/>
                  </a:lnTo>
                  <a:lnTo>
                    <a:pt x="1469" y="417"/>
                  </a:lnTo>
                  <a:lnTo>
                    <a:pt x="1487" y="430"/>
                  </a:lnTo>
                  <a:lnTo>
                    <a:pt x="1500" y="448"/>
                  </a:lnTo>
                  <a:lnTo>
                    <a:pt x="1508" y="468"/>
                  </a:lnTo>
                  <a:lnTo>
                    <a:pt x="1511" y="490"/>
                  </a:lnTo>
                  <a:lnTo>
                    <a:pt x="1508" y="512"/>
                  </a:lnTo>
                  <a:lnTo>
                    <a:pt x="1500" y="532"/>
                  </a:lnTo>
                  <a:lnTo>
                    <a:pt x="1487" y="550"/>
                  </a:lnTo>
                  <a:lnTo>
                    <a:pt x="1469" y="563"/>
                  </a:lnTo>
                  <a:lnTo>
                    <a:pt x="1449" y="571"/>
                  </a:lnTo>
                  <a:lnTo>
                    <a:pt x="1426" y="575"/>
                  </a:lnTo>
                  <a:lnTo>
                    <a:pt x="1404" y="571"/>
                  </a:lnTo>
                  <a:lnTo>
                    <a:pt x="1384" y="563"/>
                  </a:lnTo>
                  <a:lnTo>
                    <a:pt x="1366" y="550"/>
                  </a:lnTo>
                  <a:lnTo>
                    <a:pt x="1353" y="532"/>
                  </a:lnTo>
                  <a:lnTo>
                    <a:pt x="1345" y="512"/>
                  </a:lnTo>
                  <a:lnTo>
                    <a:pt x="1342" y="490"/>
                  </a:lnTo>
                  <a:lnTo>
                    <a:pt x="1345" y="468"/>
                  </a:lnTo>
                  <a:lnTo>
                    <a:pt x="1353" y="448"/>
                  </a:lnTo>
                  <a:lnTo>
                    <a:pt x="1366" y="430"/>
                  </a:lnTo>
                  <a:lnTo>
                    <a:pt x="1384" y="417"/>
                  </a:lnTo>
                  <a:lnTo>
                    <a:pt x="1404" y="409"/>
                  </a:lnTo>
                  <a:lnTo>
                    <a:pt x="1426" y="405"/>
                  </a:lnTo>
                  <a:close/>
                  <a:moveTo>
                    <a:pt x="1194" y="405"/>
                  </a:moveTo>
                  <a:lnTo>
                    <a:pt x="1217" y="409"/>
                  </a:lnTo>
                  <a:lnTo>
                    <a:pt x="1238" y="417"/>
                  </a:lnTo>
                  <a:lnTo>
                    <a:pt x="1254" y="430"/>
                  </a:lnTo>
                  <a:lnTo>
                    <a:pt x="1267" y="448"/>
                  </a:lnTo>
                  <a:lnTo>
                    <a:pt x="1277" y="468"/>
                  </a:lnTo>
                  <a:lnTo>
                    <a:pt x="1279" y="490"/>
                  </a:lnTo>
                  <a:lnTo>
                    <a:pt x="1277" y="512"/>
                  </a:lnTo>
                  <a:lnTo>
                    <a:pt x="1267" y="532"/>
                  </a:lnTo>
                  <a:lnTo>
                    <a:pt x="1254" y="550"/>
                  </a:lnTo>
                  <a:lnTo>
                    <a:pt x="1238" y="563"/>
                  </a:lnTo>
                  <a:lnTo>
                    <a:pt x="1217" y="571"/>
                  </a:lnTo>
                  <a:lnTo>
                    <a:pt x="1194" y="575"/>
                  </a:lnTo>
                  <a:lnTo>
                    <a:pt x="1172" y="571"/>
                  </a:lnTo>
                  <a:lnTo>
                    <a:pt x="1152" y="563"/>
                  </a:lnTo>
                  <a:lnTo>
                    <a:pt x="1135" y="550"/>
                  </a:lnTo>
                  <a:lnTo>
                    <a:pt x="1121" y="532"/>
                  </a:lnTo>
                  <a:lnTo>
                    <a:pt x="1113" y="512"/>
                  </a:lnTo>
                  <a:lnTo>
                    <a:pt x="1111" y="490"/>
                  </a:lnTo>
                  <a:lnTo>
                    <a:pt x="1113" y="468"/>
                  </a:lnTo>
                  <a:lnTo>
                    <a:pt x="1121" y="448"/>
                  </a:lnTo>
                  <a:lnTo>
                    <a:pt x="1135" y="430"/>
                  </a:lnTo>
                  <a:lnTo>
                    <a:pt x="1152" y="417"/>
                  </a:lnTo>
                  <a:lnTo>
                    <a:pt x="1172" y="409"/>
                  </a:lnTo>
                  <a:lnTo>
                    <a:pt x="1194" y="405"/>
                  </a:lnTo>
                  <a:close/>
                  <a:moveTo>
                    <a:pt x="202" y="405"/>
                  </a:moveTo>
                  <a:lnTo>
                    <a:pt x="225" y="409"/>
                  </a:lnTo>
                  <a:lnTo>
                    <a:pt x="245" y="417"/>
                  </a:lnTo>
                  <a:lnTo>
                    <a:pt x="262" y="430"/>
                  </a:lnTo>
                  <a:lnTo>
                    <a:pt x="275" y="449"/>
                  </a:lnTo>
                  <a:lnTo>
                    <a:pt x="284" y="469"/>
                  </a:lnTo>
                  <a:lnTo>
                    <a:pt x="287" y="490"/>
                  </a:lnTo>
                  <a:lnTo>
                    <a:pt x="284" y="511"/>
                  </a:lnTo>
                  <a:lnTo>
                    <a:pt x="275" y="532"/>
                  </a:lnTo>
                  <a:lnTo>
                    <a:pt x="262" y="550"/>
                  </a:lnTo>
                  <a:lnTo>
                    <a:pt x="245" y="563"/>
                  </a:lnTo>
                  <a:lnTo>
                    <a:pt x="225" y="571"/>
                  </a:lnTo>
                  <a:lnTo>
                    <a:pt x="202" y="575"/>
                  </a:lnTo>
                  <a:lnTo>
                    <a:pt x="180" y="571"/>
                  </a:lnTo>
                  <a:lnTo>
                    <a:pt x="160" y="563"/>
                  </a:lnTo>
                  <a:lnTo>
                    <a:pt x="142" y="550"/>
                  </a:lnTo>
                  <a:lnTo>
                    <a:pt x="129" y="532"/>
                  </a:lnTo>
                  <a:lnTo>
                    <a:pt x="121" y="512"/>
                  </a:lnTo>
                  <a:lnTo>
                    <a:pt x="118" y="490"/>
                  </a:lnTo>
                  <a:lnTo>
                    <a:pt x="121" y="468"/>
                  </a:lnTo>
                  <a:lnTo>
                    <a:pt x="129" y="448"/>
                  </a:lnTo>
                  <a:lnTo>
                    <a:pt x="142" y="430"/>
                  </a:lnTo>
                  <a:lnTo>
                    <a:pt x="160" y="417"/>
                  </a:lnTo>
                  <a:lnTo>
                    <a:pt x="180" y="409"/>
                  </a:lnTo>
                  <a:lnTo>
                    <a:pt x="202" y="405"/>
                  </a:lnTo>
                  <a:close/>
                  <a:moveTo>
                    <a:pt x="546" y="367"/>
                  </a:moveTo>
                  <a:lnTo>
                    <a:pt x="546" y="376"/>
                  </a:lnTo>
                  <a:lnTo>
                    <a:pt x="637" y="376"/>
                  </a:lnTo>
                  <a:lnTo>
                    <a:pt x="637" y="367"/>
                  </a:lnTo>
                  <a:lnTo>
                    <a:pt x="546" y="367"/>
                  </a:lnTo>
                  <a:close/>
                  <a:moveTo>
                    <a:pt x="546" y="324"/>
                  </a:moveTo>
                  <a:lnTo>
                    <a:pt x="546" y="333"/>
                  </a:lnTo>
                  <a:lnTo>
                    <a:pt x="637" y="333"/>
                  </a:lnTo>
                  <a:lnTo>
                    <a:pt x="637" y="324"/>
                  </a:lnTo>
                  <a:lnTo>
                    <a:pt x="546" y="324"/>
                  </a:lnTo>
                  <a:close/>
                  <a:moveTo>
                    <a:pt x="546" y="280"/>
                  </a:moveTo>
                  <a:lnTo>
                    <a:pt x="546" y="290"/>
                  </a:lnTo>
                  <a:lnTo>
                    <a:pt x="637" y="290"/>
                  </a:lnTo>
                  <a:lnTo>
                    <a:pt x="637" y="280"/>
                  </a:lnTo>
                  <a:lnTo>
                    <a:pt x="546" y="280"/>
                  </a:lnTo>
                  <a:close/>
                  <a:moveTo>
                    <a:pt x="546" y="237"/>
                  </a:moveTo>
                  <a:lnTo>
                    <a:pt x="546" y="246"/>
                  </a:lnTo>
                  <a:lnTo>
                    <a:pt x="637" y="246"/>
                  </a:lnTo>
                  <a:lnTo>
                    <a:pt x="637" y="237"/>
                  </a:lnTo>
                  <a:lnTo>
                    <a:pt x="546" y="237"/>
                  </a:lnTo>
                  <a:close/>
                  <a:moveTo>
                    <a:pt x="546" y="193"/>
                  </a:moveTo>
                  <a:lnTo>
                    <a:pt x="546" y="202"/>
                  </a:lnTo>
                  <a:lnTo>
                    <a:pt x="637" y="202"/>
                  </a:lnTo>
                  <a:lnTo>
                    <a:pt x="637" y="193"/>
                  </a:lnTo>
                  <a:lnTo>
                    <a:pt x="546" y="193"/>
                  </a:lnTo>
                  <a:close/>
                  <a:moveTo>
                    <a:pt x="546" y="151"/>
                  </a:moveTo>
                  <a:lnTo>
                    <a:pt x="546" y="159"/>
                  </a:lnTo>
                  <a:lnTo>
                    <a:pt x="637" y="159"/>
                  </a:lnTo>
                  <a:lnTo>
                    <a:pt x="637" y="151"/>
                  </a:lnTo>
                  <a:lnTo>
                    <a:pt x="546" y="151"/>
                  </a:lnTo>
                  <a:close/>
                  <a:moveTo>
                    <a:pt x="445" y="148"/>
                  </a:moveTo>
                  <a:lnTo>
                    <a:pt x="445" y="283"/>
                  </a:lnTo>
                  <a:lnTo>
                    <a:pt x="502" y="283"/>
                  </a:lnTo>
                  <a:lnTo>
                    <a:pt x="502" y="148"/>
                  </a:lnTo>
                  <a:lnTo>
                    <a:pt x="445" y="148"/>
                  </a:lnTo>
                  <a:close/>
                  <a:moveTo>
                    <a:pt x="337" y="147"/>
                  </a:moveTo>
                  <a:lnTo>
                    <a:pt x="274" y="284"/>
                  </a:lnTo>
                  <a:lnTo>
                    <a:pt x="429" y="284"/>
                  </a:lnTo>
                  <a:lnTo>
                    <a:pt x="429" y="147"/>
                  </a:lnTo>
                  <a:lnTo>
                    <a:pt x="337" y="147"/>
                  </a:lnTo>
                  <a:close/>
                  <a:moveTo>
                    <a:pt x="421" y="65"/>
                  </a:moveTo>
                  <a:lnTo>
                    <a:pt x="392" y="88"/>
                  </a:lnTo>
                  <a:lnTo>
                    <a:pt x="639" y="88"/>
                  </a:lnTo>
                  <a:lnTo>
                    <a:pt x="639" y="65"/>
                  </a:lnTo>
                  <a:lnTo>
                    <a:pt x="421" y="65"/>
                  </a:lnTo>
                  <a:close/>
                  <a:moveTo>
                    <a:pt x="708" y="22"/>
                  </a:moveTo>
                  <a:lnTo>
                    <a:pt x="979" y="22"/>
                  </a:lnTo>
                  <a:lnTo>
                    <a:pt x="979" y="87"/>
                  </a:lnTo>
                  <a:lnTo>
                    <a:pt x="736" y="87"/>
                  </a:lnTo>
                  <a:lnTo>
                    <a:pt x="736" y="100"/>
                  </a:lnTo>
                  <a:lnTo>
                    <a:pt x="979" y="100"/>
                  </a:lnTo>
                  <a:lnTo>
                    <a:pt x="979" y="162"/>
                  </a:lnTo>
                  <a:lnTo>
                    <a:pt x="736" y="162"/>
                  </a:lnTo>
                  <a:lnTo>
                    <a:pt x="736" y="175"/>
                  </a:lnTo>
                  <a:lnTo>
                    <a:pt x="979" y="175"/>
                  </a:lnTo>
                  <a:lnTo>
                    <a:pt x="979" y="237"/>
                  </a:lnTo>
                  <a:lnTo>
                    <a:pt x="736" y="237"/>
                  </a:lnTo>
                  <a:lnTo>
                    <a:pt x="736" y="248"/>
                  </a:lnTo>
                  <a:lnTo>
                    <a:pt x="979" y="248"/>
                  </a:lnTo>
                  <a:lnTo>
                    <a:pt x="979" y="307"/>
                  </a:lnTo>
                  <a:lnTo>
                    <a:pt x="736" y="307"/>
                  </a:lnTo>
                  <a:lnTo>
                    <a:pt x="736" y="319"/>
                  </a:lnTo>
                  <a:lnTo>
                    <a:pt x="979" y="319"/>
                  </a:lnTo>
                  <a:lnTo>
                    <a:pt x="979" y="351"/>
                  </a:lnTo>
                  <a:lnTo>
                    <a:pt x="1003" y="351"/>
                  </a:lnTo>
                  <a:lnTo>
                    <a:pt x="1003" y="22"/>
                  </a:lnTo>
                  <a:lnTo>
                    <a:pt x="1280" y="22"/>
                  </a:lnTo>
                  <a:lnTo>
                    <a:pt x="1280" y="87"/>
                  </a:lnTo>
                  <a:lnTo>
                    <a:pt x="1027" y="87"/>
                  </a:lnTo>
                  <a:lnTo>
                    <a:pt x="1027" y="100"/>
                  </a:lnTo>
                  <a:lnTo>
                    <a:pt x="1280" y="100"/>
                  </a:lnTo>
                  <a:lnTo>
                    <a:pt x="1280" y="162"/>
                  </a:lnTo>
                  <a:lnTo>
                    <a:pt x="1027" y="162"/>
                  </a:lnTo>
                  <a:lnTo>
                    <a:pt x="1027" y="175"/>
                  </a:lnTo>
                  <a:lnTo>
                    <a:pt x="1280" y="175"/>
                  </a:lnTo>
                  <a:lnTo>
                    <a:pt x="1280" y="237"/>
                  </a:lnTo>
                  <a:lnTo>
                    <a:pt x="1027" y="237"/>
                  </a:lnTo>
                  <a:lnTo>
                    <a:pt x="1027" y="248"/>
                  </a:lnTo>
                  <a:lnTo>
                    <a:pt x="1280" y="248"/>
                  </a:lnTo>
                  <a:lnTo>
                    <a:pt x="1280" y="307"/>
                  </a:lnTo>
                  <a:lnTo>
                    <a:pt x="1027" y="307"/>
                  </a:lnTo>
                  <a:lnTo>
                    <a:pt x="1027" y="319"/>
                  </a:lnTo>
                  <a:lnTo>
                    <a:pt x="1280" y="319"/>
                  </a:lnTo>
                  <a:lnTo>
                    <a:pt x="1280" y="351"/>
                  </a:lnTo>
                  <a:lnTo>
                    <a:pt x="1304" y="351"/>
                  </a:lnTo>
                  <a:lnTo>
                    <a:pt x="1304" y="22"/>
                  </a:lnTo>
                  <a:lnTo>
                    <a:pt x="1588" y="22"/>
                  </a:lnTo>
                  <a:lnTo>
                    <a:pt x="1588" y="87"/>
                  </a:lnTo>
                  <a:lnTo>
                    <a:pt x="1332" y="87"/>
                  </a:lnTo>
                  <a:lnTo>
                    <a:pt x="1332" y="100"/>
                  </a:lnTo>
                  <a:lnTo>
                    <a:pt x="1588" y="100"/>
                  </a:lnTo>
                  <a:lnTo>
                    <a:pt x="1588" y="162"/>
                  </a:lnTo>
                  <a:lnTo>
                    <a:pt x="1332" y="162"/>
                  </a:lnTo>
                  <a:lnTo>
                    <a:pt x="1332" y="175"/>
                  </a:lnTo>
                  <a:lnTo>
                    <a:pt x="1588" y="175"/>
                  </a:lnTo>
                  <a:lnTo>
                    <a:pt x="1588" y="237"/>
                  </a:lnTo>
                  <a:lnTo>
                    <a:pt x="1332" y="237"/>
                  </a:lnTo>
                  <a:lnTo>
                    <a:pt x="1332" y="248"/>
                  </a:lnTo>
                  <a:lnTo>
                    <a:pt x="1588" y="248"/>
                  </a:lnTo>
                  <a:lnTo>
                    <a:pt x="1588" y="307"/>
                  </a:lnTo>
                  <a:lnTo>
                    <a:pt x="1332" y="307"/>
                  </a:lnTo>
                  <a:lnTo>
                    <a:pt x="1332" y="319"/>
                  </a:lnTo>
                  <a:lnTo>
                    <a:pt x="1588" y="319"/>
                  </a:lnTo>
                  <a:lnTo>
                    <a:pt x="1588" y="379"/>
                  </a:lnTo>
                  <a:lnTo>
                    <a:pt x="708" y="379"/>
                  </a:lnTo>
                  <a:lnTo>
                    <a:pt x="708" y="22"/>
                  </a:lnTo>
                  <a:close/>
                  <a:moveTo>
                    <a:pt x="477" y="0"/>
                  </a:moveTo>
                  <a:lnTo>
                    <a:pt x="664" y="0"/>
                  </a:lnTo>
                  <a:lnTo>
                    <a:pt x="665" y="116"/>
                  </a:lnTo>
                  <a:lnTo>
                    <a:pt x="665" y="418"/>
                  </a:lnTo>
                  <a:lnTo>
                    <a:pt x="1121" y="418"/>
                  </a:lnTo>
                  <a:lnTo>
                    <a:pt x="1108" y="433"/>
                  </a:lnTo>
                  <a:lnTo>
                    <a:pt x="1099" y="451"/>
                  </a:lnTo>
                  <a:lnTo>
                    <a:pt x="1093" y="470"/>
                  </a:lnTo>
                  <a:lnTo>
                    <a:pt x="1092" y="490"/>
                  </a:lnTo>
                  <a:lnTo>
                    <a:pt x="1092" y="505"/>
                  </a:lnTo>
                  <a:lnTo>
                    <a:pt x="1095" y="519"/>
                  </a:lnTo>
                  <a:lnTo>
                    <a:pt x="301" y="519"/>
                  </a:lnTo>
                  <a:lnTo>
                    <a:pt x="306" y="497"/>
                  </a:lnTo>
                  <a:lnTo>
                    <a:pt x="305" y="475"/>
                  </a:lnTo>
                  <a:lnTo>
                    <a:pt x="299" y="455"/>
                  </a:lnTo>
                  <a:lnTo>
                    <a:pt x="290" y="435"/>
                  </a:lnTo>
                  <a:lnTo>
                    <a:pt x="275" y="417"/>
                  </a:lnTo>
                  <a:lnTo>
                    <a:pt x="260" y="404"/>
                  </a:lnTo>
                  <a:lnTo>
                    <a:pt x="242" y="394"/>
                  </a:lnTo>
                  <a:lnTo>
                    <a:pt x="222" y="389"/>
                  </a:lnTo>
                  <a:lnTo>
                    <a:pt x="202" y="386"/>
                  </a:lnTo>
                  <a:lnTo>
                    <a:pt x="182" y="389"/>
                  </a:lnTo>
                  <a:lnTo>
                    <a:pt x="162" y="394"/>
                  </a:lnTo>
                  <a:lnTo>
                    <a:pt x="145" y="404"/>
                  </a:lnTo>
                  <a:lnTo>
                    <a:pt x="129" y="417"/>
                  </a:lnTo>
                  <a:lnTo>
                    <a:pt x="115" y="435"/>
                  </a:lnTo>
                  <a:lnTo>
                    <a:pt x="106" y="453"/>
                  </a:lnTo>
                  <a:lnTo>
                    <a:pt x="100" y="475"/>
                  </a:lnTo>
                  <a:lnTo>
                    <a:pt x="99" y="496"/>
                  </a:lnTo>
                  <a:lnTo>
                    <a:pt x="103" y="519"/>
                  </a:lnTo>
                  <a:lnTo>
                    <a:pt x="80" y="519"/>
                  </a:lnTo>
                  <a:lnTo>
                    <a:pt x="66" y="519"/>
                  </a:lnTo>
                  <a:lnTo>
                    <a:pt x="56" y="519"/>
                  </a:lnTo>
                  <a:lnTo>
                    <a:pt x="52" y="519"/>
                  </a:lnTo>
                  <a:lnTo>
                    <a:pt x="50" y="519"/>
                  </a:lnTo>
                  <a:lnTo>
                    <a:pt x="52" y="519"/>
                  </a:lnTo>
                  <a:lnTo>
                    <a:pt x="47" y="519"/>
                  </a:lnTo>
                  <a:lnTo>
                    <a:pt x="37" y="519"/>
                  </a:lnTo>
                  <a:lnTo>
                    <a:pt x="22" y="519"/>
                  </a:lnTo>
                  <a:lnTo>
                    <a:pt x="0" y="519"/>
                  </a:lnTo>
                  <a:lnTo>
                    <a:pt x="0" y="440"/>
                  </a:lnTo>
                  <a:lnTo>
                    <a:pt x="33" y="440"/>
                  </a:lnTo>
                  <a:lnTo>
                    <a:pt x="37" y="338"/>
                  </a:lnTo>
                  <a:lnTo>
                    <a:pt x="40" y="325"/>
                  </a:lnTo>
                  <a:lnTo>
                    <a:pt x="46" y="314"/>
                  </a:lnTo>
                  <a:lnTo>
                    <a:pt x="54" y="306"/>
                  </a:lnTo>
                  <a:lnTo>
                    <a:pt x="66" y="300"/>
                  </a:lnTo>
                  <a:lnTo>
                    <a:pt x="246" y="257"/>
                  </a:lnTo>
                  <a:lnTo>
                    <a:pt x="331" y="85"/>
                  </a:lnTo>
                  <a:lnTo>
                    <a:pt x="477" y="0"/>
                  </a:lnTo>
                  <a:close/>
                </a:path>
              </a:pathLst>
            </a:custGeom>
            <a:solidFill>
              <a:srgbClr val="E22727"/>
            </a:solidFill>
            <a:ln w="0">
              <a:noFill/>
              <a:prstDash val="solid"/>
              <a:round/>
              <a:headEnd/>
              <a:tailEnd/>
            </a:ln>
          </p:spPr>
          <p:txBody>
            <a:bodyPr lIns="82058" tIns="41029" rIns="82058" bIns="41029"/>
            <a:lstStyle/>
            <a:p>
              <a:pPr defTabSz="1018824" eaLnBrk="1" fontAlgn="auto" hangingPunct="1">
                <a:spcBef>
                  <a:spcPts val="0"/>
                </a:spcBef>
                <a:spcAft>
                  <a:spcPts val="0"/>
                </a:spcAft>
                <a:defRPr/>
              </a:pPr>
              <a:endParaRPr lang="en-US" sz="2400" kern="0" dirty="0">
                <a:solidFill>
                  <a:srgbClr val="FFFFFF"/>
                </a:solidFill>
                <a:latin typeface="Arial"/>
              </a:endParaRPr>
            </a:p>
          </p:txBody>
        </p:sp>
        <p:sp>
          <p:nvSpPr>
            <p:cNvPr id="1080" name="TextBox 1079"/>
            <p:cNvSpPr txBox="1"/>
            <p:nvPr/>
          </p:nvSpPr>
          <p:spPr bwMode="gray">
            <a:xfrm>
              <a:off x="1934051"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D1</a:t>
              </a:r>
            </a:p>
          </p:txBody>
        </p:sp>
        <p:sp>
          <p:nvSpPr>
            <p:cNvPr id="1081" name="TextBox 1080"/>
            <p:cNvSpPr txBox="1"/>
            <p:nvPr/>
          </p:nvSpPr>
          <p:spPr bwMode="gray">
            <a:xfrm>
              <a:off x="2519154"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D2</a:t>
              </a:r>
            </a:p>
          </p:txBody>
        </p:sp>
        <p:sp>
          <p:nvSpPr>
            <p:cNvPr id="1082" name="TextBox 1081"/>
            <p:cNvSpPr txBox="1"/>
            <p:nvPr/>
          </p:nvSpPr>
          <p:spPr bwMode="gray">
            <a:xfrm>
              <a:off x="3134105"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D3</a:t>
              </a:r>
            </a:p>
          </p:txBody>
        </p:sp>
        <p:sp>
          <p:nvSpPr>
            <p:cNvPr id="1083" name="TextBox 1082"/>
            <p:cNvSpPr txBox="1"/>
            <p:nvPr/>
          </p:nvSpPr>
          <p:spPr bwMode="gray">
            <a:xfrm>
              <a:off x="3768944"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D4</a:t>
              </a:r>
            </a:p>
          </p:txBody>
        </p:sp>
        <p:sp>
          <p:nvSpPr>
            <p:cNvPr id="1084" name="TextBox 1083"/>
            <p:cNvSpPr txBox="1"/>
            <p:nvPr/>
          </p:nvSpPr>
          <p:spPr bwMode="gray">
            <a:xfrm>
              <a:off x="4403782"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D5</a:t>
              </a:r>
            </a:p>
          </p:txBody>
        </p:sp>
        <p:pic>
          <p:nvPicPr>
            <p:cNvPr id="1088"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1844968" y="7166724"/>
              <a:ext cx="459311" cy="232746"/>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2480869" y="7166724"/>
              <a:ext cx="459311" cy="23274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3102193" y="7166724"/>
              <a:ext cx="459311" cy="232746"/>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3740258" y="7166724"/>
              <a:ext cx="459311" cy="232746"/>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4337760" y="7166724"/>
              <a:ext cx="459311" cy="232746"/>
            </a:xfrm>
            <a:prstGeom prst="rect">
              <a:avLst/>
            </a:prstGeom>
            <a:noFill/>
            <a:extLst>
              <a:ext uri="{909E8E84-426E-40DD-AFC4-6F175D3DCCD1}">
                <a14:hiddenFill xmlns:a14="http://schemas.microsoft.com/office/drawing/2010/main">
                  <a:solidFill>
                    <a:srgbClr val="FFFFFF"/>
                  </a:solidFill>
                </a14:hiddenFill>
              </a:ext>
            </a:extLst>
          </p:spPr>
        </p:pic>
        <p:grpSp>
          <p:nvGrpSpPr>
            <p:cNvPr id="1093" name="Group 1092"/>
            <p:cNvGrpSpPr/>
            <p:nvPr/>
          </p:nvGrpSpPr>
          <p:grpSpPr>
            <a:xfrm>
              <a:off x="5294701" y="6775597"/>
              <a:ext cx="138023" cy="138023"/>
              <a:chOff x="845897" y="4821702"/>
              <a:chExt cx="167007" cy="167007"/>
            </a:xfrm>
          </p:grpSpPr>
          <p:sp>
            <p:nvSpPr>
              <p:cNvPr id="1094" name="Teardrop 1093"/>
              <p:cNvSpPr/>
              <p:nvPr/>
            </p:nvSpPr>
            <p:spPr bwMode="gray">
              <a:xfrm rot="8068095">
                <a:off x="845897" y="4821702"/>
                <a:ext cx="167007" cy="167007"/>
              </a:xfrm>
              <a:prstGeom prst="teardrop">
                <a:avLst>
                  <a:gd name="adj" fmla="val 135414"/>
                </a:avLst>
              </a:prstGeom>
              <a:solidFill>
                <a:srgbClr val="E3383A"/>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800" kern="0" dirty="0">
                  <a:solidFill>
                    <a:prstClr val="white"/>
                  </a:solidFill>
                  <a:latin typeface="Times New Roman"/>
                </a:endParaRPr>
              </a:p>
            </p:txBody>
          </p:sp>
          <p:sp>
            <p:nvSpPr>
              <p:cNvPr id="1095" name="Oval 1094"/>
              <p:cNvSpPr>
                <a:spLocks noChangeAspect="1"/>
              </p:cNvSpPr>
              <p:nvPr/>
            </p:nvSpPr>
            <p:spPr bwMode="gray">
              <a:xfrm>
                <a:off x="881219" y="4857024"/>
                <a:ext cx="94557" cy="94557"/>
              </a:xfrm>
              <a:prstGeom prst="ellipse">
                <a:avLst/>
              </a:prstGeom>
              <a:solidFill>
                <a:srgbClr val="FFFFFF"/>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800" kern="0" dirty="0">
                  <a:solidFill>
                    <a:prstClr val="white"/>
                  </a:solidFill>
                  <a:latin typeface="Times New Roman"/>
                </a:endParaRPr>
              </a:p>
            </p:txBody>
          </p:sp>
        </p:grpSp>
        <p:sp>
          <p:nvSpPr>
            <p:cNvPr id="411" name="TextBox 410"/>
            <p:cNvSpPr txBox="1"/>
            <p:nvPr/>
          </p:nvSpPr>
          <p:spPr bwMode="gray">
            <a:xfrm>
              <a:off x="5021846" y="7427817"/>
              <a:ext cx="438912" cy="107722"/>
            </a:xfrm>
            <a:prstGeom prst="rect">
              <a:avLst/>
            </a:prstGeom>
            <a:noFill/>
            <a:ln>
              <a:noFill/>
            </a:ln>
          </p:spPr>
          <p:txBody>
            <a:bodyPr wrap="none" lIns="18288" tIns="18288" rIns="18288" bIns="18288" rtlCol="0" anchor="ctr" anchorCtr="1">
              <a:no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700" b="1" i="0" u="none" strike="noStrike" kern="0" cap="none" spc="0" normalizeH="0" baseline="0">
                  <a:ln>
                    <a:noFill/>
                  </a:ln>
                  <a:solidFill>
                    <a:prstClr val="black"/>
                  </a:solidFill>
                  <a:effectLst/>
                  <a:uLnTx/>
                  <a:uFillTx/>
                  <a:cs typeface="Arial" panose="020B0604020202020204" pitchFamily="34" charset="0"/>
                </a:defRPr>
              </a:lvl1pPr>
            </a:lstStyle>
            <a:p>
              <a:r>
                <a:rPr lang="en-US" sz="1000" dirty="0">
                  <a:latin typeface="Arial"/>
                </a:rPr>
                <a:t>V2, D6</a:t>
              </a:r>
            </a:p>
          </p:txBody>
        </p:sp>
        <p:pic>
          <p:nvPicPr>
            <p:cNvPr id="412" name="Picture 2" descr="https://static.thenounproject.com/png/54580-200.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 t="17145" r="-13827" b="20695"/>
            <a:stretch/>
          </p:blipFill>
          <p:spPr bwMode="gray">
            <a:xfrm rot="10800000" flipV="1">
              <a:off x="4955825" y="7166724"/>
              <a:ext cx="459311" cy="232746"/>
            </a:xfrm>
            <a:prstGeom prst="rect">
              <a:avLst/>
            </a:prstGeom>
            <a:noFill/>
            <a:extLst>
              <a:ext uri="{909E8E84-426E-40DD-AFC4-6F175D3DCCD1}">
                <a14:hiddenFill xmlns:a14="http://schemas.microsoft.com/office/drawing/2010/main">
                  <a:solidFill>
                    <a:srgbClr val="FFFFFF"/>
                  </a:solidFill>
                </a14:hiddenFill>
              </a:ext>
            </a:extLst>
          </p:spPr>
        </p:pic>
        <p:sp>
          <p:nvSpPr>
            <p:cNvPr id="413" name="TextBox 412"/>
            <p:cNvSpPr txBox="1"/>
            <p:nvPr/>
          </p:nvSpPr>
          <p:spPr bwMode="gray">
            <a:xfrm>
              <a:off x="5432547" y="6748845"/>
              <a:ext cx="438912" cy="144655"/>
            </a:xfrm>
            <a:prstGeom prst="rect">
              <a:avLst/>
            </a:prstGeom>
            <a:noFill/>
            <a:ln>
              <a:noFill/>
            </a:ln>
          </p:spPr>
          <p:txBody>
            <a:bodyPr wrap="none" lIns="18288" tIns="18288" rIns="18288" bIns="18288" rtlCol="0">
              <a:noAutofit/>
            </a:bodyPr>
            <a:lstStyle/>
            <a:p>
              <a:pPr algn="ctr">
                <a:defRPr/>
              </a:pPr>
              <a:r>
                <a:rPr lang="en-US" sz="1050" b="1" kern="0" dirty="0">
                  <a:solidFill>
                    <a:prstClr val="black"/>
                  </a:solidFill>
                  <a:latin typeface="Arial"/>
                  <a:cs typeface="Arial" panose="020B0604020202020204" pitchFamily="34" charset="0"/>
                </a:rPr>
                <a:t>Mumbai</a:t>
              </a:r>
            </a:p>
          </p:txBody>
        </p:sp>
      </p:grpSp>
      <p:sp>
        <p:nvSpPr>
          <p:cNvPr id="1101" name="TextBox 1100"/>
          <p:cNvSpPr txBox="1"/>
          <p:nvPr/>
        </p:nvSpPr>
        <p:spPr>
          <a:xfrm>
            <a:off x="7996238" y="5246309"/>
            <a:ext cx="7091362" cy="412202"/>
          </a:xfrm>
          <a:prstGeom prst="rect">
            <a:avLst/>
          </a:prstGeom>
          <a:noFill/>
          <a:effectLst/>
        </p:spPr>
        <p:txBody>
          <a:bodyPr wrap="square" lIns="182880" tIns="45689" rIns="45689" bIns="45689" rtlCol="0" anchor="ctr">
            <a:noAutofit/>
          </a:bodyPr>
          <a:lstStyle>
            <a:defPPr>
              <a:defRPr lang="en-US"/>
            </a:defPPr>
            <a:lvl1pPr algn="ctr">
              <a:spcAft>
                <a:spcPts val="500"/>
              </a:spcAft>
              <a:defRPr sz="2800" b="1">
                <a:latin typeface="Arial" pitchFamily="34" charset="0"/>
                <a:cs typeface="Arial" pitchFamily="34" charset="0"/>
              </a:defRPr>
            </a:lvl1pPr>
          </a:lstStyle>
          <a:p>
            <a:pPr algn="l" eaLnBrk="1" fontAlgn="auto" hangingPunct="1">
              <a:lnSpc>
                <a:spcPts val="3500"/>
              </a:lnSpc>
              <a:spcBef>
                <a:spcPts val="300"/>
              </a:spcBef>
              <a:spcAft>
                <a:spcPts val="300"/>
              </a:spcAft>
              <a:defRPr/>
            </a:pPr>
            <a:r>
              <a:rPr lang="en-US" sz="1400" kern="0" dirty="0">
                <a:solidFill>
                  <a:srgbClr val="000000"/>
                </a:solidFill>
              </a:rPr>
              <a:t>Pilot to pilot changeover at every pitstop</a:t>
            </a:r>
          </a:p>
        </p:txBody>
      </p:sp>
      <p:sp>
        <p:nvSpPr>
          <p:cNvPr id="1105" name="TextBox 1104"/>
          <p:cNvSpPr txBox="1"/>
          <p:nvPr/>
        </p:nvSpPr>
        <p:spPr>
          <a:xfrm>
            <a:off x="7996238" y="6377546"/>
            <a:ext cx="7091362" cy="412202"/>
          </a:xfrm>
          <a:prstGeom prst="rect">
            <a:avLst/>
          </a:prstGeom>
          <a:noFill/>
          <a:effectLst/>
        </p:spPr>
        <p:txBody>
          <a:bodyPr wrap="square" lIns="182880" tIns="45689" rIns="45689" bIns="45689" rtlCol="0" anchor="ctr">
            <a:noAutofit/>
          </a:bodyPr>
          <a:lstStyle>
            <a:defPPr>
              <a:defRPr lang="en-US"/>
            </a:defPPr>
            <a:lvl1pPr algn="ctr">
              <a:spcAft>
                <a:spcPts val="500"/>
              </a:spcAft>
              <a:defRPr sz="2800" b="1">
                <a:latin typeface="Arial" pitchFamily="34" charset="0"/>
                <a:cs typeface="Arial" pitchFamily="34" charset="0"/>
              </a:defRPr>
            </a:lvl1pPr>
          </a:lstStyle>
          <a:p>
            <a:pPr algn="l" eaLnBrk="1" fontAlgn="auto" hangingPunct="1">
              <a:lnSpc>
                <a:spcPts val="3500"/>
              </a:lnSpc>
              <a:spcBef>
                <a:spcPts val="300"/>
              </a:spcBef>
              <a:spcAft>
                <a:spcPts val="300"/>
              </a:spcAft>
              <a:defRPr/>
            </a:pPr>
            <a:r>
              <a:rPr lang="en-US" sz="1400" kern="0" dirty="0">
                <a:solidFill>
                  <a:srgbClr val="000000"/>
                </a:solidFill>
              </a:rPr>
              <a:t>Minimal downtime for vehicles</a:t>
            </a:r>
          </a:p>
        </p:txBody>
      </p:sp>
      <p:cxnSp>
        <p:nvCxnSpPr>
          <p:cNvPr id="1106" name="Straight Connector 1105"/>
          <p:cNvCxnSpPr/>
          <p:nvPr/>
        </p:nvCxnSpPr>
        <p:spPr bwMode="auto">
          <a:xfrm>
            <a:off x="7996238" y="6296177"/>
            <a:ext cx="7091362" cy="0"/>
          </a:xfrm>
          <a:prstGeom prst="line">
            <a:avLst/>
          </a:prstGeom>
          <a:solidFill>
            <a:srgbClr val="E3383A"/>
          </a:solidFill>
          <a:ln w="3175" cap="flat" cmpd="sng" algn="ctr">
            <a:solidFill>
              <a:schemeClr val="accent1"/>
            </a:solidFill>
            <a:prstDash val="dash"/>
            <a:round/>
            <a:headEnd type="none" w="med" len="med"/>
            <a:tailEnd type="none" w="med" len="med"/>
          </a:ln>
          <a:effectLst/>
        </p:spPr>
      </p:cxnSp>
      <p:sp>
        <p:nvSpPr>
          <p:cNvPr id="758" name="TextBox 757"/>
          <p:cNvSpPr txBox="1"/>
          <p:nvPr/>
        </p:nvSpPr>
        <p:spPr>
          <a:xfrm>
            <a:off x="1418102" y="5128759"/>
            <a:ext cx="532197" cy="169277"/>
          </a:xfrm>
          <a:prstGeom prst="rect">
            <a:avLst/>
          </a:prstGeom>
          <a:noFill/>
        </p:spPr>
        <p:txBody>
          <a:bodyPr wrap="none" lIns="0" tIns="0" rIns="0" bIns="0" rtlCol="0">
            <a:spAutoFit/>
          </a:bodyPr>
          <a:lstStyle/>
          <a:p>
            <a:pPr eaLnBrk="1" fontAlgn="auto" hangingPunct="1">
              <a:spcBef>
                <a:spcPts val="0"/>
              </a:spcBef>
              <a:spcAft>
                <a:spcPts val="0"/>
              </a:spcAft>
              <a:defRPr/>
            </a:pPr>
            <a:r>
              <a:rPr lang="en-US" sz="1100" b="1" kern="0" dirty="0">
                <a:solidFill>
                  <a:prstClr val="black"/>
                </a:solidFill>
                <a:latin typeface="Arial" panose="020B0604020202020204" pitchFamily="34" charset="0"/>
                <a:cs typeface="Arial" panose="020B0604020202020204" pitchFamily="34" charset="0"/>
              </a:rPr>
              <a:t>Mumbai</a:t>
            </a:r>
          </a:p>
        </p:txBody>
      </p:sp>
      <p:sp>
        <p:nvSpPr>
          <p:cNvPr id="415" name="TextBox 414"/>
          <p:cNvSpPr txBox="1"/>
          <p:nvPr/>
        </p:nvSpPr>
        <p:spPr bwMode="gray">
          <a:xfrm>
            <a:off x="7996238" y="8636092"/>
            <a:ext cx="3479696" cy="461562"/>
          </a:xfrm>
          <a:prstGeom prst="rect">
            <a:avLst/>
          </a:prstGeom>
          <a:noFill/>
          <a:ln w="317500">
            <a:noFill/>
          </a:ln>
          <a:effectLst/>
        </p:spPr>
        <p:txBody>
          <a:bodyPr wrap="square" lIns="0" tIns="42678" rIns="0" bIns="42678" rtlCol="0" anchor="ctr">
            <a:noAutofit/>
          </a:bodyPr>
          <a:lstStyle/>
          <a:p>
            <a:pPr marL="0" lvl="1" algn="ctr" defTabSz="730966">
              <a:lnSpc>
                <a:spcPts val="3000"/>
              </a:lnSpc>
              <a:spcBef>
                <a:spcPts val="300"/>
              </a:spcBef>
              <a:spcAft>
                <a:spcPts val="300"/>
              </a:spcAft>
              <a:defRPr/>
            </a:pPr>
            <a:r>
              <a:rPr lang="en-US" sz="1600" b="1" dirty="0">
                <a:solidFill>
                  <a:schemeClr val="accent3">
                    <a:lumMod val="75000"/>
                  </a:schemeClr>
                </a:solidFill>
                <a:latin typeface="Arial" panose="020B0604020202020204" pitchFamily="34" charset="0"/>
                <a:cs typeface="Arial" panose="020B0604020202020204" pitchFamily="34" charset="0"/>
              </a:rPr>
              <a:t>Driver returns home every day</a:t>
            </a:r>
          </a:p>
        </p:txBody>
      </p:sp>
      <p:cxnSp>
        <p:nvCxnSpPr>
          <p:cNvPr id="420" name="Straight Connector 419"/>
          <p:cNvCxnSpPr/>
          <p:nvPr/>
        </p:nvCxnSpPr>
        <p:spPr bwMode="gray">
          <a:xfrm>
            <a:off x="8799683" y="8534454"/>
            <a:ext cx="1872807"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cxnSp>
        <p:nvCxnSpPr>
          <p:cNvPr id="172" name="Straight Connector 171"/>
          <p:cNvCxnSpPr/>
          <p:nvPr/>
        </p:nvCxnSpPr>
        <p:spPr bwMode="gray">
          <a:xfrm>
            <a:off x="12411349" y="8534454"/>
            <a:ext cx="1872807" cy="0"/>
          </a:xfrm>
          <a:prstGeom prst="line">
            <a:avLst/>
          </a:prstGeom>
          <a:solidFill>
            <a:srgbClr val="E3383A"/>
          </a:solidFill>
          <a:ln w="28575" cap="flat" cmpd="sng" algn="ctr">
            <a:solidFill>
              <a:schemeClr val="accent1"/>
            </a:solidFill>
            <a:prstDash val="solid"/>
            <a:round/>
            <a:headEnd type="none" w="med" len="med"/>
            <a:tailEnd type="none" w="med" len="med"/>
          </a:ln>
          <a:effectLst/>
        </p:spPr>
      </p:cxnSp>
      <p:sp>
        <p:nvSpPr>
          <p:cNvPr id="173" name="TextBox 172"/>
          <p:cNvSpPr txBox="1"/>
          <p:nvPr/>
        </p:nvSpPr>
        <p:spPr bwMode="gray">
          <a:xfrm>
            <a:off x="11607904" y="8636092"/>
            <a:ext cx="3479696" cy="461562"/>
          </a:xfrm>
          <a:prstGeom prst="rect">
            <a:avLst/>
          </a:prstGeom>
          <a:noFill/>
          <a:ln w="317500">
            <a:noFill/>
          </a:ln>
          <a:effectLst/>
        </p:spPr>
        <p:txBody>
          <a:bodyPr wrap="square" lIns="0" tIns="42678" rIns="0" bIns="42678" rtlCol="0" anchor="ctr">
            <a:noAutofit/>
          </a:bodyPr>
          <a:lstStyle/>
          <a:p>
            <a:pPr marL="0" lvl="1" algn="ctr" defTabSz="730966">
              <a:lnSpc>
                <a:spcPts val="3000"/>
              </a:lnSpc>
              <a:spcBef>
                <a:spcPts val="300"/>
              </a:spcBef>
              <a:spcAft>
                <a:spcPts val="300"/>
              </a:spcAft>
              <a:defRPr/>
            </a:pPr>
            <a:r>
              <a:rPr lang="en-US" sz="1600" b="1" dirty="0">
                <a:solidFill>
                  <a:schemeClr val="accent1"/>
                </a:solidFill>
                <a:latin typeface="Arial" panose="020B0604020202020204" pitchFamily="34" charset="0"/>
                <a:cs typeface="Arial" panose="020B0604020202020204" pitchFamily="34" charset="0"/>
              </a:rPr>
              <a:t>Vehicle runs upto 22-23 hours a day</a:t>
            </a:r>
          </a:p>
        </p:txBody>
      </p:sp>
      <p:sp>
        <p:nvSpPr>
          <p:cNvPr id="177" name="TextBox 176"/>
          <p:cNvSpPr txBox="1"/>
          <p:nvPr/>
        </p:nvSpPr>
        <p:spPr>
          <a:xfrm>
            <a:off x="7996238" y="5802607"/>
            <a:ext cx="7091362" cy="412202"/>
          </a:xfrm>
          <a:prstGeom prst="rect">
            <a:avLst/>
          </a:prstGeom>
          <a:noFill/>
          <a:effectLst/>
        </p:spPr>
        <p:txBody>
          <a:bodyPr wrap="square" lIns="182880" tIns="45689" rIns="45689" bIns="45689" rtlCol="0" anchor="ctr">
            <a:noAutofit/>
          </a:bodyPr>
          <a:lstStyle>
            <a:defPPr>
              <a:defRPr lang="en-US"/>
            </a:defPPr>
            <a:lvl1pPr algn="ctr">
              <a:spcAft>
                <a:spcPts val="500"/>
              </a:spcAft>
              <a:defRPr sz="2800" b="1">
                <a:latin typeface="Arial" pitchFamily="34" charset="0"/>
                <a:cs typeface="Arial" pitchFamily="34" charset="0"/>
              </a:defRPr>
            </a:lvl1pPr>
          </a:lstStyle>
          <a:p>
            <a:pPr algn="l" eaLnBrk="1" fontAlgn="auto" hangingPunct="1">
              <a:lnSpc>
                <a:spcPts val="3500"/>
              </a:lnSpc>
              <a:spcBef>
                <a:spcPts val="300"/>
              </a:spcBef>
              <a:spcAft>
                <a:spcPts val="300"/>
              </a:spcAft>
              <a:defRPr/>
            </a:pPr>
            <a:r>
              <a:rPr lang="en-US" sz="1400" kern="0" dirty="0">
                <a:solidFill>
                  <a:srgbClr val="000000"/>
                </a:solidFill>
              </a:rPr>
              <a:t>Pilots rostered back to home base </a:t>
            </a:r>
          </a:p>
        </p:txBody>
      </p:sp>
      <p:cxnSp>
        <p:nvCxnSpPr>
          <p:cNvPr id="178" name="Straight Connector 177"/>
          <p:cNvCxnSpPr/>
          <p:nvPr/>
        </p:nvCxnSpPr>
        <p:spPr bwMode="auto">
          <a:xfrm>
            <a:off x="7996238" y="5721239"/>
            <a:ext cx="7091362" cy="0"/>
          </a:xfrm>
          <a:prstGeom prst="line">
            <a:avLst/>
          </a:prstGeom>
          <a:solidFill>
            <a:srgbClr val="E3383A"/>
          </a:solidFill>
          <a:ln w="3175" cap="flat" cmpd="sng" algn="ctr">
            <a:solidFill>
              <a:schemeClr val="accent1"/>
            </a:solidFill>
            <a:prstDash val="dash"/>
            <a:round/>
            <a:headEnd type="none" w="med" len="med"/>
            <a:tailEnd type="none" w="med" len="med"/>
          </a:ln>
          <a:effectLst/>
        </p:spPr>
      </p:cxnSp>
      <p:sp>
        <p:nvSpPr>
          <p:cNvPr id="179" name="TextBox 178"/>
          <p:cNvSpPr txBox="1"/>
          <p:nvPr/>
        </p:nvSpPr>
        <p:spPr>
          <a:xfrm>
            <a:off x="7996238" y="6952483"/>
            <a:ext cx="7091362" cy="412202"/>
          </a:xfrm>
          <a:prstGeom prst="rect">
            <a:avLst/>
          </a:prstGeom>
          <a:noFill/>
          <a:effectLst/>
        </p:spPr>
        <p:txBody>
          <a:bodyPr wrap="square" lIns="182880" tIns="45689" rIns="45689" bIns="45689" rtlCol="0" anchor="ctr">
            <a:noAutofit/>
          </a:bodyPr>
          <a:lstStyle>
            <a:defPPr>
              <a:defRPr lang="en-US"/>
            </a:defPPr>
            <a:lvl1pPr algn="ctr">
              <a:spcAft>
                <a:spcPts val="500"/>
              </a:spcAft>
              <a:defRPr sz="2800" b="1">
                <a:latin typeface="Arial" pitchFamily="34" charset="0"/>
                <a:cs typeface="Arial" pitchFamily="34" charset="0"/>
              </a:defRPr>
            </a:lvl1pPr>
          </a:lstStyle>
          <a:p>
            <a:pPr algn="l" eaLnBrk="1" fontAlgn="auto" hangingPunct="1">
              <a:lnSpc>
                <a:spcPts val="3500"/>
              </a:lnSpc>
              <a:spcBef>
                <a:spcPts val="300"/>
              </a:spcBef>
              <a:spcAft>
                <a:spcPts val="300"/>
              </a:spcAft>
              <a:defRPr/>
            </a:pPr>
            <a:r>
              <a:rPr lang="en-US" sz="1400" kern="0" dirty="0">
                <a:solidFill>
                  <a:srgbClr val="000000"/>
                </a:solidFill>
              </a:rPr>
              <a:t>Lean operations at each pitstop</a:t>
            </a:r>
          </a:p>
        </p:txBody>
      </p:sp>
      <p:cxnSp>
        <p:nvCxnSpPr>
          <p:cNvPr id="180" name="Straight Connector 179"/>
          <p:cNvCxnSpPr/>
          <p:nvPr/>
        </p:nvCxnSpPr>
        <p:spPr bwMode="auto">
          <a:xfrm>
            <a:off x="7996238" y="6871115"/>
            <a:ext cx="7091362" cy="0"/>
          </a:xfrm>
          <a:prstGeom prst="line">
            <a:avLst/>
          </a:prstGeom>
          <a:solidFill>
            <a:srgbClr val="E3383A"/>
          </a:solidFill>
          <a:ln w="3175" cap="flat" cmpd="sng" algn="ctr">
            <a:solidFill>
              <a:schemeClr val="accent1"/>
            </a:solidFill>
            <a:prstDash val="dash"/>
            <a:round/>
            <a:headEnd type="none" w="med" len="med"/>
            <a:tailEnd type="none" w="med" len="med"/>
          </a:ln>
          <a:effectLst/>
        </p:spPr>
      </p:cxnSp>
      <p:sp>
        <p:nvSpPr>
          <p:cNvPr id="181" name="TextBox 180"/>
          <p:cNvSpPr txBox="1"/>
          <p:nvPr/>
        </p:nvSpPr>
        <p:spPr>
          <a:xfrm>
            <a:off x="7996238" y="7527423"/>
            <a:ext cx="7091362" cy="412202"/>
          </a:xfrm>
          <a:prstGeom prst="rect">
            <a:avLst/>
          </a:prstGeom>
          <a:noFill/>
          <a:effectLst/>
        </p:spPr>
        <p:txBody>
          <a:bodyPr wrap="square" lIns="182880" tIns="45689" rIns="45689" bIns="45689" rtlCol="0" anchor="ctr">
            <a:noAutofit/>
          </a:bodyPr>
          <a:lstStyle>
            <a:defPPr>
              <a:defRPr lang="en-US"/>
            </a:defPPr>
            <a:lvl1pPr algn="ctr">
              <a:spcAft>
                <a:spcPts val="500"/>
              </a:spcAft>
              <a:defRPr sz="2800" b="1">
                <a:latin typeface="Arial" pitchFamily="34" charset="0"/>
                <a:cs typeface="Arial" pitchFamily="34" charset="0"/>
              </a:defRPr>
            </a:lvl1pPr>
          </a:lstStyle>
          <a:p>
            <a:pPr algn="l" eaLnBrk="1" fontAlgn="auto" hangingPunct="1">
              <a:lnSpc>
                <a:spcPts val="3500"/>
              </a:lnSpc>
              <a:spcBef>
                <a:spcPts val="300"/>
              </a:spcBef>
              <a:spcAft>
                <a:spcPts val="300"/>
              </a:spcAft>
              <a:defRPr/>
            </a:pPr>
            <a:r>
              <a:rPr lang="en-US" sz="1400" kern="0" dirty="0">
                <a:solidFill>
                  <a:srgbClr val="000000"/>
                </a:solidFill>
              </a:rPr>
              <a:t>100% automation and tech driven processes</a:t>
            </a:r>
          </a:p>
        </p:txBody>
      </p:sp>
      <p:cxnSp>
        <p:nvCxnSpPr>
          <p:cNvPr id="182" name="Straight Connector 181"/>
          <p:cNvCxnSpPr/>
          <p:nvPr/>
        </p:nvCxnSpPr>
        <p:spPr bwMode="auto">
          <a:xfrm>
            <a:off x="7996238" y="7446053"/>
            <a:ext cx="7091362" cy="0"/>
          </a:xfrm>
          <a:prstGeom prst="line">
            <a:avLst/>
          </a:prstGeom>
          <a:solidFill>
            <a:srgbClr val="E3383A"/>
          </a:solidFill>
          <a:ln w="3175" cap="flat" cmpd="sng" algn="ctr">
            <a:solidFill>
              <a:schemeClr val="accent1"/>
            </a:solidFill>
            <a:prstDash val="dash"/>
            <a:round/>
            <a:headEnd type="none" w="med" len="med"/>
            <a:tailEnd type="none" w="med" len="med"/>
          </a:ln>
          <a:effectLst/>
        </p:spPr>
      </p:cxnSp>
      <p:sp>
        <p:nvSpPr>
          <p:cNvPr id="10" name="TextBox 9"/>
          <p:cNvSpPr txBox="1"/>
          <p:nvPr/>
        </p:nvSpPr>
        <p:spPr>
          <a:xfrm>
            <a:off x="796272" y="8971051"/>
            <a:ext cx="3412771" cy="400110"/>
          </a:xfrm>
          <a:prstGeom prst="rect">
            <a:avLst/>
          </a:prstGeom>
          <a:noFill/>
        </p:spPr>
        <p:txBody>
          <a:bodyPr wrap="square" rtlCol="0">
            <a:spAutoFit/>
          </a:bodyPr>
          <a:lstStyle/>
          <a:p>
            <a:r>
              <a:rPr lang="en-US" sz="1000" b="1" dirty="0">
                <a:solidFill>
                  <a:srgbClr val="000000"/>
                </a:solidFill>
                <a:latin typeface="Arial"/>
              </a:rPr>
              <a:t>V: Vehicle </a:t>
            </a:r>
          </a:p>
          <a:p>
            <a:r>
              <a:rPr lang="en-US" sz="1000" b="1" dirty="0">
                <a:solidFill>
                  <a:srgbClr val="000000"/>
                </a:solidFill>
                <a:latin typeface="Arial"/>
              </a:rPr>
              <a:t>D: Driver</a:t>
            </a:r>
          </a:p>
        </p:txBody>
      </p:sp>
      <p:sp>
        <p:nvSpPr>
          <p:cNvPr id="184" name="Isosceles Triangle 183"/>
          <p:cNvSpPr/>
          <p:nvPr/>
        </p:nvSpPr>
        <p:spPr bwMode="gray">
          <a:xfrm rot="12382921">
            <a:off x="11243173" y="3307212"/>
            <a:ext cx="1727216" cy="1831334"/>
          </a:xfrm>
          <a:prstGeom prst="triangle">
            <a:avLst>
              <a:gd name="adj" fmla="val 91888"/>
            </a:avLst>
          </a:prstGeom>
          <a:gradFill flip="none" rotWithShape="1">
            <a:gsLst>
              <a:gs pos="0">
                <a:srgbClr val="E22727">
                  <a:alpha val="50000"/>
                  <a:lumMod val="46000"/>
                  <a:lumOff val="54000"/>
                </a:srgbClr>
              </a:gs>
              <a:gs pos="100000">
                <a:srgbClr val="FFFFFF">
                  <a:alpha val="48000"/>
                  <a:lumMod val="65000"/>
                  <a:lumOff val="35000"/>
                </a:srgbClr>
              </a:gs>
            </a:gsLst>
            <a:lin ang="2700000" scaled="1"/>
            <a:tileRect/>
          </a:gradFill>
          <a:ln w="317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eaLnBrk="1" fontAlgn="auto" hangingPunct="1">
              <a:spcBef>
                <a:spcPts val="0"/>
              </a:spcBef>
              <a:spcAft>
                <a:spcPts val="0"/>
              </a:spcAft>
              <a:defRPr/>
            </a:pPr>
            <a:endParaRPr lang="en-US" sz="900" kern="0" dirty="0">
              <a:solidFill>
                <a:prstClr val="black"/>
              </a:solidFill>
              <a:latin typeface="Arial"/>
              <a:cs typeface="Arial" pitchFamily="34" charset="0"/>
            </a:endParaRPr>
          </a:p>
        </p:txBody>
      </p:sp>
      <p:pic>
        <p:nvPicPr>
          <p:cNvPr id="183" name="Picture 2">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09" t="12276" r="1777" b="2279"/>
          <a:stretch/>
        </p:blipFill>
        <p:spPr bwMode="auto">
          <a:xfrm>
            <a:off x="9287068" y="2473059"/>
            <a:ext cx="4509703" cy="2674054"/>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a:hlinkClick r:id="rId6"/>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34" t="42279" r="40676" b="27421"/>
          <a:stretch/>
        </p:blipFill>
        <p:spPr bwMode="auto">
          <a:xfrm>
            <a:off x="11493558" y="2660909"/>
            <a:ext cx="2168724" cy="999673"/>
          </a:xfrm>
          <a:prstGeom prst="rect">
            <a:avLst/>
          </a:prstGeom>
          <a:noFill/>
          <a:ln w="9525">
            <a:no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grpSp>
        <p:nvGrpSpPr>
          <p:cNvPr id="168" name="Group 167"/>
          <p:cNvGrpSpPr/>
          <p:nvPr/>
        </p:nvGrpSpPr>
        <p:grpSpPr>
          <a:xfrm>
            <a:off x="7996238" y="1785838"/>
            <a:ext cx="7091362" cy="526529"/>
            <a:chOff x="10536341" y="1785838"/>
            <a:chExt cx="4541735" cy="526529"/>
          </a:xfrm>
        </p:grpSpPr>
        <p:sp>
          <p:nvSpPr>
            <p:cNvPr id="169" name="Text Placeholder 4"/>
            <p:cNvSpPr txBox="1">
              <a:spLocks/>
            </p:cNvSpPr>
            <p:nvPr/>
          </p:nvSpPr>
          <p:spPr bwMode="gray">
            <a:xfrm>
              <a:off x="10536341" y="1785838"/>
              <a:ext cx="4541735"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GB" sz="1400" dirty="0">
                  <a:solidFill>
                    <a:schemeClr val="bg2"/>
                  </a:solidFill>
                </a:rPr>
                <a:t>Rivigo Relay Model Explained: Video</a:t>
              </a:r>
            </a:p>
          </p:txBody>
        </p:sp>
        <p:cxnSp>
          <p:nvCxnSpPr>
            <p:cNvPr id="170" name="Straight Connector 169"/>
            <p:cNvCxnSpPr/>
            <p:nvPr/>
          </p:nvCxnSpPr>
          <p:spPr bwMode="gray">
            <a:xfrm>
              <a:off x="10536341"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sp>
        <p:nvSpPr>
          <p:cNvPr id="166" name="TextBox 165">
            <a:extLst>
              <a:ext uri="{FF2B5EF4-FFF2-40B4-BE49-F238E27FC236}">
                <a16:creationId xmlns:a16="http://schemas.microsoft.com/office/drawing/2014/main" id="{5BD96F75-837D-48F3-B6EC-DAB0BD6D7F07}"/>
              </a:ext>
            </a:extLst>
          </p:cNvPr>
          <p:cNvSpPr txBox="1"/>
          <p:nvPr/>
        </p:nvSpPr>
        <p:spPr>
          <a:xfrm flipH="1">
            <a:off x="3002192" y="9286240"/>
            <a:ext cx="10428819" cy="369332"/>
          </a:xfrm>
          <a:prstGeom prst="rect">
            <a:avLst/>
          </a:prstGeom>
          <a:noFill/>
          <a:ln>
            <a:solidFill>
              <a:srgbClr val="FF0000"/>
            </a:solidFill>
          </a:ln>
        </p:spPr>
        <p:txBody>
          <a:bodyPr wrap="square" rtlCol="0">
            <a:spAutoFit/>
          </a:bodyPr>
          <a:lstStyle/>
          <a:p>
            <a:pPr algn="ctr"/>
            <a:r>
              <a:rPr lang="en-IN" sz="1800" dirty="0">
                <a:solidFill>
                  <a:srgbClr val="2F2F2F"/>
                </a:solidFill>
              </a:rPr>
              <a:t>50% - 70% reduced transit time, ~4x Safer than Industry, 2x – 3x higher Asset Utilization </a:t>
            </a:r>
          </a:p>
        </p:txBody>
      </p:sp>
    </p:spTree>
    <p:custDataLst>
      <p:tags r:id="rId1"/>
    </p:custDataLst>
    <p:extLst>
      <p:ext uri="{BB962C8B-B14F-4D97-AF65-F5344CB8AC3E}">
        <p14:creationId xmlns:p14="http://schemas.microsoft.com/office/powerpoint/2010/main" val="8153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7047" r="5849"/>
          <a:stretch/>
        </p:blipFill>
        <p:spPr bwMode="auto">
          <a:xfrm>
            <a:off x="493698" y="6384293"/>
            <a:ext cx="3949700" cy="113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2" descr="Image result for timeline in staircase format"/>
          <p:cNvSpPr>
            <a:spLocks noChangeAspect="1" noChangeArrowheads="1"/>
          </p:cNvSpPr>
          <p:nvPr/>
        </p:nvSpPr>
        <p:spPr bwMode="auto">
          <a:xfrm>
            <a:off x="155575"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AutoShape 4" descr="Image result for timeline in staircase forma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069" y="2941764"/>
            <a:ext cx="3916226" cy="51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369" y="5996580"/>
            <a:ext cx="4267820" cy="37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69" y="3426114"/>
            <a:ext cx="3861015" cy="195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custDataLst>
              <p:tags r:id="rId2"/>
            </p:custDataLst>
          </p:nvPr>
        </p:nvSpPr>
        <p:spPr>
          <a:xfrm>
            <a:off x="508069" y="2518317"/>
            <a:ext cx="3848315" cy="2909633"/>
          </a:xfrm>
          <a:prstGeom prst="rect">
            <a:avLst/>
          </a:prstGeom>
          <a:noFill/>
          <a:ln w="12700" cap="flat" cmpd="sng" algn="ctr">
            <a:solidFill>
              <a:schemeClr val="tx1">
                <a:lumMod val="50000"/>
              </a:schemeClr>
            </a:solid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txBox="1">
            <a:spLocks/>
          </p:cNvSpPr>
          <p:nvPr/>
        </p:nvSpPr>
        <p:spPr>
          <a:xfrm>
            <a:off x="307975" y="279063"/>
            <a:ext cx="13623979" cy="991505"/>
          </a:xfrm>
          <a:prstGeom prst="rect">
            <a:avLst/>
          </a:prstGeom>
        </p:spPr>
        <p:txBody>
          <a:bodyPr vert="horz" lIns="146282" tIns="73141" rIns="146282" bIns="0" rtlCol="0" anchor="ctr" anchorCtr="0">
            <a:noAutofit/>
          </a:bodyPr>
          <a:lstStyle>
            <a:lvl1pPr algn="l" defTabSz="1462827" rtl="0" eaLnBrk="1" latinLnBrk="0" hangingPunct="1">
              <a:spcBef>
                <a:spcPct val="0"/>
              </a:spcBef>
              <a:buNone/>
              <a:defRPr lang="en-GB" sz="2800" b="1" kern="1200" cap="none" baseline="0">
                <a:solidFill>
                  <a:schemeClr val="bg2"/>
                </a:solidFill>
                <a:latin typeface="+mj-lt"/>
                <a:ea typeface="+mj-ea"/>
                <a:cs typeface="+mj-cs"/>
              </a:defRPr>
            </a:lvl1pPr>
          </a:lstStyle>
          <a:p>
            <a:pPr fontAlgn="auto">
              <a:spcAft>
                <a:spcPts val="0"/>
              </a:spcAft>
            </a:pPr>
            <a:r>
              <a:rPr lang="en-US" dirty="0"/>
              <a:t>Truck driver shortage is a global problem</a:t>
            </a:r>
          </a:p>
        </p:txBody>
      </p:sp>
      <p:grpSp>
        <p:nvGrpSpPr>
          <p:cNvPr id="4" name="Group 3"/>
          <p:cNvGrpSpPr/>
          <p:nvPr/>
        </p:nvGrpSpPr>
        <p:grpSpPr>
          <a:xfrm>
            <a:off x="9775899" y="2649428"/>
            <a:ext cx="5006241" cy="6588083"/>
            <a:chOff x="9287048" y="1708944"/>
            <a:chExt cx="5506865" cy="7246891"/>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87048" y="2266155"/>
              <a:ext cx="5506865" cy="668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15">
              <a:extLst>
                <a:ext uri="{28A0092B-C50C-407E-A947-70E740481C1C}">
                  <a14:useLocalDpi xmlns:a14="http://schemas.microsoft.com/office/drawing/2010/main" val="0"/>
                </a:ext>
              </a:extLst>
            </a:blip>
            <a:srcRect l="18147" t="-4464" r="20018" b="1"/>
            <a:stretch/>
          </p:blipFill>
          <p:spPr bwMode="auto">
            <a:xfrm>
              <a:off x="9287048" y="1708944"/>
              <a:ext cx="5506865"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custDataLst>
                <p:tags r:id="rId7"/>
              </p:custDataLst>
            </p:nvPr>
          </p:nvSpPr>
          <p:spPr>
            <a:xfrm>
              <a:off x="9287048" y="1724025"/>
              <a:ext cx="5506865" cy="7231810"/>
            </a:xfrm>
            <a:prstGeom prst="rect">
              <a:avLst/>
            </a:prstGeom>
            <a:noFill/>
            <a:ln w="12700"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7926" y="2561859"/>
            <a:ext cx="2952528" cy="33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custDataLst>
              <p:tags r:id="rId3"/>
            </p:custDataLst>
          </p:nvPr>
        </p:nvSpPr>
        <p:spPr>
          <a:xfrm>
            <a:off x="508070" y="5499286"/>
            <a:ext cx="4654480" cy="2273113"/>
          </a:xfrm>
          <a:prstGeom prst="rect">
            <a:avLst/>
          </a:prstGeom>
          <a:noFill/>
          <a:ln w="12700" cap="flat" cmpd="sng" algn="ctr">
            <a:solidFill>
              <a:schemeClr val="tx1">
                <a:lumMod val="50000"/>
              </a:schemeClr>
            </a:solid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5806911" y="5640744"/>
            <a:ext cx="2894650" cy="3644697"/>
            <a:chOff x="6770688" y="6993885"/>
            <a:chExt cx="2894650" cy="3644697"/>
          </a:xfrm>
        </p:grpSpPr>
        <p:grpSp>
          <p:nvGrpSpPr>
            <p:cNvPr id="11" name="Group 10"/>
            <p:cNvGrpSpPr/>
            <p:nvPr/>
          </p:nvGrpSpPr>
          <p:grpSpPr>
            <a:xfrm>
              <a:off x="6783584" y="6993886"/>
              <a:ext cx="2881753" cy="3529088"/>
              <a:chOff x="6783584" y="6993886"/>
              <a:chExt cx="2881753" cy="3529088"/>
            </a:xfrm>
          </p:grpSpPr>
          <p:pic>
            <p:nvPicPr>
              <p:cNvPr id="1031" name="Picture 7"/>
              <p:cNvPicPr>
                <a:picLocks noChangeAspect="1" noChangeArrowheads="1"/>
              </p:cNvPicPr>
              <p:nvPr/>
            </p:nvPicPr>
            <p:blipFill rotWithShape="1">
              <a:blip r:embed="rId17">
                <a:extLst>
                  <a:ext uri="{28A0092B-C50C-407E-A947-70E740481C1C}">
                    <a14:useLocalDpi xmlns:a14="http://schemas.microsoft.com/office/drawing/2010/main" val="0"/>
                  </a:ext>
                </a:extLst>
              </a:blip>
              <a:srcRect t="8428"/>
              <a:stretch/>
            </p:blipFill>
            <p:spPr bwMode="auto">
              <a:xfrm>
                <a:off x="6783584" y="7304067"/>
                <a:ext cx="2881753" cy="94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2"/>
              <p:cNvPicPr>
                <a:picLocks noChangeAspect="1" noChangeArrowheads="1"/>
              </p:cNvPicPr>
              <p:nvPr/>
            </p:nvPicPr>
            <p:blipFill rotWithShape="1">
              <a:blip r:embed="rId15">
                <a:extLst>
                  <a:ext uri="{28A0092B-C50C-407E-A947-70E740481C1C}">
                    <a14:useLocalDpi xmlns:a14="http://schemas.microsoft.com/office/drawing/2010/main" val="0"/>
                  </a:ext>
                </a:extLst>
              </a:blip>
              <a:srcRect l="18147" t="-4464" r="20018" b="1"/>
              <a:stretch/>
            </p:blipFill>
            <p:spPr bwMode="auto">
              <a:xfrm>
                <a:off x="6788005" y="6993886"/>
                <a:ext cx="2872909" cy="31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9223" y="8255092"/>
                <a:ext cx="2856113" cy="226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p:cNvSpPr/>
            <p:nvPr>
              <p:custDataLst>
                <p:tags r:id="rId6"/>
              </p:custDataLst>
            </p:nvPr>
          </p:nvSpPr>
          <p:spPr>
            <a:xfrm>
              <a:off x="6770688" y="6993885"/>
              <a:ext cx="2894650" cy="3644697"/>
            </a:xfrm>
            <a:prstGeom prst="rect">
              <a:avLst/>
            </a:prstGeom>
            <a:noFill/>
            <a:ln w="12700" cap="flat" cmpd="sng" algn="ctr">
              <a:solidFill>
                <a:schemeClr val="tx1">
                  <a:lumMod val="50000"/>
                </a:schemeClr>
              </a:solid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2592790" y="6670325"/>
            <a:ext cx="3080452" cy="2615116"/>
            <a:chOff x="2797989" y="6836040"/>
            <a:chExt cx="3080452" cy="2615116"/>
          </a:xfrm>
        </p:grpSpPr>
        <p:sp>
          <p:nvSpPr>
            <p:cNvPr id="14" name="Rectangle 13"/>
            <p:cNvSpPr/>
            <p:nvPr/>
          </p:nvSpPr>
          <p:spPr>
            <a:xfrm>
              <a:off x="2797989" y="6842487"/>
              <a:ext cx="3080452" cy="2608669"/>
            </a:xfrm>
            <a:prstGeom prst="rect">
              <a:avLst/>
            </a:prstGeom>
            <a:solidFill>
              <a:schemeClr val="tx2"/>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2868273" y="6836040"/>
              <a:ext cx="2926583" cy="2490412"/>
              <a:chOff x="1640108" y="6800539"/>
              <a:chExt cx="2926583" cy="2264012"/>
            </a:xfrm>
          </p:grpSpPr>
          <p:pic>
            <p:nvPicPr>
              <p:cNvPr id="1033"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46366" y="7435709"/>
                <a:ext cx="2920325" cy="162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20">
                <a:extLst>
                  <a:ext uri="{28A0092B-C50C-407E-A947-70E740481C1C}">
                    <a14:useLocalDpi xmlns:a14="http://schemas.microsoft.com/office/drawing/2010/main" val="0"/>
                  </a:ext>
                </a:extLst>
              </a:blip>
              <a:srcRect l="4672" t="7217" r="17324" b="-7217"/>
              <a:stretch/>
            </p:blipFill>
            <p:spPr bwMode="auto">
              <a:xfrm>
                <a:off x="1640108" y="7111251"/>
                <a:ext cx="1973406" cy="32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2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39444" y="6800539"/>
                <a:ext cx="1710740" cy="32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 name="Rectangle 8"/>
          <p:cNvSpPr/>
          <p:nvPr>
            <p:custDataLst>
              <p:tags r:id="rId4"/>
            </p:custDataLst>
          </p:nvPr>
        </p:nvSpPr>
        <p:spPr>
          <a:xfrm>
            <a:off x="9594574" y="1815548"/>
            <a:ext cx="5380383" cy="7567642"/>
          </a:xfrm>
          <a:prstGeom prst="rect">
            <a:avLst/>
          </a:prstGeom>
          <a:noFill/>
          <a:ln w="38100">
            <a:solidFill>
              <a:srgbClr val="E22727"/>
            </a:solidFill>
            <a:prstDash val="dash"/>
          </a:ln>
          <a:extLst>
            <a:ext uri="{909E8E84-426E-40DD-AFC4-6F175D3DCCD1}">
              <a14:hiddenFill xmlns:a14="http://schemas.microsoft.com/office/drawing/2010/main">
                <a:solidFill>
                  <a:schemeClr val="accent1">
                    <a:alpha val="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481011" y="1785838"/>
            <a:ext cx="8244685" cy="526529"/>
            <a:chOff x="430110" y="1785838"/>
            <a:chExt cx="4541735" cy="526529"/>
          </a:xfrm>
        </p:grpSpPr>
        <p:sp>
          <p:nvSpPr>
            <p:cNvPr id="36" name="Text Placeholder 4"/>
            <p:cNvSpPr txBox="1">
              <a:spLocks/>
            </p:cNvSpPr>
            <p:nvPr/>
          </p:nvSpPr>
          <p:spPr bwMode="gray">
            <a:xfrm>
              <a:off x="430110" y="1785838"/>
              <a:ext cx="4541735"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US" sz="1400" dirty="0">
                  <a:solidFill>
                    <a:srgbClr val="000000"/>
                  </a:solidFill>
                </a:rPr>
                <a:t>Truck Driver Shortage is a Global Problem</a:t>
              </a:r>
              <a:endParaRPr sz="1400" dirty="0">
                <a:solidFill>
                  <a:srgbClr val="000000"/>
                </a:solidFill>
              </a:endParaRPr>
            </a:p>
          </p:txBody>
        </p:sp>
        <p:cxnSp>
          <p:nvCxnSpPr>
            <p:cNvPr id="37" name="Straight Connector 36"/>
            <p:cNvCxnSpPr/>
            <p:nvPr/>
          </p:nvCxnSpPr>
          <p:spPr bwMode="gray">
            <a:xfrm>
              <a:off x="430110"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38" name="Group 37"/>
          <p:cNvGrpSpPr/>
          <p:nvPr/>
        </p:nvGrpSpPr>
        <p:grpSpPr>
          <a:xfrm>
            <a:off x="9785201" y="1785838"/>
            <a:ext cx="4996940" cy="526529"/>
            <a:chOff x="430110" y="1785838"/>
            <a:chExt cx="4541735" cy="526529"/>
          </a:xfrm>
        </p:grpSpPr>
        <p:sp>
          <p:nvSpPr>
            <p:cNvPr id="39" name="Text Placeholder 4"/>
            <p:cNvSpPr txBox="1">
              <a:spLocks/>
            </p:cNvSpPr>
            <p:nvPr/>
          </p:nvSpPr>
          <p:spPr bwMode="gray">
            <a:xfrm>
              <a:off x="430110" y="1785838"/>
              <a:ext cx="4541735" cy="500162"/>
            </a:xfrm>
            <a:prstGeom prst="rect">
              <a:avLst/>
            </a:prstGeom>
          </p:spPr>
          <p:txBody>
            <a:bodyPr vert="horz" lIns="0" tIns="45720" rIns="97132" bIns="48567" rtlCol="0" anchor="b" anchorCtr="0">
              <a:noAutofit/>
            </a:bodyPr>
            <a:lstStyle>
              <a:lvl1pPr marL="173038" indent="-173038" algn="l" defTabSz="972556" rtl="0" eaLnBrk="1" latinLnBrk="0" hangingPunct="1">
                <a:spcBef>
                  <a:spcPct val="20000"/>
                </a:spcBef>
                <a:buClr>
                  <a:srgbClr val="E50113"/>
                </a:buClr>
                <a:buFontTx/>
                <a:buNone/>
                <a:defRPr lang="en-US" sz="1200" b="1" kern="1200" cap="none" baseline="0" dirty="0" smtClean="0">
                  <a:solidFill>
                    <a:schemeClr val="accent1"/>
                  </a:solidFill>
                  <a:latin typeface="+mn-lt"/>
                  <a:ea typeface="+mn-ea"/>
                  <a:cs typeface="+mn-cs"/>
                </a:defRPr>
              </a:lvl1pPr>
              <a:lvl2pPr marL="346075" indent="-173038" algn="l" defTabSz="972556" rtl="0" eaLnBrk="1" latinLnBrk="0" hangingPunct="1">
                <a:spcBef>
                  <a:spcPct val="20000"/>
                </a:spcBef>
                <a:buClr>
                  <a:schemeClr val="accent1"/>
                </a:buClr>
                <a:buFont typeface="Courier New" panose="02070309020205020404" pitchFamily="49" charset="0"/>
                <a:buChar char="o"/>
                <a:defRPr sz="1200" kern="1200">
                  <a:solidFill>
                    <a:schemeClr val="bg1"/>
                  </a:solidFill>
                  <a:latin typeface="+mn-lt"/>
                  <a:ea typeface="+mn-ea"/>
                  <a:cs typeface="+mn-cs"/>
                </a:defRPr>
              </a:lvl2pPr>
              <a:lvl3pPr marL="5143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3pPr>
              <a:lvl4pPr marL="68580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4pPr>
              <a:lvl5pPr marL="857250" indent="-171450" algn="l" defTabSz="972556" rtl="0" eaLnBrk="1" latinLnBrk="0" hangingPunct="1">
                <a:spcBef>
                  <a:spcPct val="200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674529"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60806"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7084"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3362" indent="-243139" algn="l" defTabSz="97255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fontAlgn="auto">
                <a:lnSpc>
                  <a:spcPts val="1800"/>
                </a:lnSpc>
                <a:spcBef>
                  <a:spcPts val="0"/>
                </a:spcBef>
                <a:spcAft>
                  <a:spcPts val="0"/>
                </a:spcAft>
              </a:pPr>
              <a:r>
                <a:rPr lang="en-US" sz="1400" dirty="0">
                  <a:solidFill>
                    <a:srgbClr val="000000"/>
                  </a:solidFill>
                </a:rPr>
                <a:t>Recognition of Rivigo’s Innovation</a:t>
              </a:r>
              <a:endParaRPr sz="1400" dirty="0">
                <a:solidFill>
                  <a:srgbClr val="000000"/>
                </a:solidFill>
              </a:endParaRPr>
            </a:p>
          </p:txBody>
        </p:sp>
        <p:cxnSp>
          <p:nvCxnSpPr>
            <p:cNvPr id="40" name="Straight Connector 39"/>
            <p:cNvCxnSpPr/>
            <p:nvPr/>
          </p:nvCxnSpPr>
          <p:spPr bwMode="gray">
            <a:xfrm>
              <a:off x="430110" y="2312367"/>
              <a:ext cx="4541735" cy="0"/>
            </a:xfrm>
            <a:prstGeom prst="line">
              <a:avLst/>
            </a:prstGeom>
            <a:solidFill>
              <a:srgbClr val="E3383A"/>
            </a:solidFill>
            <a:ln w="6350" cap="flat" cmpd="sng" algn="ctr">
              <a:solidFill>
                <a:schemeClr val="accent1"/>
              </a:solidFill>
              <a:prstDash val="solid"/>
              <a:round/>
              <a:headEnd type="none" w="med" len="med"/>
              <a:tailEnd type="none" w="med" len="med"/>
            </a:ln>
            <a:effectLst/>
          </p:spPr>
        </p:cxnSp>
      </p:grpSp>
      <p:grpSp>
        <p:nvGrpSpPr>
          <p:cNvPr id="23" name="Group 22"/>
          <p:cNvGrpSpPr/>
          <p:nvPr/>
        </p:nvGrpSpPr>
        <p:grpSpPr>
          <a:xfrm>
            <a:off x="4848187" y="2518317"/>
            <a:ext cx="3848316" cy="2909633"/>
            <a:chOff x="4448137" y="2518317"/>
            <a:chExt cx="3848316" cy="2909633"/>
          </a:xfrm>
        </p:grpSpPr>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0839" y="3547394"/>
              <a:ext cx="3835613" cy="188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60839" y="2996533"/>
              <a:ext cx="3835614" cy="55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custDataLst>
                <p:tags r:id="rId5"/>
              </p:custDataLst>
            </p:nvPr>
          </p:nvSpPr>
          <p:spPr>
            <a:xfrm>
              <a:off x="4448137" y="2518317"/>
              <a:ext cx="3848315" cy="2909633"/>
            </a:xfrm>
            <a:prstGeom prst="rect">
              <a:avLst/>
            </a:prstGeom>
            <a:noFill/>
            <a:ln w="12700" cap="flat" cmpd="sng" algn="ctr">
              <a:solidFill>
                <a:schemeClr val="tx1">
                  <a:lumMod val="50000"/>
                </a:schemeClr>
              </a:solid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6049" y="2561859"/>
              <a:ext cx="2952528" cy="33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7926" y="5607443"/>
            <a:ext cx="2952528" cy="33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736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550" y="246758"/>
            <a:ext cx="13623979" cy="991505"/>
          </a:xfrm>
        </p:spPr>
        <p:txBody>
          <a:bodyPr bIns="73152"/>
          <a:lstStyle/>
          <a:p>
            <a:r>
              <a:rPr lang="en-GB" dirty="0"/>
              <a:t>Data and technology is at the core of our work</a:t>
            </a:r>
            <a:endParaRPr lang="en-US" sz="2800" dirty="0"/>
          </a:p>
        </p:txBody>
      </p:sp>
      <p:sp>
        <p:nvSpPr>
          <p:cNvPr id="19" name="AutoShape 2" descr="Image result for timeline in staircase format"/>
          <p:cNvSpPr>
            <a:spLocks noChangeAspect="1" noChangeArrowheads="1"/>
          </p:cNvSpPr>
          <p:nvPr/>
        </p:nvSpPr>
        <p:spPr bwMode="auto">
          <a:xfrm>
            <a:off x="155575"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AutoShape 4" descr="Image result for timeline in staircase forma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AutoShape 6" descr="Image result for timeline in staircase forma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4" name="Group 3"/>
          <p:cNvGrpSpPr/>
          <p:nvPr/>
        </p:nvGrpSpPr>
        <p:grpSpPr>
          <a:xfrm>
            <a:off x="604431" y="1764622"/>
            <a:ext cx="14377925" cy="7751040"/>
            <a:chOff x="1297176" y="2001058"/>
            <a:chExt cx="13016150" cy="7016916"/>
          </a:xfrm>
        </p:grpSpPr>
        <p:sp>
          <p:nvSpPr>
            <p:cNvPr id="71" name="Donut 70"/>
            <p:cNvSpPr>
              <a:spLocks/>
            </p:cNvSpPr>
            <p:nvPr/>
          </p:nvSpPr>
          <p:spPr bwMode="gray">
            <a:xfrm>
              <a:off x="4548510" y="2588569"/>
              <a:ext cx="6039286" cy="6099678"/>
            </a:xfrm>
            <a:prstGeom prst="donut">
              <a:avLst>
                <a:gd name="adj" fmla="val 44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Oval 73"/>
            <p:cNvSpPr>
              <a:spLocks/>
            </p:cNvSpPr>
            <p:nvPr/>
          </p:nvSpPr>
          <p:spPr bwMode="gray">
            <a:xfrm>
              <a:off x="9321254" y="5989036"/>
              <a:ext cx="2448403" cy="2472885"/>
            </a:xfrm>
            <a:prstGeom prst="ellipse">
              <a:avLst/>
            </a:prstGeom>
            <a:solidFill>
              <a:schemeClr val="accent3">
                <a:lumMod val="20000"/>
                <a:lumOff val="80000"/>
              </a:schemeClr>
            </a:solidFill>
            <a:ln w="38100" cap="flat" cmpd="sng" algn="ctr">
              <a:solidFill>
                <a:schemeClr val="tx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r>
                <a:rPr lang="en-US" sz="1800" b="1" kern="0" dirty="0">
                  <a:solidFill>
                    <a:srgbClr val="000000"/>
                  </a:solidFill>
                  <a:latin typeface="Arial" pitchFamily="34" charset="0"/>
                  <a:cs typeface="Arial" pitchFamily="34" charset="0"/>
                </a:rPr>
                <a:t>Disruptive Tech Products</a:t>
              </a:r>
            </a:p>
          </p:txBody>
        </p:sp>
        <p:sp>
          <p:nvSpPr>
            <p:cNvPr id="82" name="Oval 81"/>
            <p:cNvSpPr>
              <a:spLocks/>
            </p:cNvSpPr>
            <p:nvPr/>
          </p:nvSpPr>
          <p:spPr bwMode="gray">
            <a:xfrm>
              <a:off x="9321254" y="2531963"/>
              <a:ext cx="2448403" cy="2472885"/>
            </a:xfrm>
            <a:prstGeom prst="ellipse">
              <a:avLst/>
            </a:prstGeom>
            <a:solidFill>
              <a:schemeClr val="accent5">
                <a:lumMod val="20000"/>
                <a:lumOff val="80000"/>
              </a:schemeClr>
            </a:solidFill>
            <a:ln w="6350" cap="flat" cmpd="sng" algn="ctr">
              <a:solidFill>
                <a:schemeClr val="tx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r>
                <a:rPr lang="en-US" sz="1800" b="1" kern="0" dirty="0">
                  <a:solidFill>
                    <a:srgbClr val="000000"/>
                  </a:solidFill>
                  <a:latin typeface="Arial" pitchFamily="34" charset="0"/>
                  <a:cs typeface="Arial" pitchFamily="34" charset="0"/>
                </a:rPr>
                <a:t>Artificial Intelligence</a:t>
              </a:r>
            </a:p>
          </p:txBody>
        </p:sp>
        <p:sp>
          <p:nvSpPr>
            <p:cNvPr id="91" name="Oval 90"/>
            <p:cNvSpPr>
              <a:spLocks/>
            </p:cNvSpPr>
            <p:nvPr/>
          </p:nvSpPr>
          <p:spPr bwMode="gray">
            <a:xfrm flipH="1">
              <a:off x="3366651" y="5989036"/>
              <a:ext cx="2448403" cy="2472885"/>
            </a:xfrm>
            <a:prstGeom prst="ellipse">
              <a:avLst/>
            </a:prstGeom>
            <a:solidFill>
              <a:schemeClr val="accent5">
                <a:lumMod val="20000"/>
                <a:lumOff val="80000"/>
              </a:schemeClr>
            </a:solidFill>
            <a:ln w="6350" cap="flat" cmpd="sng" algn="ctr">
              <a:solidFill>
                <a:schemeClr val="tx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r>
                <a:rPr lang="en-US" sz="1800" b="1" kern="0" dirty="0">
                  <a:solidFill>
                    <a:srgbClr val="000000"/>
                  </a:solidFill>
                  <a:latin typeface="Arial" pitchFamily="34" charset="0"/>
                  <a:cs typeface="Arial" pitchFamily="34" charset="0"/>
                </a:rPr>
                <a:t>Making Logistics Human</a:t>
              </a:r>
            </a:p>
          </p:txBody>
        </p:sp>
        <p:sp>
          <p:nvSpPr>
            <p:cNvPr id="107" name="Oval 106"/>
            <p:cNvSpPr>
              <a:spLocks/>
            </p:cNvSpPr>
            <p:nvPr/>
          </p:nvSpPr>
          <p:spPr bwMode="gray">
            <a:xfrm flipH="1">
              <a:off x="3366651" y="2531963"/>
              <a:ext cx="2448403" cy="2472885"/>
            </a:xfrm>
            <a:prstGeom prst="ellipse">
              <a:avLst/>
            </a:prstGeom>
            <a:solidFill>
              <a:schemeClr val="accent3">
                <a:lumMod val="20000"/>
                <a:lumOff val="80000"/>
              </a:schemeClr>
            </a:solidFill>
            <a:ln w="38100" cap="flat" cmpd="sng" algn="ctr">
              <a:solidFill>
                <a:schemeClr val="tx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1" fontAlgn="auto" hangingPunct="1">
                <a:spcBef>
                  <a:spcPts val="0"/>
                </a:spcBef>
                <a:spcAft>
                  <a:spcPts val="0"/>
                </a:spcAft>
              </a:pPr>
              <a:r>
                <a:rPr lang="en-US" sz="1800" b="1" kern="0" dirty="0">
                  <a:solidFill>
                    <a:srgbClr val="000000"/>
                  </a:solidFill>
                  <a:latin typeface="Arial" pitchFamily="34" charset="0"/>
                  <a:cs typeface="Arial" pitchFamily="34" charset="0"/>
                </a:rPr>
                <a:t>Massive Data </a:t>
              </a:r>
            </a:p>
          </p:txBody>
        </p:sp>
        <p:sp>
          <p:nvSpPr>
            <p:cNvPr id="117" name="Rectangle 116"/>
            <p:cNvSpPr/>
            <p:nvPr>
              <p:custDataLst>
                <p:tags r:id="rId2"/>
              </p:custDataLst>
            </p:nvPr>
          </p:nvSpPr>
          <p:spPr>
            <a:xfrm>
              <a:off x="11869896" y="2882146"/>
              <a:ext cx="1001877"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Heuristic Inputs </a:t>
              </a:r>
            </a:p>
          </p:txBody>
        </p:sp>
        <p:sp>
          <p:nvSpPr>
            <p:cNvPr id="121" name="Rectangle 120"/>
            <p:cNvSpPr/>
            <p:nvPr>
              <p:custDataLst>
                <p:tags r:id="rId3"/>
              </p:custDataLst>
            </p:nvPr>
          </p:nvSpPr>
          <p:spPr>
            <a:xfrm>
              <a:off x="12091260" y="4087365"/>
              <a:ext cx="864019"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Data Sciences</a:t>
              </a:r>
            </a:p>
          </p:txBody>
        </p:sp>
        <p:sp>
          <p:nvSpPr>
            <p:cNvPr id="122" name="Rectangle 121"/>
            <p:cNvSpPr/>
            <p:nvPr>
              <p:custDataLst>
                <p:tags r:id="rId4"/>
              </p:custDataLst>
            </p:nvPr>
          </p:nvSpPr>
          <p:spPr>
            <a:xfrm>
              <a:off x="10723140" y="2087546"/>
              <a:ext cx="1086836"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Machine Learning</a:t>
              </a:r>
            </a:p>
          </p:txBody>
        </p:sp>
        <p:sp>
          <p:nvSpPr>
            <p:cNvPr id="125" name="Rectangle 124"/>
            <p:cNvSpPr/>
            <p:nvPr>
              <p:custDataLst>
                <p:tags r:id="rId5"/>
              </p:custDataLst>
            </p:nvPr>
          </p:nvSpPr>
          <p:spPr>
            <a:xfrm>
              <a:off x="11647496" y="6190305"/>
              <a:ext cx="1253818" cy="139313"/>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Freight Rate Exchange</a:t>
              </a:r>
            </a:p>
          </p:txBody>
        </p:sp>
        <p:sp>
          <p:nvSpPr>
            <p:cNvPr id="126" name="Rectangle 125"/>
            <p:cNvSpPr/>
            <p:nvPr>
              <p:custDataLst>
                <p:tags r:id="rId6"/>
              </p:custDataLst>
            </p:nvPr>
          </p:nvSpPr>
          <p:spPr>
            <a:xfrm>
              <a:off x="12026112" y="7611256"/>
              <a:ext cx="1737655"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Consignment Auto Allocator</a:t>
              </a:r>
            </a:p>
          </p:txBody>
        </p:sp>
        <p:sp>
          <p:nvSpPr>
            <p:cNvPr id="127" name="Rectangle 126"/>
            <p:cNvSpPr/>
            <p:nvPr>
              <p:custDataLst>
                <p:tags r:id="rId7"/>
              </p:custDataLst>
            </p:nvPr>
          </p:nvSpPr>
          <p:spPr>
            <a:xfrm>
              <a:off x="11796959" y="8064864"/>
              <a:ext cx="2128788"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Advanced Relay Allocation System</a:t>
              </a:r>
            </a:p>
          </p:txBody>
        </p:sp>
        <p:sp>
          <p:nvSpPr>
            <p:cNvPr id="147" name="Rectangle 146"/>
            <p:cNvSpPr/>
            <p:nvPr>
              <p:custDataLst>
                <p:tags r:id="rId8"/>
              </p:custDataLst>
            </p:nvPr>
          </p:nvSpPr>
          <p:spPr>
            <a:xfrm>
              <a:off x="11896207" y="7848834"/>
              <a:ext cx="65"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endParaRPr lang="en-US" sz="1100" b="1" kern="0" dirty="0">
                <a:solidFill>
                  <a:srgbClr val="000000"/>
                </a:solidFill>
                <a:latin typeface="Arial"/>
              </a:endParaRPr>
            </a:p>
          </p:txBody>
        </p:sp>
        <p:sp>
          <p:nvSpPr>
            <p:cNvPr id="149" name="Rectangle 148"/>
            <p:cNvSpPr/>
            <p:nvPr>
              <p:custDataLst>
                <p:tags r:id="rId9"/>
              </p:custDataLst>
            </p:nvPr>
          </p:nvSpPr>
          <p:spPr>
            <a:xfrm>
              <a:off x="1987555" y="4006223"/>
              <a:ext cx="1158971"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Vehicle Continuum</a:t>
              </a:r>
            </a:p>
          </p:txBody>
        </p:sp>
        <p:sp>
          <p:nvSpPr>
            <p:cNvPr id="166" name="Rectangle 165"/>
            <p:cNvSpPr/>
            <p:nvPr/>
          </p:nvSpPr>
          <p:spPr>
            <a:xfrm>
              <a:off x="1420361" y="2865457"/>
              <a:ext cx="1851063" cy="153888"/>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Consignment Continuum</a:t>
              </a:r>
            </a:p>
          </p:txBody>
        </p:sp>
        <p:sp>
          <p:nvSpPr>
            <p:cNvPr id="167" name="Rectangle 166"/>
            <p:cNvSpPr/>
            <p:nvPr/>
          </p:nvSpPr>
          <p:spPr>
            <a:xfrm>
              <a:off x="1297176" y="3348325"/>
              <a:ext cx="1792205" cy="278627"/>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Vehicle IoT Ecosystem </a:t>
              </a:r>
              <a:r>
                <a:rPr lang="mr-IN" sz="1000" b="1" kern="0" dirty="0">
                  <a:solidFill>
                    <a:srgbClr val="000000"/>
                  </a:solidFill>
                  <a:latin typeface="Arial"/>
                </a:rPr>
                <a:t>–</a:t>
              </a:r>
              <a:br>
                <a:rPr lang="en-US" sz="1000" b="1" kern="0" dirty="0">
                  <a:solidFill>
                    <a:srgbClr val="000000"/>
                  </a:solidFill>
                  <a:latin typeface="Arial"/>
                </a:rPr>
              </a:br>
              <a:r>
                <a:rPr lang="en-US" sz="1000" b="1" kern="0" dirty="0">
                  <a:solidFill>
                    <a:srgbClr val="000000"/>
                  </a:solidFill>
                  <a:latin typeface="Arial"/>
                </a:rPr>
                <a:t>Temperature, Fuel, Engine, Tyre</a:t>
              </a:r>
            </a:p>
          </p:txBody>
        </p:sp>
        <p:sp>
          <p:nvSpPr>
            <p:cNvPr id="168" name="Rectangle 167"/>
            <p:cNvSpPr/>
            <p:nvPr/>
          </p:nvSpPr>
          <p:spPr>
            <a:xfrm>
              <a:off x="3945919" y="2001058"/>
              <a:ext cx="1370567"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ctr" defTabSz="1866900" eaLnBrk="1" fontAlgn="auto" hangingPunct="1">
                <a:lnSpc>
                  <a:spcPts val="1200"/>
                </a:lnSpc>
                <a:spcBef>
                  <a:spcPts val="0"/>
                </a:spcBef>
                <a:spcAft>
                  <a:spcPct val="35000"/>
                </a:spcAft>
              </a:pPr>
              <a:r>
                <a:rPr lang="en-US" sz="1000" b="1" kern="0" dirty="0">
                  <a:solidFill>
                    <a:srgbClr val="000000"/>
                  </a:solidFill>
                  <a:latin typeface="Arial"/>
                </a:rPr>
                <a:t>Supplier Digital Profile</a:t>
              </a:r>
            </a:p>
          </p:txBody>
        </p:sp>
        <p:sp>
          <p:nvSpPr>
            <p:cNvPr id="169" name="Rectangle 168"/>
            <p:cNvSpPr/>
            <p:nvPr>
              <p:custDataLst>
                <p:tags r:id="rId10"/>
              </p:custDataLst>
            </p:nvPr>
          </p:nvSpPr>
          <p:spPr>
            <a:xfrm>
              <a:off x="4298931" y="8800871"/>
              <a:ext cx="675137" cy="152364"/>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Customers</a:t>
              </a:r>
            </a:p>
          </p:txBody>
        </p:sp>
        <p:sp>
          <p:nvSpPr>
            <p:cNvPr id="170" name="Rectangle 169"/>
            <p:cNvSpPr/>
            <p:nvPr>
              <p:custDataLst>
                <p:tags r:id="rId11"/>
              </p:custDataLst>
            </p:nvPr>
          </p:nvSpPr>
          <p:spPr>
            <a:xfrm>
              <a:off x="2472685" y="8186510"/>
              <a:ext cx="924467" cy="152364"/>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Fleet Suppliers</a:t>
              </a:r>
            </a:p>
          </p:txBody>
        </p:sp>
        <p:sp>
          <p:nvSpPr>
            <p:cNvPr id="171" name="Rectangle 170"/>
            <p:cNvSpPr/>
            <p:nvPr/>
          </p:nvSpPr>
          <p:spPr>
            <a:xfrm>
              <a:off x="2392702" y="7193147"/>
              <a:ext cx="693663" cy="139313"/>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Truck </a:t>
              </a:r>
              <a:r>
                <a:rPr lang="en-GB" sz="1000" b="1" kern="0" dirty="0">
                  <a:solidFill>
                    <a:srgbClr val="000000"/>
                  </a:solidFill>
                  <a:latin typeface="Arial"/>
                </a:rPr>
                <a:t>Pilots </a:t>
              </a:r>
            </a:p>
          </p:txBody>
        </p:sp>
        <p:sp>
          <p:nvSpPr>
            <p:cNvPr id="68" name="Rectangle 67"/>
            <p:cNvSpPr/>
            <p:nvPr>
              <p:custDataLst>
                <p:tags r:id="rId12"/>
              </p:custDataLst>
            </p:nvPr>
          </p:nvSpPr>
          <p:spPr>
            <a:xfrm>
              <a:off x="11901499" y="6578830"/>
              <a:ext cx="2244368" cy="153888"/>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Supplier Quality Engine</a:t>
              </a:r>
            </a:p>
          </p:txBody>
        </p:sp>
        <p:sp>
          <p:nvSpPr>
            <p:cNvPr id="60" name="Arc 59"/>
            <p:cNvSpPr>
              <a:spLocks/>
            </p:cNvSpPr>
            <p:nvPr>
              <p:custDataLst>
                <p:tags r:id="rId13"/>
              </p:custDataLst>
            </p:nvPr>
          </p:nvSpPr>
          <p:spPr bwMode="gray">
            <a:xfrm>
              <a:off x="4913267" y="3117370"/>
              <a:ext cx="5284376" cy="5337219"/>
            </a:xfrm>
            <a:prstGeom prst="arc">
              <a:avLst>
                <a:gd name="adj1" fmla="val 14215187"/>
                <a:gd name="adj2" fmla="val 18319808"/>
              </a:avLst>
            </a:prstGeom>
            <a:noFill/>
            <a:ln w="31750" cap="flat" cmpd="sng" algn="ctr">
              <a:solidFill>
                <a:schemeClr val="tx1">
                  <a:lumMod val="50000"/>
                </a:schemeClr>
              </a:solidFill>
              <a:prstDash val="solid"/>
              <a:round/>
              <a:headEnd type="none" w="med" len="med"/>
              <a:tailEnd type="triangle" w="lg" len="lg"/>
            </a:ln>
            <a:effectLst/>
          </p:spPr>
          <p:txBody>
            <a:bodyPr rtlCol="0" anchor="ctr"/>
            <a:lstStyle/>
            <a:p>
              <a:pPr algn="ctr" eaLnBrk="1" fontAlgn="auto" hangingPunct="1">
                <a:spcBef>
                  <a:spcPts val="0"/>
                </a:spcBef>
                <a:spcAft>
                  <a:spcPts val="0"/>
                </a:spcAft>
                <a:defRPr/>
              </a:pPr>
              <a:endParaRPr lang="en-US" sz="1200" kern="0" dirty="0">
                <a:solidFill>
                  <a:prstClr val="black"/>
                </a:solidFill>
                <a:cs typeface="Arial"/>
              </a:endParaRPr>
            </a:p>
          </p:txBody>
        </p:sp>
        <p:sp>
          <p:nvSpPr>
            <p:cNvPr id="61" name="Arc 60"/>
            <p:cNvSpPr>
              <a:spLocks/>
            </p:cNvSpPr>
            <p:nvPr>
              <p:custDataLst>
                <p:tags r:id="rId14"/>
              </p:custDataLst>
            </p:nvPr>
          </p:nvSpPr>
          <p:spPr bwMode="gray">
            <a:xfrm flipH="1">
              <a:off x="4760865" y="2969797"/>
              <a:ext cx="5284376" cy="5337219"/>
            </a:xfrm>
            <a:prstGeom prst="arc">
              <a:avLst>
                <a:gd name="adj1" fmla="val 10431857"/>
                <a:gd name="adj2" fmla="val 11603913"/>
              </a:avLst>
            </a:prstGeom>
            <a:noFill/>
            <a:ln w="31750" cap="flat" cmpd="sng" algn="ctr">
              <a:solidFill>
                <a:schemeClr val="tx1">
                  <a:lumMod val="50000"/>
                </a:schemeClr>
              </a:solidFill>
              <a:prstDash val="solid"/>
              <a:round/>
              <a:headEnd type="triangle" w="lg" len="lg"/>
              <a:tailEnd type="none" w="lg" len="lg"/>
            </a:ln>
            <a:effectLst/>
          </p:spPr>
          <p:txBody>
            <a:bodyPr rtlCol="0" anchor="ctr"/>
            <a:lstStyle/>
            <a:p>
              <a:pPr algn="ctr" eaLnBrk="1" fontAlgn="auto" hangingPunct="1">
                <a:spcBef>
                  <a:spcPts val="0"/>
                </a:spcBef>
                <a:spcAft>
                  <a:spcPts val="0"/>
                </a:spcAft>
                <a:defRPr/>
              </a:pPr>
              <a:endParaRPr lang="en-US" sz="1200" kern="0" dirty="0">
                <a:solidFill>
                  <a:prstClr val="black"/>
                </a:solidFill>
                <a:cs typeface="Arial"/>
              </a:endParaRPr>
            </a:p>
          </p:txBody>
        </p:sp>
        <p:sp>
          <p:nvSpPr>
            <p:cNvPr id="62" name="Arc 61"/>
            <p:cNvSpPr>
              <a:spLocks/>
            </p:cNvSpPr>
            <p:nvPr>
              <p:custDataLst>
                <p:tags r:id="rId15"/>
              </p:custDataLst>
            </p:nvPr>
          </p:nvSpPr>
          <p:spPr bwMode="gray">
            <a:xfrm flipV="1">
              <a:off x="4925964" y="2779299"/>
              <a:ext cx="5284376" cy="5337219"/>
            </a:xfrm>
            <a:prstGeom prst="arc">
              <a:avLst>
                <a:gd name="adj1" fmla="val 13904314"/>
                <a:gd name="adj2" fmla="val 18570244"/>
              </a:avLst>
            </a:prstGeom>
            <a:noFill/>
            <a:ln w="31750" cap="flat" cmpd="sng" algn="ctr">
              <a:solidFill>
                <a:schemeClr val="tx1">
                  <a:lumMod val="50000"/>
                </a:schemeClr>
              </a:solidFill>
              <a:prstDash val="solid"/>
              <a:round/>
              <a:headEnd type="triangle" w="lg" len="lg"/>
              <a:tailEnd type="none" w="lg" len="lg"/>
            </a:ln>
            <a:effectLst/>
          </p:spPr>
          <p:txBody>
            <a:bodyPr rtlCol="0" anchor="ctr"/>
            <a:lstStyle/>
            <a:p>
              <a:pPr algn="ctr" eaLnBrk="1" fontAlgn="auto" hangingPunct="1">
                <a:spcBef>
                  <a:spcPts val="0"/>
                </a:spcBef>
                <a:spcAft>
                  <a:spcPts val="0"/>
                </a:spcAft>
                <a:defRPr/>
              </a:pPr>
              <a:endParaRPr lang="en-US" sz="1200" kern="0" dirty="0">
                <a:solidFill>
                  <a:prstClr val="black"/>
                </a:solidFill>
                <a:cs typeface="Arial"/>
              </a:endParaRPr>
            </a:p>
          </p:txBody>
        </p:sp>
        <p:sp>
          <p:nvSpPr>
            <p:cNvPr id="64" name="Arc 63"/>
            <p:cNvSpPr>
              <a:spLocks/>
            </p:cNvSpPr>
            <p:nvPr>
              <p:custDataLst>
                <p:tags r:id="rId16"/>
              </p:custDataLst>
            </p:nvPr>
          </p:nvSpPr>
          <p:spPr bwMode="gray">
            <a:xfrm>
              <a:off x="5078364" y="2969799"/>
              <a:ext cx="5284376" cy="5337219"/>
            </a:xfrm>
            <a:prstGeom prst="arc">
              <a:avLst>
                <a:gd name="adj1" fmla="val 10431857"/>
                <a:gd name="adj2" fmla="val 11603913"/>
              </a:avLst>
            </a:prstGeom>
            <a:noFill/>
            <a:ln w="31750" cap="flat" cmpd="sng" algn="ctr">
              <a:solidFill>
                <a:schemeClr val="tx1">
                  <a:lumMod val="50000"/>
                </a:schemeClr>
              </a:solidFill>
              <a:prstDash val="solid"/>
              <a:round/>
              <a:headEnd type="none" w="med" len="med"/>
              <a:tailEnd type="triangle" w="lg" len="lg"/>
            </a:ln>
            <a:effectLst/>
          </p:spPr>
          <p:txBody>
            <a:bodyPr rtlCol="0" anchor="ctr"/>
            <a:lstStyle/>
            <a:p>
              <a:pPr algn="ctr" eaLnBrk="1" fontAlgn="auto" hangingPunct="1">
                <a:spcBef>
                  <a:spcPts val="0"/>
                </a:spcBef>
                <a:spcAft>
                  <a:spcPts val="0"/>
                </a:spcAft>
                <a:defRPr/>
              </a:pPr>
              <a:endParaRPr lang="en-US" sz="1200" kern="0" dirty="0">
                <a:solidFill>
                  <a:prstClr val="black"/>
                </a:solidFill>
                <a:cs typeface="Arial"/>
              </a:endParaRPr>
            </a:p>
          </p:txBody>
        </p:sp>
        <p:sp>
          <p:nvSpPr>
            <p:cNvPr id="57" name="Moon 56"/>
            <p:cNvSpPr/>
            <p:nvPr/>
          </p:nvSpPr>
          <p:spPr>
            <a:xfrm rot="7462820">
              <a:off x="10250902" y="1836379"/>
              <a:ext cx="1415980" cy="2680499"/>
            </a:xfrm>
            <a:prstGeom prst="moon">
              <a:avLst>
                <a:gd name="adj" fmla="val 7060"/>
              </a:avLst>
            </a:prstGeom>
            <a:solidFill>
              <a:schemeClr val="accent5">
                <a:lumMod val="40000"/>
                <a:lumOff val="60000"/>
              </a:schemeClr>
            </a:solid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rgbClr val="FFFFFF"/>
                </a:solidFill>
              </a:endParaRPr>
            </a:p>
          </p:txBody>
        </p:sp>
        <p:sp>
          <p:nvSpPr>
            <p:cNvPr id="58" name="Oval 57"/>
            <p:cNvSpPr/>
            <p:nvPr/>
          </p:nvSpPr>
          <p:spPr>
            <a:xfrm rot="836075">
              <a:off x="10638756" y="2294701"/>
              <a:ext cx="182880" cy="182880"/>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59" name="Oval 58"/>
            <p:cNvSpPr/>
            <p:nvPr/>
          </p:nvSpPr>
          <p:spPr>
            <a:xfrm rot="3839462">
              <a:off x="11619018" y="2948983"/>
              <a:ext cx="182880" cy="182880"/>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5" name="Oval 64"/>
            <p:cNvSpPr/>
            <p:nvPr/>
          </p:nvSpPr>
          <p:spPr>
            <a:xfrm rot="3839462">
              <a:off x="11751160" y="4013315"/>
              <a:ext cx="182880" cy="182880"/>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72" name="Moon 71"/>
            <p:cNvSpPr/>
            <p:nvPr/>
          </p:nvSpPr>
          <p:spPr>
            <a:xfrm rot="13537180" flipH="1">
              <a:off x="3412231" y="1908949"/>
              <a:ext cx="1415980" cy="2680499"/>
            </a:xfrm>
            <a:prstGeom prst="moon">
              <a:avLst>
                <a:gd name="adj" fmla="val 7060"/>
              </a:avLst>
            </a:prstGeom>
            <a:solidFill>
              <a:schemeClr val="accent3">
                <a:lumMod val="40000"/>
                <a:lumOff val="60000"/>
              </a:schemeClr>
            </a:solid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rgbClr val="FFFFFF"/>
                </a:solidFill>
              </a:endParaRPr>
            </a:p>
          </p:txBody>
        </p:sp>
        <p:sp>
          <p:nvSpPr>
            <p:cNvPr id="73" name="Moon 72"/>
            <p:cNvSpPr/>
            <p:nvPr/>
          </p:nvSpPr>
          <p:spPr>
            <a:xfrm rot="7462820" flipH="1" flipV="1">
              <a:off x="3477721" y="6501489"/>
              <a:ext cx="1430140" cy="2653959"/>
            </a:xfrm>
            <a:prstGeom prst="moon">
              <a:avLst>
                <a:gd name="adj" fmla="val 7060"/>
              </a:avLst>
            </a:prstGeom>
            <a:solidFill>
              <a:schemeClr val="accent5">
                <a:lumMod val="40000"/>
                <a:lumOff val="60000"/>
              </a:schemeClr>
            </a:solid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rgbClr val="FFFFFF"/>
                </a:solidFill>
              </a:endParaRPr>
            </a:p>
          </p:txBody>
        </p:sp>
        <p:sp>
          <p:nvSpPr>
            <p:cNvPr id="77" name="Moon 76"/>
            <p:cNvSpPr/>
            <p:nvPr/>
          </p:nvSpPr>
          <p:spPr>
            <a:xfrm rot="12757180" flipV="1">
              <a:off x="10400125" y="6263784"/>
              <a:ext cx="1415980" cy="2680499"/>
            </a:xfrm>
            <a:prstGeom prst="moon">
              <a:avLst>
                <a:gd name="adj" fmla="val 7060"/>
              </a:avLst>
            </a:prstGeom>
            <a:solidFill>
              <a:schemeClr val="accent3">
                <a:lumMod val="40000"/>
                <a:lumOff val="60000"/>
              </a:schemeClr>
            </a:solid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rgbClr val="FFFFFF"/>
                </a:solidFill>
              </a:endParaRPr>
            </a:p>
          </p:txBody>
        </p:sp>
        <p:sp>
          <p:nvSpPr>
            <p:cNvPr id="78" name="Oval 77"/>
            <p:cNvSpPr/>
            <p:nvPr/>
          </p:nvSpPr>
          <p:spPr>
            <a:xfrm rot="3839462">
              <a:off x="4550611" y="2302322"/>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79" name="Oval 78"/>
            <p:cNvSpPr/>
            <p:nvPr/>
          </p:nvSpPr>
          <p:spPr>
            <a:xfrm rot="3839462">
              <a:off x="3381572" y="2942597"/>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0" name="Oval 79"/>
            <p:cNvSpPr/>
            <p:nvPr/>
          </p:nvSpPr>
          <p:spPr>
            <a:xfrm rot="3839462">
              <a:off x="3202145" y="3393162"/>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1" name="Oval 80"/>
            <p:cNvSpPr/>
            <p:nvPr/>
          </p:nvSpPr>
          <p:spPr>
            <a:xfrm rot="3839462">
              <a:off x="3208496" y="3990240"/>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3" name="Oval 82"/>
            <p:cNvSpPr/>
            <p:nvPr/>
          </p:nvSpPr>
          <p:spPr>
            <a:xfrm rot="3839462">
              <a:off x="3163131" y="7145931"/>
              <a:ext cx="184708" cy="181069"/>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4" name="Oval 83"/>
            <p:cNvSpPr/>
            <p:nvPr/>
          </p:nvSpPr>
          <p:spPr>
            <a:xfrm rot="3839462">
              <a:off x="3520315" y="8112714"/>
              <a:ext cx="184708" cy="181069"/>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5" name="Oval 84"/>
            <p:cNvSpPr/>
            <p:nvPr/>
          </p:nvSpPr>
          <p:spPr>
            <a:xfrm rot="3839462">
              <a:off x="4506155" y="8517531"/>
              <a:ext cx="184708" cy="181069"/>
            </a:xfrm>
            <a:prstGeom prst="ellipse">
              <a:avLst/>
            </a:prstGeom>
            <a:solidFill>
              <a:schemeClr val="accent5"/>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6" name="Oval 85"/>
            <p:cNvSpPr/>
            <p:nvPr/>
          </p:nvSpPr>
          <p:spPr>
            <a:xfrm rot="3839462">
              <a:off x="11373533" y="6194570"/>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7" name="Oval 86"/>
            <p:cNvSpPr/>
            <p:nvPr/>
          </p:nvSpPr>
          <p:spPr>
            <a:xfrm rot="3839462">
              <a:off x="10502154" y="8469987"/>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8" name="Oval 87"/>
            <p:cNvSpPr/>
            <p:nvPr/>
          </p:nvSpPr>
          <p:spPr>
            <a:xfrm rot="3839462">
              <a:off x="11703228" y="7590566"/>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89" name="Oval 88"/>
            <p:cNvSpPr/>
            <p:nvPr/>
          </p:nvSpPr>
          <p:spPr>
            <a:xfrm rot="3839462">
              <a:off x="11774644" y="7082515"/>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93" name="Oval 92"/>
            <p:cNvSpPr/>
            <p:nvPr/>
          </p:nvSpPr>
          <p:spPr>
            <a:xfrm rot="3839462">
              <a:off x="11646585" y="6552284"/>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54" name="Oval 53"/>
            <p:cNvSpPr/>
            <p:nvPr/>
          </p:nvSpPr>
          <p:spPr>
            <a:xfrm rot="3839462">
              <a:off x="5173156" y="2567339"/>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55" name="Rectangle 54"/>
            <p:cNvSpPr/>
            <p:nvPr/>
          </p:nvSpPr>
          <p:spPr>
            <a:xfrm>
              <a:off x="2838103" y="2370399"/>
              <a:ext cx="817531"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Freight Rates</a:t>
              </a:r>
            </a:p>
          </p:txBody>
        </p:sp>
        <p:sp>
          <p:nvSpPr>
            <p:cNvPr id="56" name="Oval 55"/>
            <p:cNvSpPr/>
            <p:nvPr/>
          </p:nvSpPr>
          <p:spPr>
            <a:xfrm rot="3839462">
              <a:off x="3765784" y="2520273"/>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3" name="Rectangle 62"/>
            <p:cNvSpPr/>
            <p:nvPr/>
          </p:nvSpPr>
          <p:spPr>
            <a:xfrm>
              <a:off x="5315396" y="2374775"/>
              <a:ext cx="1697799" cy="153888"/>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Material Movement Data</a:t>
              </a:r>
            </a:p>
          </p:txBody>
        </p:sp>
        <p:sp>
          <p:nvSpPr>
            <p:cNvPr id="95" name="Rectangle 94"/>
            <p:cNvSpPr/>
            <p:nvPr>
              <p:custDataLst>
                <p:tags r:id="rId17"/>
              </p:custDataLst>
            </p:nvPr>
          </p:nvSpPr>
          <p:spPr>
            <a:xfrm>
              <a:off x="12068958" y="7097919"/>
              <a:ext cx="2244368" cy="153888"/>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Network Planner &amp; Optimizer </a:t>
              </a:r>
            </a:p>
          </p:txBody>
        </p:sp>
        <p:sp>
          <p:nvSpPr>
            <p:cNvPr id="96" name="Rectangle 95"/>
            <p:cNvSpPr/>
            <p:nvPr>
              <p:custDataLst>
                <p:tags r:id="rId18"/>
              </p:custDataLst>
            </p:nvPr>
          </p:nvSpPr>
          <p:spPr>
            <a:xfrm>
              <a:off x="11380236" y="8490020"/>
              <a:ext cx="1561325" cy="153888"/>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defTabSz="1866900" eaLnBrk="1" fontAlgn="auto" hangingPunct="1">
                <a:lnSpc>
                  <a:spcPts val="1200"/>
                </a:lnSpc>
                <a:spcBef>
                  <a:spcPts val="0"/>
                </a:spcBef>
                <a:spcAft>
                  <a:spcPct val="35000"/>
                </a:spcAft>
              </a:pPr>
              <a:r>
                <a:rPr lang="en-US" sz="1000" b="1" kern="0" dirty="0">
                  <a:solidFill>
                    <a:srgbClr val="000000"/>
                  </a:solidFill>
                  <a:latin typeface="Arial"/>
                </a:rPr>
                <a:t>Fuel Efficiency Optimizer </a:t>
              </a:r>
            </a:p>
          </p:txBody>
        </p:sp>
        <p:sp>
          <p:nvSpPr>
            <p:cNvPr id="97" name="Rectangle 96"/>
            <p:cNvSpPr/>
            <p:nvPr>
              <p:custDataLst>
                <p:tags r:id="rId19"/>
              </p:custDataLst>
            </p:nvPr>
          </p:nvSpPr>
          <p:spPr>
            <a:xfrm>
              <a:off x="9937666" y="8656337"/>
              <a:ext cx="1349728" cy="361637"/>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ctr" defTabSz="1866900" eaLnBrk="1" fontAlgn="auto" hangingPunct="1">
                <a:lnSpc>
                  <a:spcPts val="1200"/>
                </a:lnSpc>
                <a:spcBef>
                  <a:spcPts val="0"/>
                </a:spcBef>
                <a:spcAft>
                  <a:spcPct val="35000"/>
                </a:spcAft>
              </a:pPr>
              <a:r>
                <a:rPr lang="en-US" sz="1000" b="1" kern="0" dirty="0">
                  <a:solidFill>
                    <a:srgbClr val="000000"/>
                  </a:solidFill>
                  <a:latin typeface="Arial"/>
                </a:rPr>
                <a:t>Temperature Integrity </a:t>
              </a:r>
            </a:p>
            <a:p>
              <a:pPr algn="ctr" defTabSz="1866900" eaLnBrk="1" fontAlgn="auto" hangingPunct="1">
                <a:lnSpc>
                  <a:spcPts val="1200"/>
                </a:lnSpc>
                <a:spcBef>
                  <a:spcPts val="0"/>
                </a:spcBef>
                <a:spcAft>
                  <a:spcPct val="35000"/>
                </a:spcAft>
              </a:pPr>
              <a:r>
                <a:rPr lang="en-US" sz="1000" b="1" kern="0" dirty="0">
                  <a:solidFill>
                    <a:srgbClr val="000000"/>
                  </a:solidFill>
                  <a:latin typeface="Arial"/>
                </a:rPr>
                <a:t>Management</a:t>
              </a:r>
            </a:p>
          </p:txBody>
        </p:sp>
        <p:grpSp>
          <p:nvGrpSpPr>
            <p:cNvPr id="70" name="Group 69"/>
            <p:cNvGrpSpPr/>
            <p:nvPr/>
          </p:nvGrpSpPr>
          <p:grpSpPr>
            <a:xfrm>
              <a:off x="6821204" y="4811896"/>
              <a:ext cx="1775465" cy="1379769"/>
              <a:chOff x="6507694" y="3985492"/>
              <a:chExt cx="2948469" cy="2083041"/>
            </a:xfrm>
          </p:grpSpPr>
          <p:pic>
            <p:nvPicPr>
              <p:cNvPr id="76" name="Picture 9" descr="https://static.thenounproject.com/png/982558-200.png">
                <a:hlinkClick r:id="rId22" tooltip="Cloud"/>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27048" y="3985492"/>
                <a:ext cx="1729115" cy="172911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1" descr="https://static.thenounproject.com/png/749963-200.png">
                <a:hlinkClick r:id="rId24" tooltip="Cloud Computing"/>
              </p:cNvPr>
              <p:cNvPicPr>
                <a:picLocks noChangeAspect="1" noChangeArrowheads="1"/>
              </p:cNvPicPr>
              <p:nvPr/>
            </p:nvPicPr>
            <p:blipFill>
              <a:blip r:embed="rId2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7694" y="4639518"/>
                <a:ext cx="1429012" cy="1429015"/>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Oval 65"/>
            <p:cNvSpPr/>
            <p:nvPr/>
          </p:nvSpPr>
          <p:spPr>
            <a:xfrm rot="3839462">
              <a:off x="3442851" y="4532103"/>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67" name="Rectangle 66"/>
            <p:cNvSpPr/>
            <p:nvPr>
              <p:custDataLst>
                <p:tags r:id="rId20"/>
              </p:custDataLst>
            </p:nvPr>
          </p:nvSpPr>
          <p:spPr>
            <a:xfrm>
              <a:off x="2502110" y="4553887"/>
              <a:ext cx="896828" cy="139313"/>
            </a:xfrm>
            <a:prstGeom prst="rect">
              <a:avLst/>
            </a:prstGeom>
            <a:noFill/>
            <a:ln w="12700" cap="flat" cmpd="sng" algn="ctr">
              <a:noFill/>
              <a:prstDash val="solid"/>
            </a:ln>
            <a:effectLst/>
          </p:spPr>
          <p:txBody>
            <a:bodyPr spcFirstLastPara="0" vert="horz" wrap="none" lIns="0" tIns="0" rIns="0" bIns="0" numCol="1" spcCol="1270" anchor="ctr" anchorCtr="0">
              <a:spAutoFit/>
            </a:bodyPr>
            <a:lstStyle/>
            <a:p>
              <a:pPr algn="r" defTabSz="1866900" eaLnBrk="1" fontAlgn="auto" hangingPunct="1">
                <a:lnSpc>
                  <a:spcPts val="1200"/>
                </a:lnSpc>
                <a:spcBef>
                  <a:spcPts val="0"/>
                </a:spcBef>
                <a:spcAft>
                  <a:spcPct val="35000"/>
                </a:spcAft>
              </a:pPr>
              <a:r>
                <a:rPr lang="en-US" sz="1000" b="1" kern="0" dirty="0">
                  <a:solidFill>
                    <a:srgbClr val="000000"/>
                  </a:solidFill>
                  <a:latin typeface="Arial"/>
                </a:rPr>
                <a:t>Pilot Continuum</a:t>
              </a:r>
            </a:p>
          </p:txBody>
        </p:sp>
        <p:sp>
          <p:nvSpPr>
            <p:cNvPr id="69" name="Oval 68"/>
            <p:cNvSpPr/>
            <p:nvPr/>
          </p:nvSpPr>
          <p:spPr>
            <a:xfrm rot="3839462">
              <a:off x="11472424" y="8012790"/>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sp>
          <p:nvSpPr>
            <p:cNvPr id="92" name="Oval 91"/>
            <p:cNvSpPr/>
            <p:nvPr/>
          </p:nvSpPr>
          <p:spPr>
            <a:xfrm rot="3839462">
              <a:off x="11082959" y="8317587"/>
              <a:ext cx="182880" cy="18288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585A"/>
                </a:solidFill>
              </a:endParaRPr>
            </a:p>
          </p:txBody>
        </p:sp>
      </p:grpSp>
      <p:sp>
        <p:nvSpPr>
          <p:cNvPr id="75" name="Rectangle 74"/>
          <p:cNvSpPr/>
          <p:nvPr/>
        </p:nvSpPr>
        <p:spPr>
          <a:xfrm>
            <a:off x="6276896" y="3427396"/>
            <a:ext cx="2481136" cy="153888"/>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algn="ctr" defTabSz="1866900" eaLnBrk="1" fontAlgn="auto" hangingPunct="1">
              <a:lnSpc>
                <a:spcPts val="1200"/>
              </a:lnSpc>
              <a:spcBef>
                <a:spcPts val="200"/>
              </a:spcBef>
              <a:spcAft>
                <a:spcPts val="200"/>
              </a:spcAft>
            </a:pPr>
            <a:r>
              <a:rPr lang="en-US" sz="1000" b="1" kern="0" dirty="0">
                <a:solidFill>
                  <a:schemeClr val="tx2">
                    <a:lumMod val="50000"/>
                  </a:schemeClr>
                </a:solidFill>
                <a:latin typeface="Arial"/>
              </a:rPr>
              <a:t>More data leads to better intelligence </a:t>
            </a:r>
          </a:p>
        </p:txBody>
      </p:sp>
      <p:sp>
        <p:nvSpPr>
          <p:cNvPr id="94" name="Rectangle 93"/>
          <p:cNvSpPr/>
          <p:nvPr/>
        </p:nvSpPr>
        <p:spPr>
          <a:xfrm>
            <a:off x="6276896" y="7683308"/>
            <a:ext cx="2481136" cy="307777"/>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algn="ctr" defTabSz="1866900" eaLnBrk="1" fontAlgn="auto" hangingPunct="1">
              <a:lnSpc>
                <a:spcPts val="1200"/>
              </a:lnSpc>
              <a:spcBef>
                <a:spcPts val="200"/>
              </a:spcBef>
              <a:spcAft>
                <a:spcPts val="200"/>
              </a:spcAft>
            </a:pPr>
            <a:r>
              <a:rPr lang="en-US" sz="1000" b="1" kern="0" dirty="0">
                <a:solidFill>
                  <a:schemeClr val="tx2">
                    <a:lumMod val="50000"/>
                  </a:schemeClr>
                </a:solidFill>
                <a:latin typeface="Arial"/>
              </a:rPr>
              <a:t>Better products leads to enhanced human impact </a:t>
            </a:r>
          </a:p>
        </p:txBody>
      </p:sp>
      <p:sp>
        <p:nvSpPr>
          <p:cNvPr id="98" name="Rectangle 97"/>
          <p:cNvSpPr/>
          <p:nvPr/>
        </p:nvSpPr>
        <p:spPr>
          <a:xfrm>
            <a:off x="9105899" y="5280037"/>
            <a:ext cx="982389" cy="615553"/>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algn="ctr" defTabSz="1866900" eaLnBrk="1" fontAlgn="auto" hangingPunct="1">
              <a:lnSpc>
                <a:spcPts val="1200"/>
              </a:lnSpc>
              <a:spcBef>
                <a:spcPts val="200"/>
              </a:spcBef>
              <a:spcAft>
                <a:spcPts val="200"/>
              </a:spcAft>
            </a:pPr>
            <a:r>
              <a:rPr lang="en-US" sz="1000" b="1" kern="0" dirty="0">
                <a:solidFill>
                  <a:schemeClr val="tx2">
                    <a:lumMod val="50000"/>
                  </a:schemeClr>
                </a:solidFill>
                <a:latin typeface="Arial"/>
              </a:rPr>
              <a:t>Better intelligence creates better products</a:t>
            </a:r>
          </a:p>
        </p:txBody>
      </p:sp>
      <p:sp>
        <p:nvSpPr>
          <p:cNvPr id="100" name="Rectangle 99"/>
          <p:cNvSpPr/>
          <p:nvPr/>
        </p:nvSpPr>
        <p:spPr>
          <a:xfrm>
            <a:off x="4921865" y="5228493"/>
            <a:ext cx="1148735" cy="769441"/>
          </a:xfrm>
          <a:prstGeom prst="rect">
            <a:avLst/>
          </a:prstGeom>
          <a:noFill/>
          <a:ln w="12700" cap="flat" cmpd="sng" algn="ctr">
            <a:noFill/>
            <a:prstDash val="solid"/>
          </a:ln>
          <a:effectLst/>
        </p:spPr>
        <p:txBody>
          <a:bodyPr spcFirstLastPara="0" vert="horz" wrap="square" lIns="0" tIns="0" rIns="0" bIns="0" numCol="1" spcCol="1270" anchor="ctr" anchorCtr="0">
            <a:spAutoFit/>
          </a:bodyPr>
          <a:lstStyle/>
          <a:p>
            <a:pPr algn="ctr" defTabSz="1866900" eaLnBrk="1" fontAlgn="auto" hangingPunct="1">
              <a:lnSpc>
                <a:spcPts val="1200"/>
              </a:lnSpc>
              <a:spcBef>
                <a:spcPts val="200"/>
              </a:spcBef>
              <a:spcAft>
                <a:spcPts val="200"/>
              </a:spcAft>
            </a:pPr>
            <a:r>
              <a:rPr lang="en-US" sz="1000" b="1" kern="0" dirty="0">
                <a:solidFill>
                  <a:schemeClr val="tx2">
                    <a:lumMod val="50000"/>
                  </a:schemeClr>
                </a:solidFill>
                <a:latin typeface="Arial"/>
              </a:rPr>
              <a:t>Enhanced human impact drives higher adoption, leading to richer and deeper data</a:t>
            </a:r>
          </a:p>
        </p:txBody>
      </p:sp>
    </p:spTree>
    <p:custDataLst>
      <p:tags r:id="rId1"/>
    </p:custDataLst>
    <p:extLst>
      <p:ext uri="{BB962C8B-B14F-4D97-AF65-F5344CB8AC3E}">
        <p14:creationId xmlns:p14="http://schemas.microsoft.com/office/powerpoint/2010/main" val="656665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IBD"/>
</p:tagLst>
</file>

<file path=ppt/tags/tag10.xml><?xml version="1.0" encoding="utf-8"?>
<p:tagLst xmlns:a="http://schemas.openxmlformats.org/drawingml/2006/main" xmlns:r="http://schemas.openxmlformats.org/officeDocument/2006/relationships" xmlns:p="http://schemas.openxmlformats.org/presentationml/2006/main">
  <p:tag name="FILLFORECOLOR" val="NO VALUE"/>
  <p:tag name="LINECOLOR" val="R255_G0_B0"/>
</p:tagLst>
</file>

<file path=ppt/tags/tag10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0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ONTCOLOR" val="NO VALUE"/>
  <p:tag name="LINECOLOR" val="NO VALUE"/>
  <p:tag name="PLACEHOLDERSIZE" val="NO VALUE"/>
  <p:tag name="SOURCE" val="NO VALUE"/>
  <p:tag name="TYPE" val="PageNumber"/>
  <p:tag name="DEVICE" val="Canon Colorpass 1000"/>
  <p:tag name="FILLFORECOLOR" val="Transparent"/>
  <p:tag name="SUBOBJECTID" val="PgNum"/>
  <p:tag name="OBJECTID" val="PgNum"/>
  <p:tag name="TOP" val="573.2961"/>
  <p:tag name="HEIGHT" val="12.96"/>
  <p:tag name="LEFT" val="743.3349609375"/>
  <p:tag name="WIDTH" val="6.184803"/>
</p:tagLst>
</file>

<file path=ppt/tags/tag11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1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xml><?xml version="1.0" encoding="utf-8"?>
<p:tagLst xmlns:a="http://schemas.openxmlformats.org/drawingml/2006/main" xmlns:r="http://schemas.openxmlformats.org/officeDocument/2006/relationships" xmlns:p="http://schemas.openxmlformats.org/presentationml/2006/main">
  <p:tag name="STYLE" val="IBD"/>
</p:tagLst>
</file>

<file path=ppt/tags/tag12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6.xml><?xml version="1.0" encoding="utf-8"?>
<p:tagLst xmlns:a="http://schemas.openxmlformats.org/drawingml/2006/main" xmlns:r="http://schemas.openxmlformats.org/officeDocument/2006/relationships" xmlns:p="http://schemas.openxmlformats.org/presentationml/2006/main">
  <p:tag name="LINECOLOR" val="Line_ColorChartLine08"/>
  <p:tag name="DEVICE" val="Canon Colorpass 1000"/>
</p:tagLst>
</file>

<file path=ppt/tags/tag12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29.xml><?xml version="1.0" encoding="utf-8"?>
<p:tagLst xmlns:a="http://schemas.openxmlformats.org/drawingml/2006/main" xmlns:r="http://schemas.openxmlformats.org/officeDocument/2006/relationships" xmlns:p="http://schemas.openxmlformats.org/presentationml/2006/main">
  <p:tag name="LINECOLOR" val="Line_ColorChartLine08"/>
  <p:tag name="DEVICE" val="Canon Colorpass 1000"/>
</p:tagLst>
</file>

<file path=ppt/tags/tag13.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3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3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32.xml><?xml version="1.0" encoding="utf-8"?>
<p:tagLst xmlns:a="http://schemas.openxmlformats.org/drawingml/2006/main" xmlns:r="http://schemas.openxmlformats.org/officeDocument/2006/relationships" xmlns:p="http://schemas.openxmlformats.org/presentationml/2006/main">
  <p:tag name="LINECOLOR" val="Line_ColorChartLine08"/>
  <p:tag name="DEVICE" val="Canon Colorpass 1000"/>
</p:tagLst>
</file>

<file path=ppt/tags/tag13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3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35.xml><?xml version="1.0" encoding="utf-8"?>
<p:tagLst xmlns:a="http://schemas.openxmlformats.org/drawingml/2006/main" xmlns:r="http://schemas.openxmlformats.org/officeDocument/2006/relationships" xmlns:p="http://schemas.openxmlformats.org/presentationml/2006/main">
  <p:tag name="LINECOLOR" val="Line_ColorChartLine08"/>
  <p:tag name="DEVICE" val="Canon Colorpass 1000"/>
</p:tagLst>
</file>

<file path=ppt/tags/tag13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137.xml><?xml version="1.0" encoding="utf-8"?>
<p:tagLst xmlns:a="http://schemas.openxmlformats.org/drawingml/2006/main" xmlns:r="http://schemas.openxmlformats.org/officeDocument/2006/relationships" xmlns:p="http://schemas.openxmlformats.org/presentationml/2006/main">
  <p:tag name="STYLE" val="IBD"/>
</p:tagLst>
</file>

<file path=ppt/tags/tag14.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5.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6.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7.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8.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19.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2.xml><?xml version="1.0" encoding="utf-8"?>
<p:tagLst xmlns:a="http://schemas.openxmlformats.org/drawingml/2006/main" xmlns:r="http://schemas.openxmlformats.org/officeDocument/2006/relationships" xmlns:p="http://schemas.openxmlformats.org/presentationml/2006/main">
  <p:tag name="RULERID" val="SourceBox1"/>
  <p:tag name="CHARTLIBVERSION" val="NO VALUE"/>
  <p:tag name="DDVERSION" val="2.0"/>
  <p:tag name="FONTCOLOR" val="NO VALUE"/>
  <p:tag name="LINECOLOR" val="NO VALUE"/>
  <p:tag name="TYPE" val="Source Box"/>
  <p:tag name="DEVICE" val="Canon Colorpass 1000"/>
  <p:tag name="FILLFORECOLOR" val="Transparent"/>
  <p:tag name="SUBOBJECTID" val="SourceBox"/>
  <p:tag name="OBJECTID" val="XLChart"/>
  <p:tag name="SOURCE" val="rulers.pptx!SourceBox1"/>
  <p:tag name="LEFT" val="504"/>
  <p:tag name="TOP" val="532.8"/>
  <p:tag name="HEIGHT" val="10.8"/>
  <p:tag name="WIDTH" val="244.8"/>
  <p:tag name="PLACEHOLDERSIZE" val="3"/>
  <p:tag name="ANCHORPOINT" val="9"/>
  <p:tag name="CHARTTYPE" val="Price Volume Chart"/>
  <p:tag name="CHARTNAME" val="XLChart"/>
</p:tagLst>
</file>

<file path=ppt/tags/tag20.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21.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22.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2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STYLE" val="IBD"/>
</p:tagLst>
</file>

<file path=ppt/tags/tag26.xml><?xml version="1.0" encoding="utf-8"?>
<p:tagLst xmlns:a="http://schemas.openxmlformats.org/drawingml/2006/main" xmlns:r="http://schemas.openxmlformats.org/officeDocument/2006/relationships" xmlns:p="http://schemas.openxmlformats.org/presentationml/2006/main">
  <p:tag name="INLINETEXTSHAPEGUID" val="354bb52c-afd5-4388-8446-716492112fac"/>
</p:tagLst>
</file>

<file path=ppt/tags/tag27.xml><?xml version="1.0" encoding="utf-8"?>
<p:tagLst xmlns:a="http://schemas.openxmlformats.org/drawingml/2006/main" xmlns:r="http://schemas.openxmlformats.org/officeDocument/2006/relationships" xmlns:p="http://schemas.openxmlformats.org/presentationml/2006/main">
  <p:tag name="INLINETEXTSHAPEGUID" val="1c9cf814-b626-4330-ae21-338ac110cc10"/>
</p:tagLst>
</file>

<file path=ppt/tags/tag28.xml><?xml version="1.0" encoding="utf-8"?>
<p:tagLst xmlns:a="http://schemas.openxmlformats.org/drawingml/2006/main" xmlns:r="http://schemas.openxmlformats.org/officeDocument/2006/relationships" xmlns:p="http://schemas.openxmlformats.org/presentationml/2006/main">
  <p:tag name="STYLE" val="IBD"/>
</p:tagLst>
</file>

<file path=ppt/tags/tag29.xml><?xml version="1.0" encoding="utf-8"?>
<p:tagLst xmlns:a="http://schemas.openxmlformats.org/drawingml/2006/main" xmlns:r="http://schemas.openxmlformats.org/officeDocument/2006/relationships" xmlns:p="http://schemas.openxmlformats.org/presentationml/2006/main">
  <p:tag name="LINECOLOR" val="R0_G0_B0"/>
  <p:tag name="DEVICE" val="Canon Colorpass 1000"/>
  <p:tag name="FILLFORECOLOR" val="NO VALUE"/>
</p:tagLst>
</file>

<file path=ppt/tags/tag3.xml><?xml version="1.0" encoding="utf-8"?>
<p:tagLst xmlns:a="http://schemas.openxmlformats.org/drawingml/2006/main" xmlns:r="http://schemas.openxmlformats.org/officeDocument/2006/relationships" xmlns:p="http://schemas.openxmlformats.org/presentationml/2006/main">
  <p:tag name="RULERID" val="SourceBox1"/>
  <p:tag name="CHARTLIBVERSION" val="NO VALUE"/>
  <p:tag name="DDVERSION" val="2.0"/>
  <p:tag name="FONTCOLOR" val="NO VALUE"/>
  <p:tag name="LINECOLOR" val="NO VALUE"/>
  <p:tag name="TYPE" val="Source Box"/>
  <p:tag name="DEVICE" val="Canon Colorpass 1000"/>
  <p:tag name="FILLFORECOLOR" val="Transparent"/>
  <p:tag name="SUBOBJECTID" val="SourceBox"/>
  <p:tag name="OBJECTID" val="XLChart"/>
  <p:tag name="SOURCE" val="rulers.pptx!SourceBox1"/>
  <p:tag name="LEFT" val="504"/>
  <p:tag name="TOP" val="532.8"/>
  <p:tag name="HEIGHT" val="10.8"/>
  <p:tag name="WIDTH" val="244.8"/>
  <p:tag name="PLACEHOLDERSIZE" val="3"/>
  <p:tag name="ANCHORPOINT" val="9"/>
  <p:tag name="CHARTTYPE" val="Price Volume Chart"/>
  <p:tag name="CHARTNAME" val="XLChart"/>
</p:tagLst>
</file>

<file path=ppt/tags/tag30.xml><?xml version="1.0" encoding="utf-8"?>
<p:tagLst xmlns:a="http://schemas.openxmlformats.org/drawingml/2006/main" xmlns:r="http://schemas.openxmlformats.org/officeDocument/2006/relationships" xmlns:p="http://schemas.openxmlformats.org/presentationml/2006/main">
  <p:tag name="LINECOLOR" val="R0_G0_B0"/>
  <p:tag name="DEVICE" val="Canon Colorpass 1000"/>
  <p:tag name="FILLFORECOLOR" val="NO VALUE"/>
</p:tagLst>
</file>

<file path=ppt/tags/tag31.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32.xml><?xml version="1.0" encoding="utf-8"?>
<p:tagLst xmlns:a="http://schemas.openxmlformats.org/drawingml/2006/main" xmlns:r="http://schemas.openxmlformats.org/officeDocument/2006/relationships" xmlns:p="http://schemas.openxmlformats.org/presentationml/2006/main">
  <p:tag name="LINECOLOR" val="R0_G0_B0"/>
  <p:tag name="DEVICE" val="Canon Colorpass 1000"/>
  <p:tag name="FILLFORECOLOR" val="NO VALUE"/>
</p:tagLst>
</file>

<file path=ppt/tags/tag33.xml><?xml version="1.0" encoding="utf-8"?>
<p:tagLst xmlns:a="http://schemas.openxmlformats.org/drawingml/2006/main" xmlns:r="http://schemas.openxmlformats.org/officeDocument/2006/relationships" xmlns:p="http://schemas.openxmlformats.org/presentationml/2006/main">
  <p:tag name="LINECOLOR" val="R0_G0_B0"/>
  <p:tag name="DEVICE" val="Canon Colorpass 1000"/>
  <p:tag name="FILLFORECOLOR" val="NO VALUE"/>
</p:tagLst>
</file>

<file path=ppt/tags/tag34.xml><?xml version="1.0" encoding="utf-8"?>
<p:tagLst xmlns:a="http://schemas.openxmlformats.org/drawingml/2006/main" xmlns:r="http://schemas.openxmlformats.org/officeDocument/2006/relationships" xmlns:p="http://schemas.openxmlformats.org/presentationml/2006/main">
  <p:tag name="LINECOLOR" val="R0_G0_B0"/>
  <p:tag name="DEVICE" val="Canon Colorpass 1000"/>
  <p:tag name="FILLFORECOLOR" val="NO VALUE"/>
</p:tagLst>
</file>

<file path=ppt/tags/tag35.xml><?xml version="1.0" encoding="utf-8"?>
<p:tagLst xmlns:a="http://schemas.openxmlformats.org/drawingml/2006/main" xmlns:r="http://schemas.openxmlformats.org/officeDocument/2006/relationships" xmlns:p="http://schemas.openxmlformats.org/presentationml/2006/main">
  <p:tag name="STYLE" val="IBD"/>
</p:tagLst>
</file>

<file path=ppt/tags/tag36.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37.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38.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39.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xml><?xml version="1.0" encoding="utf-8"?>
<p:tagLst xmlns:a="http://schemas.openxmlformats.org/drawingml/2006/main" xmlns:r="http://schemas.openxmlformats.org/officeDocument/2006/relationships" xmlns:p="http://schemas.openxmlformats.org/presentationml/2006/main">
  <p:tag name="STYLE" val="IBD"/>
</p:tagLst>
</file>

<file path=ppt/tags/tag40.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1.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2.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3.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4.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5.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6.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7.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8.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49.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50.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1.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2.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3.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4.xml><?xml version="1.0" encoding="utf-8"?>
<p:tagLst xmlns:a="http://schemas.openxmlformats.org/drawingml/2006/main" xmlns:r="http://schemas.openxmlformats.org/officeDocument/2006/relationships" xmlns:p="http://schemas.openxmlformats.org/presentationml/2006/main">
  <p:tag name="FILLFORECOLOR" val="NO VALUE"/>
</p:tagLst>
</file>

<file path=ppt/tags/tag55.xml><?xml version="1.0" encoding="utf-8"?>
<p:tagLst xmlns:a="http://schemas.openxmlformats.org/drawingml/2006/main" xmlns:r="http://schemas.openxmlformats.org/officeDocument/2006/relationships" xmlns:p="http://schemas.openxmlformats.org/presentationml/2006/main">
  <p:tag name="STYLE" val="IBD"/>
</p:tagLst>
</file>

<file path=ppt/tags/tag56.xml><?xml version="1.0" encoding="utf-8"?>
<p:tagLst xmlns:a="http://schemas.openxmlformats.org/drawingml/2006/main" xmlns:r="http://schemas.openxmlformats.org/officeDocument/2006/relationships" xmlns:p="http://schemas.openxmlformats.org/presentationml/2006/main">
  <p:tag name="FILLFORECOLOR" val="Highlight_TableColor1"/>
  <p:tag name="DEVICE" val="Canon Colorpass 1000"/>
  <p:tag name="LINECOLOR" val="NO VALUE"/>
</p:tagLst>
</file>

<file path=ppt/tags/tag57.xml><?xml version="1.0" encoding="utf-8"?>
<p:tagLst xmlns:a="http://schemas.openxmlformats.org/drawingml/2006/main" xmlns:r="http://schemas.openxmlformats.org/officeDocument/2006/relationships" xmlns:p="http://schemas.openxmlformats.org/presentationml/2006/main">
  <p:tag name="STYLE" val="IBD"/>
</p:tagLst>
</file>

<file path=ppt/tags/tag58.xml><?xml version="1.0" encoding="utf-8"?>
<p:tagLst xmlns:a="http://schemas.openxmlformats.org/drawingml/2006/main" xmlns:r="http://schemas.openxmlformats.org/officeDocument/2006/relationships" xmlns:p="http://schemas.openxmlformats.org/presentationml/2006/main">
  <p:tag name="FILLFORECOLOR" val="Highlight_TableColor1"/>
  <p:tag name="DEVICE" val="Canon Colorpass 1000"/>
  <p:tag name="LINECOLOR" val="NO VALUE"/>
</p:tagLst>
</file>

<file path=ppt/tags/tag59.xml><?xml version="1.0" encoding="utf-8"?>
<p:tagLst xmlns:a="http://schemas.openxmlformats.org/drawingml/2006/main" xmlns:r="http://schemas.openxmlformats.org/officeDocument/2006/relationships" xmlns:p="http://schemas.openxmlformats.org/presentationml/2006/main">
  <p:tag name="FILLFORECOLOR" val="Core_MorganStanleyWhite"/>
  <p:tag name="DEVICE" val="Canon Colorpass 1000"/>
  <p:tag name="LINECOLOR" val="NO VALUE"/>
</p:tagLst>
</file>

<file path=ppt/tags/tag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60.xml><?xml version="1.0" encoding="utf-8"?>
<p:tagLst xmlns:a="http://schemas.openxmlformats.org/drawingml/2006/main" xmlns:r="http://schemas.openxmlformats.org/officeDocument/2006/relationships" xmlns:p="http://schemas.openxmlformats.org/presentationml/2006/main">
  <p:tag name="STYLE" val="IBD"/>
</p:tagLst>
</file>

<file path=ppt/tags/tag61.xml><?xml version="1.0" encoding="utf-8"?>
<p:tagLst xmlns:a="http://schemas.openxmlformats.org/drawingml/2006/main" xmlns:r="http://schemas.openxmlformats.org/officeDocument/2006/relationships" xmlns:p="http://schemas.openxmlformats.org/presentationml/2006/main">
  <p:tag name="STYLE" val="IBD"/>
</p:tagLst>
</file>

<file path=ppt/tags/tag62.xml><?xml version="1.0" encoding="utf-8"?>
<p:tagLst xmlns:a="http://schemas.openxmlformats.org/drawingml/2006/main" xmlns:r="http://schemas.openxmlformats.org/officeDocument/2006/relationships" xmlns:p="http://schemas.openxmlformats.org/presentationml/2006/main">
  <p:tag name="STYLE" val="IBD"/>
</p:tagLst>
</file>

<file path=ppt/tags/tag63.xml><?xml version="1.0" encoding="utf-8"?>
<p:tagLst xmlns:a="http://schemas.openxmlformats.org/drawingml/2006/main" xmlns:r="http://schemas.openxmlformats.org/officeDocument/2006/relationships" xmlns:p="http://schemas.openxmlformats.org/presentationml/2006/main">
  <p:tag name="STYLE" val="IBD"/>
</p:tagLst>
</file>

<file path=ppt/tags/tag64.xml><?xml version="1.0" encoding="utf-8"?>
<p:tagLst xmlns:a="http://schemas.openxmlformats.org/drawingml/2006/main" xmlns:r="http://schemas.openxmlformats.org/officeDocument/2006/relationships" xmlns:p="http://schemas.openxmlformats.org/presentationml/2006/main">
  <p:tag name="STYLE" val="IBD"/>
</p:tagLst>
</file>

<file path=ppt/tags/tag65.xml><?xml version="1.0" encoding="utf-8"?>
<p:tagLst xmlns:a="http://schemas.openxmlformats.org/drawingml/2006/main" xmlns:r="http://schemas.openxmlformats.org/officeDocument/2006/relationships" xmlns:p="http://schemas.openxmlformats.org/presentationml/2006/main">
  <p:tag name="LINECOLOR" val="R0_G0_B0"/>
</p:tagLst>
</file>

<file path=ppt/tags/tag66.xml><?xml version="1.0" encoding="utf-8"?>
<p:tagLst xmlns:a="http://schemas.openxmlformats.org/drawingml/2006/main" xmlns:r="http://schemas.openxmlformats.org/officeDocument/2006/relationships" xmlns:p="http://schemas.openxmlformats.org/presentationml/2006/main">
  <p:tag name="DEVICE" val="Canon Colorpass 1000"/>
  <p:tag name="FILLFORECOLOR" val="Line_ColorChartLine08"/>
</p:tagLst>
</file>

<file path=ppt/tags/tag6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6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6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4.xml><?xml version="1.0" encoding="utf-8"?>
<p:tagLst xmlns:a="http://schemas.openxmlformats.org/drawingml/2006/main" xmlns:r="http://schemas.openxmlformats.org/officeDocument/2006/relationships" xmlns:p="http://schemas.openxmlformats.org/presentationml/2006/main">
  <p:tag name="DEVICE" val="Canon Colorpass 1000"/>
  <p:tag name="FILLFORECOLOR" val="NO VALUE"/>
  <p:tag name="LINECOLOR" val="R217_G217_B217"/>
</p:tagLst>
</file>

<file path=ppt/tags/tag7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7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8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xml><?xml version="1.0" encoding="utf-8"?>
<p:tagLst xmlns:a="http://schemas.openxmlformats.org/drawingml/2006/main" xmlns:r="http://schemas.openxmlformats.org/officeDocument/2006/relationships" xmlns:p="http://schemas.openxmlformats.org/presentationml/2006/main">
  <p:tag name="STYLE" val="IBD"/>
</p:tagLst>
</file>

<file path=ppt/tags/tag90.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1.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2.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3.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4.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5.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6.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7.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8.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ags/tag99.xml><?xml version="1.0" encoding="utf-8"?>
<p:tagLst xmlns:a="http://schemas.openxmlformats.org/drawingml/2006/main" xmlns:r="http://schemas.openxmlformats.org/officeDocument/2006/relationships" xmlns:p="http://schemas.openxmlformats.org/presentationml/2006/main">
  <p:tag name="FILLFORECOLOR" val="Line_ColorChartLine08"/>
  <p:tag name="DEVICE" val="Canon Colorpass 1000"/>
</p:tagLst>
</file>

<file path=ppt/theme/theme1.xml><?xml version="1.0" encoding="utf-8"?>
<a:theme xmlns:a="http://schemas.openxmlformats.org/drawingml/2006/main" name="13_Nike Theme 1">
  <a:themeElements>
    <a:clrScheme name="Custom 67">
      <a:dk1>
        <a:srgbClr val="FFFFFF"/>
      </a:dk1>
      <a:lt1>
        <a:srgbClr val="57585A"/>
      </a:lt1>
      <a:dk2>
        <a:srgbClr val="FFFFFF"/>
      </a:dk2>
      <a:lt2>
        <a:srgbClr val="000000"/>
      </a:lt2>
      <a:accent1>
        <a:srgbClr val="E22727"/>
      </a:accent1>
      <a:accent2>
        <a:srgbClr val="57585A"/>
      </a:accent2>
      <a:accent3>
        <a:srgbClr val="FE5F55"/>
      </a:accent3>
      <a:accent4>
        <a:srgbClr val="7C203A"/>
      </a:accent4>
      <a:accent5>
        <a:srgbClr val="F1D18A"/>
      </a:accent5>
      <a:accent6>
        <a:srgbClr val="DDD3DD"/>
      </a:accent6>
      <a:hlink>
        <a:srgbClr val="E50113"/>
      </a:hlink>
      <a:folHlink>
        <a:srgbClr val="59595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6">
    <a:dk1>
      <a:sysClr val="windowText" lastClr="000000"/>
    </a:dk1>
    <a:lt1>
      <a:sysClr val="window" lastClr="FFFFFF"/>
    </a:lt1>
    <a:dk2>
      <a:srgbClr val="04617B"/>
    </a:dk2>
    <a:lt2>
      <a:srgbClr val="DBF5F9"/>
    </a:lt2>
    <a:accent1>
      <a:srgbClr val="E3383A"/>
    </a:accent1>
    <a:accent2>
      <a:srgbClr val="282828"/>
    </a:accent2>
    <a:accent3>
      <a:srgbClr val="FF8C0D"/>
    </a:accent3>
    <a:accent4>
      <a:srgbClr val="57595A"/>
    </a:accent4>
    <a:accent5>
      <a:srgbClr val="5097F2"/>
    </a:accent5>
    <a:accent6>
      <a:srgbClr val="CCCCCC"/>
    </a:accent6>
    <a:hlink>
      <a:srgbClr val="0000CD"/>
    </a:hlink>
    <a:folHlink>
      <a:srgbClr val="85DFD0"/>
    </a:folHlink>
  </a:clrScheme>
  <a:fontScheme name="Printe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6">
    <a:dk1>
      <a:sysClr val="windowText" lastClr="000000"/>
    </a:dk1>
    <a:lt1>
      <a:sysClr val="window" lastClr="FFFFFF"/>
    </a:lt1>
    <a:dk2>
      <a:srgbClr val="04617B"/>
    </a:dk2>
    <a:lt2>
      <a:srgbClr val="DBF5F9"/>
    </a:lt2>
    <a:accent1>
      <a:srgbClr val="E3383A"/>
    </a:accent1>
    <a:accent2>
      <a:srgbClr val="282828"/>
    </a:accent2>
    <a:accent3>
      <a:srgbClr val="FF8C0D"/>
    </a:accent3>
    <a:accent4>
      <a:srgbClr val="57595A"/>
    </a:accent4>
    <a:accent5>
      <a:srgbClr val="5097F2"/>
    </a:accent5>
    <a:accent6>
      <a:srgbClr val="CCCCCC"/>
    </a:accent6>
    <a:hlink>
      <a:srgbClr val="0000CD"/>
    </a:hlink>
    <a:folHlink>
      <a:srgbClr val="85DFD0"/>
    </a:folHlink>
  </a:clrScheme>
  <a:fontScheme name="Printe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16669</TotalTime>
  <Words>4360</Words>
  <Application>Microsoft Macintosh PowerPoint</Application>
  <PresentationFormat>Custom</PresentationFormat>
  <Paragraphs>622</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Roboto Black</vt:lpstr>
      <vt:lpstr>Times New Roman</vt:lpstr>
      <vt:lpstr>13_Nike Theme 1</vt:lpstr>
      <vt:lpstr>Building the material movement pipeline of India</vt:lpstr>
      <vt:lpstr>Our Purpose</vt:lpstr>
      <vt:lpstr>Logistics and related commerce is a large market in India</vt:lpstr>
      <vt:lpstr>Logistics Sector in India Faces several Challenges</vt:lpstr>
      <vt:lpstr>Landmark Reforms in recent times are beginning to have a meaningful impact on the sector</vt:lpstr>
      <vt:lpstr>Rivigo is Creating a Ecosystem of Logistics and Related Commerce Services to Support the Growth of New India</vt:lpstr>
      <vt:lpstr>Rivigo Relay: Globally Unique Operating Model Innovation Changing the Face of Logistics and Transportation </vt:lpstr>
      <vt:lpstr>PowerPoint Presentation</vt:lpstr>
      <vt:lpstr>Data and technology is at the core of our work</vt:lpstr>
      <vt:lpstr>We have Massive, Unique Datasets Leading to Unparalleled Intelligence</vt:lpstr>
      <vt:lpstr>Technology Drives Every Aspect of Our Complex Operations</vt:lpstr>
      <vt:lpstr>Breakthrough Tech Products Power Every Element of Our Operations</vt:lpstr>
      <vt:lpstr>We Believe only Technology can Make Logistics Human</vt:lpstr>
      <vt:lpstr>Rivigo’s Value Proposition for Customers, Across Industries, Leading to Strong Customer Pull for Our Services </vt:lpstr>
      <vt:lpstr>Deep-rooted Culture to Build an Institution for Long Term</vt:lpstr>
      <vt:lpstr>We have invested heavily in building a strong team and a culture of excellence</vt:lpstr>
      <vt:lpstr>Express Logistics: Extensive and Reliable 24 X 7 Pan India Relay Network on All Key Routes and Expanding</vt:lpstr>
      <vt:lpstr>Our Unbeatable Competitive Edge</vt:lpstr>
      <vt:lpstr>Rivigo of 2027</vt:lpstr>
      <vt:lpstr>PowerPoint Presentation</vt:lpstr>
    </vt:vector>
  </TitlesOfParts>
  <Company>Morgan Stanley</Company>
  <LinksUpToDate>false</LinksUpToDate>
  <SharedDoc>false</SharedDoc>
  <HyperlinkBase>NON-CS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saifi</dc:creator>
  <cp:lastModifiedBy>Deepak Garg</cp:lastModifiedBy>
  <cp:revision>1551</cp:revision>
  <cp:lastPrinted>2018-07-25T11:32:20Z</cp:lastPrinted>
  <dcterms:created xsi:type="dcterms:W3CDTF">2015-10-29T06:01:43Z</dcterms:created>
  <dcterms:modified xsi:type="dcterms:W3CDTF">2021-09-30T01:43:41Z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Scheme">
    <vt:lpwstr>Printed</vt:lpwstr>
  </property>
  <property fmtid="{D5CDD505-2E9C-101B-9397-08002B2CF9AE}" pid="3" name="Output Device">
    <vt:lpwstr>Canon Colorpass 1000</vt:lpwstr>
  </property>
  <property fmtid="{D5CDD505-2E9C-101B-9397-08002B2CF9AE}" pid="4" name="Language">
    <vt:lpwstr>English (United States)</vt:lpwstr>
  </property>
  <property fmtid="{D5CDD505-2E9C-101B-9397-08002B2CF9AE}" pid="5" name="Style">
    <vt:lpwstr>IBD</vt:lpwstr>
  </property>
  <property fmtid="{D5CDD505-2E9C-101B-9397-08002B2CF9AE}" pid="6" name="NewPres">
    <vt:bool>false</vt:bool>
  </property>
  <property fmtid="{D5CDD505-2E9C-101B-9397-08002B2CF9AE}" pid="7" name="AuthorVersion">
    <vt:lpwstr>3.5</vt:lpwstr>
  </property>
  <property fmtid="{D5CDD505-2E9C-101B-9397-08002B2CF9AE}" pid="8" name="RequiresJobNumber">
    <vt:bool>true</vt:bool>
  </property>
  <property fmtid="{D5CDD505-2E9C-101B-9397-08002B2CF9AE}" pid="9" name="Job">
    <vt:lpwstr> </vt:lpwstr>
  </property>
  <property fmtid="{D5CDD505-2E9C-101B-9397-08002B2CF9AE}" pid="10" name="Industry Group">
    <vt:lpwstr> </vt:lpwstr>
  </property>
  <property fmtid="{D5CDD505-2E9C-101B-9397-08002B2CF9AE}" pid="11" name="Coverage Group">
    <vt:lpwstr> </vt:lpwstr>
  </property>
  <property fmtid="{D5CDD505-2E9C-101B-9397-08002B2CF9AE}" pid="12" name="Poduct Group">
    <vt:lpwstr> </vt:lpwstr>
  </property>
  <property fmtid="{D5CDD505-2E9C-101B-9397-08002B2CF9AE}" pid="13" name="Client Name">
    <vt:lpwstr> </vt:lpwstr>
  </property>
  <property fmtid="{D5CDD505-2E9C-101B-9397-08002B2CF9AE}" pid="14" name="Branding">
    <vt:lpwstr>Wordmark</vt:lpwstr>
  </property>
  <property fmtid="{D5CDD505-2E9C-101B-9397-08002B2CF9AE}" pid="15" name="NewDesign">
    <vt:lpwstr>Yes</vt:lpwstr>
  </property>
  <property fmtid="{D5CDD505-2E9C-101B-9397-08002B2CF9AE}" pid="16" name="Project Name">
    <vt:lpwstr>BU Name or Client/Project Name</vt:lpwstr>
  </property>
  <property fmtid="{D5CDD505-2E9C-101B-9397-08002B2CF9AE}" pid="17" name="Project Date">
    <vt:lpwstr>18 October 2015</vt:lpwstr>
  </property>
  <property fmtid="{D5CDD505-2E9C-101B-9397-08002B2CF9AE}" pid="18" name="Regenerate TOC">
    <vt:bool>true</vt:bool>
  </property>
  <property fmtid="{D5CDD505-2E9C-101B-9397-08002B2CF9AE}" pid="19" name="Remove TOC Page">
    <vt:bool>true</vt:bool>
  </property>
  <property fmtid="{D5CDD505-2E9C-101B-9397-08002B2CF9AE}" pid="20" name="Show Slip Sheets">
    <vt:bool>false</vt:bool>
  </property>
  <property fmtid="{D5CDD505-2E9C-101B-9397-08002B2CF9AE}" pid="21" name="Page Numbers Start At">
    <vt:i4>0</vt:i4>
  </property>
  <property fmtid="{D5CDD505-2E9C-101B-9397-08002B2CF9AE}" pid="22" name="Section Numbers Start At">
    <vt:i4>1</vt:i4>
  </property>
  <property fmtid="{D5CDD505-2E9C-101B-9397-08002B2CF9AE}" pid="23" name="Tab Sections Start At">
    <vt:lpwstr>A</vt:lpwstr>
  </property>
  <property fmtid="{D5CDD505-2E9C-101B-9397-08002B2CF9AE}" pid="24" name="Appendix Sections Start At">
    <vt:lpwstr>A</vt:lpwstr>
  </property>
  <property fmtid="{D5CDD505-2E9C-101B-9397-08002B2CF9AE}" pid="25" name="SignatureID">
    <vt:lpwstr>IBD</vt:lpwstr>
  </property>
  <property fmtid="{D5CDD505-2E9C-101B-9397-08002B2CF9AE}" pid="26" name="BrandingEntity">
    <vt:lpwstr>IBD</vt:lpwstr>
  </property>
  <property fmtid="{D5CDD505-2E9C-101B-9397-08002B2CF9AE}" pid="27" name="TrailerSetting">
    <vt:lpwstr>Disabled</vt:lpwstr>
  </property>
  <property fmtid="{D5CDD505-2E9C-101B-9397-08002B2CF9AE}" pid="28" name="TrailerValueSetting">
    <vt:lpwstr>Hide</vt:lpwstr>
  </property>
  <property fmtid="{D5CDD505-2E9C-101B-9397-08002B2CF9AE}" pid="29" name="FootNoteFontSize">
    <vt:lpwstr>8</vt:lpwstr>
  </property>
</Properties>
</file>